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06" r:id="rId1"/>
  </p:sldMasterIdLst>
  <p:notesMasterIdLst>
    <p:notesMasterId r:id="rId13"/>
  </p:notesMasterIdLst>
  <p:sldIdLst>
    <p:sldId id="256" r:id="rId2"/>
    <p:sldId id="258" r:id="rId3"/>
    <p:sldId id="260" r:id="rId4"/>
    <p:sldId id="261" r:id="rId5"/>
    <p:sldId id="264" r:id="rId6"/>
    <p:sldId id="267" r:id="rId7"/>
    <p:sldId id="257" r:id="rId8"/>
    <p:sldId id="269" r:id="rId9"/>
    <p:sldId id="266" r:id="rId10"/>
    <p:sldId id="268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22634" autoAdjust="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18250-7E3E-5C41-8A03-B2932F4F4E23}" type="datetimeFigureOut">
              <a:rPr lang="fr-FR" smtClean="0"/>
              <a:t>15-05-20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B52D3-4E7E-214B-9B94-90CCFFB20F2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0576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Modes</a:t>
            </a:r>
            <a:r>
              <a:rPr lang="fr-FR" baseline="0" dirty="0" smtClean="0"/>
              <a:t> privés : négociation – médiation - arbitrage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B52D3-4E7E-214B-9B94-90CCFFB20F2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5882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 smtClean="0"/>
              <a:t>démarche qui vous permet de considérer vos droits  et vos obligations respectifs, et également d’échanger sur vos préoccupations, vos besoins, vos attentes et vos intérêts.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B52D3-4E7E-214B-9B94-90CCFFB20F2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2982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Équipe</a:t>
            </a:r>
            <a:r>
              <a:rPr lang="fr-FR" baseline="0" dirty="0" smtClean="0"/>
              <a:t> de recherche de l’Université de Montréal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B52D3-4E7E-214B-9B94-90CCFFB20F2B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3161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15-05-20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mai 20,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C7EAB0C-2220-4D0E-A0DD-DB7FA0F742F4}" type="datetime4">
              <a:rPr lang="en-US" smtClean="0"/>
              <a:pPr/>
              <a:t>mai 20,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416D63-31BF-4B94-B6C5-E20B2C63F515}" type="datetime4">
              <a:rPr lang="en-US" smtClean="0"/>
              <a:pPr/>
              <a:t>mai 20,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mai 20,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mai 20,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mai 20,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rmetu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mai 20, 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mai 20,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15-05-20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mai 20,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mai 20,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mai 20,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mai 20,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mai 20,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mai 20,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mai 20,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7" r:id="rId1"/>
    <p:sldLayoutId id="2147484108" r:id="rId2"/>
    <p:sldLayoutId id="2147484109" r:id="rId3"/>
    <p:sldLayoutId id="2147484110" r:id="rId4"/>
    <p:sldLayoutId id="2147484111" r:id="rId5"/>
    <p:sldLayoutId id="2147484112" r:id="rId6"/>
    <p:sldLayoutId id="2147484113" r:id="rId7"/>
    <p:sldLayoutId id="2147484114" r:id="rId8"/>
    <p:sldLayoutId id="2147484115" r:id="rId9"/>
    <p:sldLayoutId id="2147484116" r:id="rId10"/>
    <p:sldLayoutId id="2147484117" r:id="rId11"/>
    <p:sldLayoutId id="2147484118" r:id="rId12"/>
    <p:sldLayoutId id="2147484119" r:id="rId13"/>
    <p:sldLayoutId id="2147484120" r:id="rId14"/>
    <p:sldLayoutId id="2147484121" r:id="rId15"/>
    <p:sldLayoutId id="2147484122" r:id="rId16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83106" y="2179561"/>
            <a:ext cx="5624650" cy="1530033"/>
          </a:xfrm>
        </p:spPr>
        <p:txBody>
          <a:bodyPr/>
          <a:lstStyle/>
          <a:p>
            <a:r>
              <a:rPr lang="fr-FR" sz="3200" b="1" dirty="0">
                <a:latin typeface="Calibri"/>
                <a:cs typeface="Calibri"/>
              </a:rPr>
              <a:t>MEDIATION ACCORDING TO THE NEW QUEBEC CODE </a:t>
            </a:r>
            <a:r>
              <a:rPr lang="fr-FR" sz="3200" b="1" dirty="0" smtClean="0">
                <a:latin typeface="Calibri"/>
                <a:cs typeface="Calibri"/>
              </a:rPr>
              <a:t/>
            </a:r>
            <a:br>
              <a:rPr lang="fr-FR" sz="3200" b="1" dirty="0" smtClean="0">
                <a:latin typeface="Calibri"/>
                <a:cs typeface="Calibri"/>
              </a:rPr>
            </a:br>
            <a:r>
              <a:rPr lang="fr-FR" sz="3200" b="1" dirty="0" smtClean="0">
                <a:latin typeface="Calibri"/>
                <a:cs typeface="Calibri"/>
              </a:rPr>
              <a:t>OF </a:t>
            </a:r>
            <a:r>
              <a:rPr lang="fr-FR" sz="3200" b="1" dirty="0">
                <a:latin typeface="Calibri"/>
                <a:cs typeface="Calibri"/>
              </a:rPr>
              <a:t>CIVIL PROCEDURE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632497" y="4106268"/>
            <a:ext cx="4650338" cy="913567"/>
          </a:xfrm>
        </p:spPr>
        <p:txBody>
          <a:bodyPr>
            <a:noAutofit/>
          </a:bodyPr>
          <a:lstStyle/>
          <a:p>
            <a:r>
              <a:rPr lang="fr-FR" sz="2400" b="1" dirty="0" err="1">
                <a:latin typeface="Calibri"/>
                <a:cs typeface="Calibri"/>
              </a:rPr>
              <a:t>Economic</a:t>
            </a:r>
            <a:r>
              <a:rPr lang="fr-FR" sz="2400" b="1" dirty="0">
                <a:latin typeface="Calibri"/>
                <a:cs typeface="Calibri"/>
              </a:rPr>
              <a:t> </a:t>
            </a:r>
            <a:r>
              <a:rPr lang="fr-FR" sz="2400" b="1" dirty="0" err="1" smtClean="0">
                <a:latin typeface="Calibri"/>
                <a:cs typeface="Calibri"/>
              </a:rPr>
              <a:t>means</a:t>
            </a:r>
            <a:endParaRPr lang="fr-FR" sz="2400" b="1" dirty="0" smtClean="0">
              <a:latin typeface="Calibri"/>
              <a:cs typeface="Calibri"/>
            </a:endParaRPr>
          </a:p>
          <a:p>
            <a:r>
              <a:rPr lang="fr-FR" sz="2400" b="1" dirty="0" smtClean="0">
                <a:latin typeface="Calibri"/>
                <a:cs typeface="Calibri"/>
              </a:rPr>
              <a:t> </a:t>
            </a:r>
            <a:r>
              <a:rPr lang="fr-FR" sz="2400" b="1" dirty="0">
                <a:latin typeface="Calibri"/>
                <a:cs typeface="Calibri"/>
              </a:rPr>
              <a:t>to </a:t>
            </a:r>
            <a:r>
              <a:rPr lang="fr-FR" sz="2400" b="1" dirty="0" err="1">
                <a:latin typeface="Calibri"/>
                <a:cs typeface="Calibri"/>
              </a:rPr>
              <a:t>resolve</a:t>
            </a:r>
            <a:r>
              <a:rPr lang="fr-FR" sz="2400" b="1" dirty="0">
                <a:latin typeface="Calibri"/>
                <a:cs typeface="Calibri"/>
              </a:rPr>
              <a:t> a dispute</a:t>
            </a:r>
          </a:p>
          <a:p>
            <a:endParaRPr lang="fr-FR" sz="2000" dirty="0">
              <a:latin typeface="Calibri"/>
              <a:cs typeface="Calibri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551" y="5809918"/>
            <a:ext cx="1875058" cy="841293"/>
          </a:xfrm>
          <a:prstGeom prst="rect">
            <a:avLst/>
          </a:prstGeom>
        </p:spPr>
      </p:pic>
      <p:pic>
        <p:nvPicPr>
          <p:cNvPr id="7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0069" y="397699"/>
            <a:ext cx="2050589" cy="143664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1269897" y="5806068"/>
            <a:ext cx="55078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Calibri"/>
                <a:cs typeface="Calibri"/>
              </a:rPr>
              <a:t>André Bizier, </a:t>
            </a:r>
            <a:r>
              <a:rPr lang="fr-FR" b="1" dirty="0" err="1" smtClean="0">
                <a:latin typeface="Calibri"/>
                <a:cs typeface="Calibri"/>
              </a:rPr>
              <a:t>h.j</a:t>
            </a:r>
            <a:r>
              <a:rPr lang="fr-FR" b="1" dirty="0" smtClean="0">
                <a:latin typeface="Calibri"/>
                <a:cs typeface="Calibri"/>
              </a:rPr>
              <a:t>., B.A.</a:t>
            </a:r>
            <a:r>
              <a:rPr lang="fr-FR" dirty="0" smtClean="0">
                <a:latin typeface="Calibri"/>
                <a:cs typeface="Calibri"/>
              </a:rPr>
              <a:t> </a:t>
            </a:r>
          </a:p>
          <a:p>
            <a:r>
              <a:rPr lang="fr-FR" b="1" dirty="0" smtClean="0">
                <a:latin typeface="Calibri"/>
                <a:cs typeface="Calibri"/>
              </a:rPr>
              <a:t>Président </a:t>
            </a:r>
          </a:p>
          <a:p>
            <a:r>
              <a:rPr lang="fr-FR" b="1" dirty="0" smtClean="0">
                <a:latin typeface="Calibri"/>
                <a:cs typeface="Calibri"/>
              </a:rPr>
              <a:t>Chambre des huissiers de justice du Québec</a:t>
            </a:r>
            <a:endParaRPr lang="fr-FR" b="1" dirty="0">
              <a:latin typeface="Calibri"/>
              <a:cs typeface="Calibri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712" y="5809918"/>
            <a:ext cx="883490" cy="82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0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dirty="0">
                <a:latin typeface="Calibri"/>
                <a:cs typeface="Calibri"/>
              </a:rPr>
              <a:t>THE QUEBEC INSTITUTE OF MEDICATION </a:t>
            </a:r>
            <a:br>
              <a:rPr lang="fr-FR" sz="3600" b="1" dirty="0">
                <a:latin typeface="Calibri"/>
                <a:cs typeface="Calibri"/>
              </a:rPr>
            </a:br>
            <a:r>
              <a:rPr lang="fr-FR" sz="3600" b="1" dirty="0">
                <a:latin typeface="Calibri"/>
                <a:cs typeface="Calibri"/>
              </a:rPr>
              <a:t>AND ARBITRATION ( IMAQ )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9775" y="2485571"/>
            <a:ext cx="7662864" cy="3719285"/>
          </a:xfrm>
        </p:spPr>
        <p:txBody>
          <a:bodyPr>
            <a:noAutofit/>
          </a:bodyPr>
          <a:lstStyle/>
          <a:p>
            <a:pPr algn="just">
              <a:buFont typeface="Wingdings" charset="2"/>
              <a:buChar char="§"/>
            </a:pPr>
            <a:r>
              <a:rPr lang="fr-CA" sz="2100" dirty="0" smtClean="0">
                <a:solidFill>
                  <a:schemeClr val="tx1"/>
                </a:solidFill>
                <a:latin typeface="Calibri"/>
                <a:cs typeface="Calibri"/>
              </a:rPr>
              <a:t>OR </a:t>
            </a:r>
            <a:r>
              <a:rPr lang="fr-FR" sz="2100" dirty="0" err="1" smtClean="0">
                <a:solidFill>
                  <a:srgbClr val="000000"/>
                </a:solidFill>
                <a:latin typeface="Calibri"/>
                <a:cs typeface="Calibri"/>
              </a:rPr>
              <a:t>you</a:t>
            </a:r>
            <a:r>
              <a:rPr lang="fr-FR" sz="21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2100" dirty="0">
                <a:solidFill>
                  <a:srgbClr val="000000"/>
                </a:solidFill>
                <a:latin typeface="Calibri"/>
                <a:cs typeface="Calibri"/>
              </a:rPr>
              <a:t>must have </a:t>
            </a:r>
            <a:r>
              <a:rPr lang="fr-FR" sz="2100" dirty="0" err="1">
                <a:solidFill>
                  <a:srgbClr val="000000"/>
                </a:solidFill>
                <a:latin typeface="Calibri"/>
                <a:cs typeface="Calibri"/>
              </a:rPr>
              <a:t>completed</a:t>
            </a:r>
            <a:r>
              <a:rPr lang="fr-FR" sz="2100" dirty="0">
                <a:solidFill>
                  <a:srgbClr val="000000"/>
                </a:solidFill>
                <a:latin typeface="Calibri"/>
                <a:cs typeface="Calibri"/>
              </a:rPr>
              <a:t> a formation program in civil and commercial </a:t>
            </a:r>
            <a:r>
              <a:rPr lang="fr-FR" sz="2100" dirty="0" err="1">
                <a:solidFill>
                  <a:srgbClr val="000000"/>
                </a:solidFill>
                <a:latin typeface="Calibri"/>
                <a:cs typeface="Calibri"/>
              </a:rPr>
              <a:t>mediation</a:t>
            </a:r>
            <a:r>
              <a:rPr lang="fr-FR" sz="21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2100" dirty="0" err="1">
                <a:solidFill>
                  <a:srgbClr val="000000"/>
                </a:solidFill>
                <a:latin typeface="Calibri"/>
                <a:cs typeface="Calibri"/>
              </a:rPr>
              <a:t>accredited</a:t>
            </a:r>
            <a:r>
              <a:rPr lang="fr-FR" sz="2100" dirty="0">
                <a:solidFill>
                  <a:srgbClr val="000000"/>
                </a:solidFill>
                <a:latin typeface="Calibri"/>
                <a:cs typeface="Calibri"/>
              </a:rPr>
              <a:t> by the IMAQ, lasting </a:t>
            </a:r>
            <a:r>
              <a:rPr lang="fr-FR" sz="2100" dirty="0" err="1">
                <a:solidFill>
                  <a:srgbClr val="000000"/>
                </a:solidFill>
                <a:latin typeface="Calibri"/>
                <a:cs typeface="Calibri"/>
              </a:rPr>
              <a:t>at</a:t>
            </a:r>
            <a:r>
              <a:rPr lang="fr-FR" sz="2100" dirty="0">
                <a:solidFill>
                  <a:srgbClr val="000000"/>
                </a:solidFill>
                <a:latin typeface="Calibri"/>
                <a:cs typeface="Calibri"/>
              </a:rPr>
              <a:t> least </a:t>
            </a:r>
            <a:r>
              <a:rPr lang="fr-FR" sz="2100" dirty="0" err="1">
                <a:solidFill>
                  <a:srgbClr val="000000"/>
                </a:solidFill>
                <a:latin typeface="Calibri"/>
                <a:cs typeface="Calibri"/>
              </a:rPr>
              <a:t>forty</a:t>
            </a:r>
            <a:r>
              <a:rPr lang="fr-FR" sz="2100" dirty="0">
                <a:solidFill>
                  <a:srgbClr val="000000"/>
                </a:solidFill>
                <a:latin typeface="Calibri"/>
                <a:cs typeface="Calibri"/>
              </a:rPr>
              <a:t> (40 ) </a:t>
            </a:r>
            <a:r>
              <a:rPr lang="fr-FR" sz="2100" dirty="0" err="1">
                <a:solidFill>
                  <a:srgbClr val="000000"/>
                </a:solidFill>
                <a:latin typeface="Calibri"/>
                <a:cs typeface="Calibri"/>
              </a:rPr>
              <a:t>hours</a:t>
            </a:r>
            <a:r>
              <a:rPr lang="fr-FR" sz="2100" dirty="0">
                <a:solidFill>
                  <a:srgbClr val="000000"/>
                </a:solidFill>
                <a:latin typeface="Calibri"/>
                <a:cs typeface="Calibri"/>
              </a:rPr>
              <a:t> or the </a:t>
            </a:r>
            <a:r>
              <a:rPr lang="fr-FR" sz="2100" dirty="0" err="1" smtClean="0">
                <a:solidFill>
                  <a:srgbClr val="000000"/>
                </a:solidFill>
                <a:latin typeface="Calibri"/>
                <a:cs typeface="Calibri"/>
              </a:rPr>
              <a:t>equivalent</a:t>
            </a:r>
            <a:endParaRPr lang="fr-FR" sz="21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>
              <a:buFont typeface="Wingdings" charset="2"/>
              <a:buChar char="§"/>
            </a:pPr>
            <a:r>
              <a:rPr lang="fr-CA" sz="2100" dirty="0" smtClean="0">
                <a:solidFill>
                  <a:schemeClr val="tx1"/>
                </a:solidFill>
                <a:latin typeface="Calibri"/>
                <a:cs typeface="Calibri"/>
              </a:rPr>
              <a:t>OR </a:t>
            </a:r>
            <a:r>
              <a:rPr lang="fr-FR" sz="2100" dirty="0" smtClean="0">
                <a:solidFill>
                  <a:srgbClr val="000000"/>
                </a:solidFill>
              </a:rPr>
              <a:t>have </a:t>
            </a:r>
            <a:r>
              <a:rPr lang="fr-FR" sz="2100" dirty="0" err="1">
                <a:solidFill>
                  <a:srgbClr val="000000"/>
                </a:solidFill>
              </a:rPr>
              <a:t>completed</a:t>
            </a:r>
            <a:r>
              <a:rPr lang="fr-FR" sz="2100" dirty="0">
                <a:solidFill>
                  <a:srgbClr val="000000"/>
                </a:solidFill>
              </a:rPr>
              <a:t> </a:t>
            </a:r>
            <a:r>
              <a:rPr lang="fr-FR" sz="2100" dirty="0" err="1">
                <a:solidFill>
                  <a:srgbClr val="000000"/>
                </a:solidFill>
              </a:rPr>
              <a:t>appropriate</a:t>
            </a:r>
            <a:r>
              <a:rPr lang="fr-FR" sz="2100" dirty="0">
                <a:solidFill>
                  <a:srgbClr val="000000"/>
                </a:solidFill>
              </a:rPr>
              <a:t> training courses and extra </a:t>
            </a:r>
            <a:r>
              <a:rPr lang="fr-FR" sz="2100" dirty="0" err="1">
                <a:solidFill>
                  <a:srgbClr val="000000"/>
                </a:solidFill>
              </a:rPr>
              <a:t>totaling</a:t>
            </a:r>
            <a:r>
              <a:rPr lang="fr-FR" sz="2100" dirty="0">
                <a:solidFill>
                  <a:srgbClr val="000000"/>
                </a:solidFill>
              </a:rPr>
              <a:t> a 40 </a:t>
            </a:r>
            <a:r>
              <a:rPr lang="fr-FR" sz="2100" dirty="0" err="1">
                <a:solidFill>
                  <a:srgbClr val="000000"/>
                </a:solidFill>
              </a:rPr>
              <a:t>hours</a:t>
            </a:r>
            <a:r>
              <a:rPr lang="fr-FR" sz="2100" dirty="0">
                <a:solidFill>
                  <a:srgbClr val="000000"/>
                </a:solidFill>
              </a:rPr>
              <a:t> and commit </a:t>
            </a:r>
            <a:r>
              <a:rPr lang="fr-FR" sz="2100" dirty="0" err="1">
                <a:solidFill>
                  <a:srgbClr val="000000"/>
                </a:solidFill>
              </a:rPr>
              <a:t>yourself</a:t>
            </a:r>
            <a:r>
              <a:rPr lang="fr-FR" sz="2100" dirty="0">
                <a:solidFill>
                  <a:srgbClr val="000000"/>
                </a:solidFill>
              </a:rPr>
              <a:t> to </a:t>
            </a:r>
            <a:r>
              <a:rPr lang="fr-FR" sz="2100" dirty="0" err="1">
                <a:solidFill>
                  <a:srgbClr val="000000"/>
                </a:solidFill>
              </a:rPr>
              <a:t>comply</a:t>
            </a:r>
            <a:r>
              <a:rPr lang="fr-FR" sz="2100" dirty="0">
                <a:solidFill>
                  <a:srgbClr val="000000"/>
                </a:solidFill>
              </a:rPr>
              <a:t> </a:t>
            </a:r>
            <a:r>
              <a:rPr lang="fr-FR" sz="2100" dirty="0" err="1">
                <a:solidFill>
                  <a:srgbClr val="000000"/>
                </a:solidFill>
              </a:rPr>
              <a:t>with</a:t>
            </a:r>
            <a:r>
              <a:rPr lang="fr-FR" sz="2100" dirty="0">
                <a:solidFill>
                  <a:srgbClr val="000000"/>
                </a:solidFill>
              </a:rPr>
              <a:t> the code of </a:t>
            </a:r>
            <a:r>
              <a:rPr lang="fr-FR" sz="2100" dirty="0" err="1">
                <a:solidFill>
                  <a:srgbClr val="000000"/>
                </a:solidFill>
              </a:rPr>
              <a:t>ethics</a:t>
            </a:r>
            <a:r>
              <a:rPr lang="fr-FR" sz="2100" dirty="0">
                <a:solidFill>
                  <a:srgbClr val="000000"/>
                </a:solidFill>
              </a:rPr>
              <a:t> of the IMAQ </a:t>
            </a:r>
            <a:r>
              <a:rPr lang="fr-FR" sz="2100" dirty="0" err="1" smtClean="0">
                <a:solidFill>
                  <a:srgbClr val="000000"/>
                </a:solidFill>
              </a:rPr>
              <a:t>mediators</a:t>
            </a:r>
            <a:endParaRPr lang="fr-FR" sz="2100" dirty="0" smtClean="0">
              <a:solidFill>
                <a:srgbClr val="000000"/>
              </a:solidFill>
            </a:endParaRPr>
          </a:p>
          <a:p>
            <a:pPr algn="just">
              <a:buFont typeface="Wingdings" charset="2"/>
              <a:buChar char="§"/>
            </a:pPr>
            <a:r>
              <a:rPr lang="fr-CA" sz="2100" dirty="0" smtClean="0">
                <a:solidFill>
                  <a:schemeClr val="tx1"/>
                </a:solidFill>
                <a:latin typeface="Calibri"/>
                <a:cs typeface="Calibri"/>
              </a:rPr>
              <a:t>OR </a:t>
            </a:r>
            <a:r>
              <a:rPr lang="fr-FR" sz="2100" dirty="0" err="1">
                <a:solidFill>
                  <a:srgbClr val="000000"/>
                </a:solidFill>
                <a:latin typeface="Calibri"/>
                <a:cs typeface="Calibri"/>
              </a:rPr>
              <a:t>hold</a:t>
            </a:r>
            <a:r>
              <a:rPr lang="fr-FR" sz="2100" dirty="0">
                <a:solidFill>
                  <a:srgbClr val="000000"/>
                </a:solidFill>
                <a:latin typeface="Calibri"/>
                <a:cs typeface="Calibri"/>
              </a:rPr>
              <a:t> a second cycle </a:t>
            </a:r>
            <a:r>
              <a:rPr lang="fr-FR" sz="2100" dirty="0" err="1">
                <a:solidFill>
                  <a:srgbClr val="000000"/>
                </a:solidFill>
                <a:latin typeface="Calibri"/>
                <a:cs typeface="Calibri"/>
              </a:rPr>
              <a:t>degree</a:t>
            </a:r>
            <a:r>
              <a:rPr lang="fr-FR" sz="2100" dirty="0">
                <a:solidFill>
                  <a:srgbClr val="000000"/>
                </a:solidFill>
                <a:latin typeface="Calibri"/>
                <a:cs typeface="Calibri"/>
              </a:rPr>
              <a:t> (30 </a:t>
            </a:r>
            <a:r>
              <a:rPr lang="fr-FR" sz="2100" dirty="0" err="1">
                <a:solidFill>
                  <a:srgbClr val="000000"/>
                </a:solidFill>
                <a:latin typeface="Calibri"/>
                <a:cs typeface="Calibri"/>
              </a:rPr>
              <a:t>credits</a:t>
            </a:r>
            <a:r>
              <a:rPr lang="fr-FR" sz="2100" dirty="0">
                <a:solidFill>
                  <a:srgbClr val="000000"/>
                </a:solidFill>
                <a:latin typeface="Calibri"/>
                <a:cs typeface="Calibri"/>
              </a:rPr>
              <a:t>) in the </a:t>
            </a:r>
            <a:r>
              <a:rPr lang="fr-FR" sz="2100" dirty="0" err="1">
                <a:solidFill>
                  <a:srgbClr val="000000"/>
                </a:solidFill>
                <a:latin typeface="Calibri"/>
                <a:cs typeface="Calibri"/>
              </a:rPr>
              <a:t>prevention</a:t>
            </a:r>
            <a:r>
              <a:rPr lang="fr-FR" sz="2100" dirty="0">
                <a:solidFill>
                  <a:srgbClr val="000000"/>
                </a:solidFill>
                <a:latin typeface="Calibri"/>
                <a:cs typeface="Calibri"/>
              </a:rPr>
              <a:t> and </a:t>
            </a:r>
            <a:r>
              <a:rPr lang="fr-FR" sz="2100" dirty="0" err="1">
                <a:solidFill>
                  <a:srgbClr val="000000"/>
                </a:solidFill>
                <a:latin typeface="Calibri"/>
                <a:cs typeface="Calibri"/>
              </a:rPr>
              <a:t>resolution</a:t>
            </a:r>
            <a:r>
              <a:rPr lang="fr-FR" sz="2100" dirty="0">
                <a:solidFill>
                  <a:srgbClr val="000000"/>
                </a:solidFill>
                <a:latin typeface="Calibri"/>
                <a:cs typeface="Calibri"/>
              </a:rPr>
              <a:t> of disputes, </a:t>
            </a:r>
            <a:r>
              <a:rPr lang="fr-FR" sz="2100" dirty="0" err="1">
                <a:solidFill>
                  <a:srgbClr val="000000"/>
                </a:solidFill>
                <a:latin typeface="Calibri"/>
                <a:cs typeface="Calibri"/>
              </a:rPr>
              <a:t>issued</a:t>
            </a:r>
            <a:r>
              <a:rPr lang="fr-FR" sz="2100" dirty="0">
                <a:solidFill>
                  <a:srgbClr val="000000"/>
                </a:solidFill>
                <a:latin typeface="Calibri"/>
                <a:cs typeface="Calibri"/>
              </a:rPr>
              <a:t> by the </a:t>
            </a:r>
            <a:r>
              <a:rPr lang="fr-FR" sz="2100" dirty="0" err="1">
                <a:solidFill>
                  <a:srgbClr val="000000"/>
                </a:solidFill>
                <a:latin typeface="Calibri"/>
                <a:cs typeface="Calibri"/>
              </a:rPr>
              <a:t>University</a:t>
            </a:r>
            <a:r>
              <a:rPr lang="fr-FR" sz="2100" dirty="0">
                <a:solidFill>
                  <a:srgbClr val="000000"/>
                </a:solidFill>
                <a:latin typeface="Calibri"/>
                <a:cs typeface="Calibri"/>
              </a:rPr>
              <a:t> of Sherbrooke and have </a:t>
            </a:r>
            <a:r>
              <a:rPr lang="fr-FR" sz="2100" dirty="0" err="1">
                <a:solidFill>
                  <a:srgbClr val="000000"/>
                </a:solidFill>
                <a:latin typeface="Calibri"/>
                <a:cs typeface="Calibri"/>
              </a:rPr>
              <a:t>passed</a:t>
            </a:r>
            <a:r>
              <a:rPr lang="fr-FR" sz="21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2100" dirty="0" err="1">
                <a:solidFill>
                  <a:srgbClr val="000000"/>
                </a:solidFill>
                <a:latin typeface="Calibri"/>
                <a:cs typeface="Calibri"/>
              </a:rPr>
              <a:t>clinical</a:t>
            </a:r>
            <a:r>
              <a:rPr lang="fr-FR" sz="21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2100" dirty="0" err="1">
                <a:solidFill>
                  <a:srgbClr val="000000"/>
                </a:solidFill>
                <a:latin typeface="Calibri"/>
                <a:cs typeface="Calibri"/>
              </a:rPr>
              <a:t>activity</a:t>
            </a:r>
            <a:r>
              <a:rPr lang="fr-FR" sz="21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2100" dirty="0" err="1">
                <a:solidFill>
                  <a:srgbClr val="000000"/>
                </a:solidFill>
                <a:latin typeface="Calibri"/>
                <a:cs typeface="Calibri"/>
              </a:rPr>
              <a:t>with</a:t>
            </a:r>
            <a:r>
              <a:rPr lang="fr-FR" sz="2100" dirty="0">
                <a:solidFill>
                  <a:srgbClr val="000000"/>
                </a:solidFill>
                <a:latin typeface="Calibri"/>
                <a:cs typeface="Calibri"/>
              </a:rPr>
              <a:t> 25 </a:t>
            </a:r>
            <a:r>
              <a:rPr lang="fr-FR" sz="2100" dirty="0" err="1">
                <a:solidFill>
                  <a:srgbClr val="000000"/>
                </a:solidFill>
                <a:latin typeface="Calibri"/>
                <a:cs typeface="Calibri"/>
              </a:rPr>
              <a:t>hours</a:t>
            </a:r>
            <a:r>
              <a:rPr lang="fr-FR" sz="2100" dirty="0">
                <a:solidFill>
                  <a:srgbClr val="000000"/>
                </a:solidFill>
                <a:latin typeface="Calibri"/>
                <a:cs typeface="Calibri"/>
              </a:rPr>
              <a:t> of </a:t>
            </a:r>
            <a:r>
              <a:rPr lang="fr-FR" sz="2100" dirty="0" err="1">
                <a:solidFill>
                  <a:srgbClr val="000000"/>
                </a:solidFill>
                <a:latin typeface="Calibri"/>
                <a:cs typeface="Calibri"/>
              </a:rPr>
              <a:t>mediation</a:t>
            </a:r>
            <a:r>
              <a:rPr lang="fr-FR" sz="2100" dirty="0">
                <a:solidFill>
                  <a:srgbClr val="000000"/>
                </a:solidFill>
                <a:latin typeface="Calibri"/>
                <a:cs typeface="Calibri"/>
              </a:rPr>
              <a:t> practice.</a:t>
            </a:r>
          </a:p>
        </p:txBody>
      </p:sp>
    </p:spTree>
    <p:extLst>
      <p:ext uri="{BB962C8B-B14F-4D97-AF65-F5344CB8AC3E}">
        <p14:creationId xmlns:p14="http://schemas.microsoft.com/office/powerpoint/2010/main" val="946724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56075" y="3442415"/>
            <a:ext cx="65311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r>
              <a:rPr lang="fr-FR" sz="2600" dirty="0" smtClean="0">
                <a:latin typeface="Calibri"/>
                <a:cs typeface="Calibri"/>
              </a:rPr>
              <a:t>André Bizier, Huissier de justice</a:t>
            </a:r>
          </a:p>
          <a:p>
            <a:r>
              <a:rPr lang="fr-FR" sz="2600" dirty="0" smtClean="0">
                <a:latin typeface="Calibri"/>
                <a:cs typeface="Calibri"/>
              </a:rPr>
              <a:t>Président</a:t>
            </a:r>
          </a:p>
          <a:p>
            <a:r>
              <a:rPr lang="fr-FR" sz="2600" dirty="0" smtClean="0">
                <a:latin typeface="Calibri"/>
                <a:cs typeface="Calibri"/>
              </a:rPr>
              <a:t>Chambre des huissiers de justice du Québec</a:t>
            </a:r>
            <a:endParaRPr lang="fr-FR" sz="2600" dirty="0">
              <a:latin typeface="Calibri"/>
              <a:cs typeface="Calibri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957795"/>
            <a:ext cx="1135747" cy="1054280"/>
          </a:xfrm>
          <a:prstGeom prst="rect">
            <a:avLst/>
          </a:prstGeom>
        </p:spPr>
      </p:pic>
      <p:pic>
        <p:nvPicPr>
          <p:cNvPr id="7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55" y="5513136"/>
            <a:ext cx="1875058" cy="841293"/>
          </a:xfrm>
          <a:prstGeom prst="rect">
            <a:avLst/>
          </a:prstGeom>
        </p:spPr>
      </p:pic>
      <p:pic>
        <p:nvPicPr>
          <p:cNvPr id="8" name="Afbeelding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3655" y="417459"/>
            <a:ext cx="2120900" cy="1485900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116941" y="2734529"/>
            <a:ext cx="68240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err="1" smtClean="0">
                <a:latin typeface="Calibri"/>
                <a:cs typeface="Calibri"/>
              </a:rPr>
              <a:t>Thank</a:t>
            </a:r>
            <a:r>
              <a:rPr lang="fr-FR" sz="4000" b="1" dirty="0" smtClean="0">
                <a:latin typeface="Calibri"/>
                <a:cs typeface="Calibri"/>
              </a:rPr>
              <a:t> </a:t>
            </a:r>
            <a:r>
              <a:rPr lang="fr-FR" sz="4000" b="1" dirty="0" err="1" smtClean="0">
                <a:latin typeface="Calibri"/>
                <a:cs typeface="Calibri"/>
              </a:rPr>
              <a:t>you</a:t>
            </a:r>
            <a:r>
              <a:rPr lang="fr-FR" sz="4000" b="1" dirty="0" smtClean="0">
                <a:latin typeface="Calibri"/>
                <a:cs typeface="Calibri"/>
              </a:rPr>
              <a:t> for </a:t>
            </a:r>
            <a:r>
              <a:rPr lang="fr-FR" sz="4000" b="1" dirty="0" err="1" smtClean="0">
                <a:latin typeface="Calibri"/>
                <a:cs typeface="Calibri"/>
              </a:rPr>
              <a:t>your</a:t>
            </a:r>
            <a:r>
              <a:rPr lang="fr-FR" sz="4000" b="1" dirty="0" smtClean="0">
                <a:latin typeface="Calibri"/>
                <a:cs typeface="Calibri"/>
              </a:rPr>
              <a:t> attention </a:t>
            </a:r>
            <a:endParaRPr lang="fr-FR" sz="40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1129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>
                <a:latin typeface="Calibri"/>
                <a:cs typeface="Calibri"/>
              </a:rPr>
              <a:t>MEDIATION ACCORDING TO THE NEW QUEBEC </a:t>
            </a:r>
            <a:r>
              <a:rPr lang="fr-FR" sz="3200" b="1" dirty="0" smtClean="0">
                <a:latin typeface="Calibri"/>
                <a:cs typeface="Calibri"/>
              </a:rPr>
              <a:t/>
            </a:r>
            <a:br>
              <a:rPr lang="fr-FR" sz="3200" b="1" dirty="0" smtClean="0">
                <a:latin typeface="Calibri"/>
                <a:cs typeface="Calibri"/>
              </a:rPr>
            </a:br>
            <a:r>
              <a:rPr lang="fr-FR" sz="3200" b="1" dirty="0" smtClean="0">
                <a:latin typeface="Calibri"/>
                <a:cs typeface="Calibri"/>
              </a:rPr>
              <a:t>CODE </a:t>
            </a:r>
            <a:r>
              <a:rPr lang="fr-FR" sz="3200" b="1" dirty="0">
                <a:latin typeface="Calibri"/>
                <a:cs typeface="Calibri"/>
              </a:rPr>
              <a:t>OF CIVIL </a:t>
            </a:r>
            <a:r>
              <a:rPr lang="fr-FR" sz="3200" b="1" dirty="0" smtClean="0">
                <a:latin typeface="Calibri"/>
                <a:cs typeface="Calibri"/>
              </a:rPr>
              <a:t>PROCEDURE - OBJECTIVES</a:t>
            </a:r>
            <a:endParaRPr lang="fr-FR" sz="3200" dirty="0"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9775" y="2451528"/>
            <a:ext cx="7662864" cy="3585736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charset="2"/>
              <a:buChar char="§"/>
            </a:pPr>
            <a:r>
              <a:rPr lang="fr-FR" sz="3600" dirty="0" err="1" smtClean="0">
                <a:solidFill>
                  <a:schemeClr val="tx1"/>
                </a:solidFill>
                <a:latin typeface="Calibri"/>
                <a:cs typeface="Calibri"/>
              </a:rPr>
              <a:t>Ensuring</a:t>
            </a:r>
            <a:r>
              <a:rPr lang="fr-FR" sz="36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fr-FR" sz="3600" dirty="0" err="1">
                <a:solidFill>
                  <a:schemeClr val="tx1"/>
                </a:solidFill>
                <a:latin typeface="Calibri"/>
                <a:cs typeface="Calibri"/>
              </a:rPr>
              <a:t>accessibility</a:t>
            </a:r>
            <a:r>
              <a:rPr lang="fr-FR" sz="3600" dirty="0">
                <a:solidFill>
                  <a:schemeClr val="tx1"/>
                </a:solidFill>
                <a:latin typeface="Calibri"/>
                <a:cs typeface="Calibri"/>
              </a:rPr>
              <a:t>, </a:t>
            </a:r>
            <a:r>
              <a:rPr lang="fr-FR" sz="3600" dirty="0" err="1">
                <a:solidFill>
                  <a:schemeClr val="tx1"/>
                </a:solidFill>
                <a:latin typeface="Calibri"/>
                <a:cs typeface="Calibri"/>
              </a:rPr>
              <a:t>quality</a:t>
            </a:r>
            <a:r>
              <a:rPr lang="fr-FR" sz="3600" dirty="0">
                <a:solidFill>
                  <a:schemeClr val="tx1"/>
                </a:solidFill>
                <a:latin typeface="Calibri"/>
                <a:cs typeface="Calibri"/>
              </a:rPr>
              <a:t> and </a:t>
            </a:r>
            <a:r>
              <a:rPr lang="fr-FR" sz="3600" dirty="0" err="1">
                <a:solidFill>
                  <a:schemeClr val="tx1"/>
                </a:solidFill>
                <a:latin typeface="Calibri"/>
                <a:cs typeface="Calibri"/>
              </a:rPr>
              <a:t>promptness</a:t>
            </a:r>
            <a:r>
              <a:rPr lang="fr-FR" sz="3600" dirty="0">
                <a:solidFill>
                  <a:schemeClr val="tx1"/>
                </a:solidFill>
                <a:latin typeface="Calibri"/>
                <a:cs typeface="Calibri"/>
              </a:rPr>
              <a:t> of civil </a:t>
            </a:r>
            <a:r>
              <a:rPr lang="fr-FR" sz="3600" dirty="0" smtClean="0">
                <a:solidFill>
                  <a:schemeClr val="tx1"/>
                </a:solidFill>
                <a:latin typeface="Calibri"/>
                <a:cs typeface="Calibri"/>
              </a:rPr>
              <a:t>justice</a:t>
            </a:r>
          </a:p>
          <a:p>
            <a:pPr algn="just">
              <a:buFont typeface="Wingdings" charset="2"/>
              <a:buChar char="§"/>
            </a:pPr>
            <a:r>
              <a:rPr lang="fr-FR" sz="3600" dirty="0" smtClean="0">
                <a:solidFill>
                  <a:srgbClr val="000000"/>
                </a:solidFill>
                <a:latin typeface="Calibri"/>
                <a:cs typeface="Calibri"/>
              </a:rPr>
              <a:t>The </a:t>
            </a:r>
            <a:r>
              <a:rPr lang="fr-FR" sz="3600" dirty="0" err="1">
                <a:solidFill>
                  <a:srgbClr val="000000"/>
                </a:solidFill>
                <a:latin typeface="Calibri"/>
                <a:cs typeface="Calibri"/>
              </a:rPr>
              <a:t>fair</a:t>
            </a:r>
            <a:r>
              <a:rPr lang="fr-FR" sz="3600" dirty="0">
                <a:solidFill>
                  <a:srgbClr val="000000"/>
                </a:solidFill>
                <a:latin typeface="Calibri"/>
                <a:cs typeface="Calibri"/>
              </a:rPr>
              <a:t> application, simple, </a:t>
            </a:r>
            <a:r>
              <a:rPr lang="fr-FR" sz="3600" dirty="0" err="1">
                <a:solidFill>
                  <a:srgbClr val="000000"/>
                </a:solidFill>
                <a:latin typeface="Calibri"/>
                <a:cs typeface="Calibri"/>
              </a:rPr>
              <a:t>proportionate</a:t>
            </a:r>
            <a:r>
              <a:rPr lang="fr-FR" sz="3600" dirty="0">
                <a:solidFill>
                  <a:srgbClr val="000000"/>
                </a:solidFill>
                <a:latin typeface="Calibri"/>
                <a:cs typeface="Calibri"/>
              </a:rPr>
              <a:t> and </a:t>
            </a:r>
            <a:r>
              <a:rPr lang="fr-FR" sz="3600" dirty="0" err="1">
                <a:solidFill>
                  <a:srgbClr val="000000"/>
                </a:solidFill>
                <a:latin typeface="Calibri"/>
                <a:cs typeface="Calibri"/>
              </a:rPr>
              <a:t>economic</a:t>
            </a:r>
            <a:r>
              <a:rPr lang="fr-FR" sz="3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3600" dirty="0" err="1">
                <a:solidFill>
                  <a:srgbClr val="000000"/>
                </a:solidFill>
                <a:latin typeface="Calibri"/>
                <a:cs typeface="Calibri"/>
              </a:rPr>
              <a:t>procedure</a:t>
            </a:r>
            <a:endParaRPr lang="fr-FR" sz="36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>
              <a:buFont typeface="Wingdings" charset="2"/>
              <a:buChar char="§"/>
            </a:pPr>
            <a:r>
              <a:rPr lang="fr-FR" sz="3600" dirty="0" smtClean="0">
                <a:solidFill>
                  <a:srgbClr val="000000"/>
                </a:solidFill>
                <a:latin typeface="Calibri"/>
                <a:cs typeface="Calibri"/>
              </a:rPr>
              <a:t>The </a:t>
            </a:r>
            <a:r>
              <a:rPr lang="fr-FR" sz="3600" dirty="0" err="1">
                <a:solidFill>
                  <a:srgbClr val="000000"/>
                </a:solidFill>
                <a:latin typeface="Calibri"/>
                <a:cs typeface="Calibri"/>
              </a:rPr>
              <a:t>rights</a:t>
            </a:r>
            <a:r>
              <a:rPr lang="fr-FR" sz="3600" dirty="0">
                <a:solidFill>
                  <a:srgbClr val="000000"/>
                </a:solidFill>
                <a:latin typeface="Calibri"/>
                <a:cs typeface="Calibri"/>
              </a:rPr>
              <a:t> of the parties in a spirit of </a:t>
            </a:r>
            <a:r>
              <a:rPr lang="fr-FR" sz="3600" dirty="0" err="1">
                <a:solidFill>
                  <a:srgbClr val="000000"/>
                </a:solidFill>
                <a:latin typeface="Calibri"/>
                <a:cs typeface="Calibri"/>
              </a:rPr>
              <a:t>cooperation</a:t>
            </a:r>
            <a:r>
              <a:rPr lang="fr-FR" sz="3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3600" dirty="0" err="1">
                <a:solidFill>
                  <a:srgbClr val="000000"/>
                </a:solidFill>
                <a:latin typeface="Calibri"/>
                <a:cs typeface="Calibri"/>
              </a:rPr>
              <a:t>along</a:t>
            </a:r>
            <a:r>
              <a:rPr lang="fr-FR" sz="3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3600" dirty="0" err="1">
                <a:solidFill>
                  <a:srgbClr val="000000"/>
                </a:solidFill>
                <a:latin typeface="Calibri"/>
                <a:cs typeface="Calibri"/>
              </a:rPr>
              <a:t>with</a:t>
            </a:r>
            <a:r>
              <a:rPr lang="fr-FR" sz="3600" dirty="0">
                <a:solidFill>
                  <a:srgbClr val="000000"/>
                </a:solidFill>
                <a:latin typeface="Calibri"/>
                <a:cs typeface="Calibri"/>
              </a:rPr>
              <a:t> a </a:t>
            </a:r>
            <a:r>
              <a:rPr lang="fr-FR" sz="3600" dirty="0" err="1">
                <a:solidFill>
                  <a:srgbClr val="000000"/>
                </a:solidFill>
                <a:latin typeface="Calibri"/>
                <a:cs typeface="Calibri"/>
              </a:rPr>
              <a:t>fairness</a:t>
            </a:r>
            <a:r>
              <a:rPr lang="fr-FR" sz="3600" dirty="0">
                <a:solidFill>
                  <a:srgbClr val="000000"/>
                </a:solidFill>
                <a:latin typeface="Calibri"/>
                <a:cs typeface="Calibri"/>
              </a:rPr>
              <a:t> balance </a:t>
            </a:r>
            <a:r>
              <a:rPr lang="fr-FR" sz="3600" dirty="0" err="1">
                <a:solidFill>
                  <a:srgbClr val="000000"/>
                </a:solidFill>
                <a:latin typeface="Calibri"/>
                <a:cs typeface="Calibri"/>
              </a:rPr>
              <a:t>between</a:t>
            </a:r>
            <a:r>
              <a:rPr lang="fr-FR" sz="3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3600" dirty="0" smtClean="0">
                <a:solidFill>
                  <a:srgbClr val="000000"/>
                </a:solidFill>
                <a:latin typeface="Calibri"/>
                <a:cs typeface="Calibri"/>
              </a:rPr>
              <a:t>parties</a:t>
            </a:r>
            <a:endParaRPr lang="fr-FR" sz="36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algn="just">
              <a:buFont typeface="Wingdings" charset="2"/>
              <a:buChar char="§"/>
            </a:pPr>
            <a:r>
              <a:rPr lang="fr-FR" sz="3600" dirty="0" smtClean="0">
                <a:solidFill>
                  <a:srgbClr val="000000"/>
                </a:solidFill>
                <a:latin typeface="Calibri"/>
                <a:cs typeface="Calibri"/>
              </a:rPr>
              <a:t>Respect </a:t>
            </a:r>
            <a:r>
              <a:rPr lang="fr-FR" sz="3600" dirty="0">
                <a:solidFill>
                  <a:srgbClr val="000000"/>
                </a:solidFill>
                <a:latin typeface="Calibri"/>
                <a:cs typeface="Calibri"/>
              </a:rPr>
              <a:t>for people </a:t>
            </a:r>
            <a:r>
              <a:rPr lang="fr-FR" sz="3600" dirty="0" err="1">
                <a:solidFill>
                  <a:srgbClr val="000000"/>
                </a:solidFill>
                <a:latin typeface="Calibri"/>
                <a:cs typeface="Calibri"/>
              </a:rPr>
              <a:t>who</a:t>
            </a:r>
            <a:r>
              <a:rPr lang="fr-FR" sz="3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3600" dirty="0" err="1">
                <a:solidFill>
                  <a:srgbClr val="000000"/>
                </a:solidFill>
                <a:latin typeface="Calibri"/>
                <a:cs typeface="Calibri"/>
              </a:rPr>
              <a:t>provide</a:t>
            </a:r>
            <a:r>
              <a:rPr lang="fr-FR" sz="3600" dirty="0">
                <a:solidFill>
                  <a:srgbClr val="000000"/>
                </a:solidFill>
                <a:latin typeface="Calibri"/>
                <a:cs typeface="Calibri"/>
              </a:rPr>
              <a:t> support to the justice </a:t>
            </a:r>
            <a:r>
              <a:rPr lang="fr-FR" sz="3600" dirty="0" err="1">
                <a:solidFill>
                  <a:srgbClr val="000000"/>
                </a:solidFill>
                <a:latin typeface="Calibri"/>
                <a:cs typeface="Calibri"/>
              </a:rPr>
              <a:t>systems</a:t>
            </a:r>
            <a:endParaRPr lang="fr-FR" sz="3600" baseline="30000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>
              <a:buFont typeface="Wingdings" charset="2"/>
              <a:buChar char="§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606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dirty="0" smtClean="0">
                <a:latin typeface="Calibri"/>
                <a:cs typeface="Calibri"/>
              </a:rPr>
              <a:t>NEW PHILOSOPHY</a:t>
            </a:r>
            <a:endParaRPr lang="fr-FR" sz="3600" b="1" dirty="0"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charset="2"/>
              <a:buChar char="§"/>
            </a:pPr>
            <a:r>
              <a:rPr lang="fr-FR" sz="2800" dirty="0" smtClean="0">
                <a:solidFill>
                  <a:srgbClr val="000000"/>
                </a:solidFill>
                <a:latin typeface="Calibri"/>
                <a:cs typeface="Calibri"/>
              </a:rPr>
              <a:t>To </a:t>
            </a:r>
            <a:r>
              <a:rPr lang="fr-FR" sz="2800" dirty="0" err="1">
                <a:solidFill>
                  <a:srgbClr val="000000"/>
                </a:solidFill>
                <a:latin typeface="Calibri"/>
                <a:cs typeface="Calibri"/>
              </a:rPr>
              <a:t>affirm</a:t>
            </a:r>
            <a:r>
              <a:rPr lang="fr-FR" sz="2800" dirty="0">
                <a:solidFill>
                  <a:srgbClr val="000000"/>
                </a:solidFill>
                <a:latin typeface="Calibri"/>
                <a:cs typeface="Calibri"/>
              </a:rPr>
              <a:t> the existence of </a:t>
            </a:r>
            <a:r>
              <a:rPr lang="fr-FR" sz="2800" dirty="0" err="1">
                <a:solidFill>
                  <a:srgbClr val="000000"/>
                </a:solidFill>
                <a:latin typeface="Calibri"/>
                <a:cs typeface="Calibri"/>
              </a:rPr>
              <a:t>private</a:t>
            </a:r>
            <a:r>
              <a:rPr lang="fr-FR" sz="2800" dirty="0">
                <a:solidFill>
                  <a:srgbClr val="000000"/>
                </a:solidFill>
                <a:latin typeface="Calibri"/>
                <a:cs typeface="Calibri"/>
              </a:rPr>
              <a:t> and </a:t>
            </a:r>
            <a:r>
              <a:rPr lang="fr-FR" sz="2800" dirty="0" err="1">
                <a:solidFill>
                  <a:srgbClr val="000000"/>
                </a:solidFill>
                <a:latin typeface="Calibri"/>
                <a:cs typeface="Calibri"/>
              </a:rPr>
              <a:t>voluntary</a:t>
            </a:r>
            <a:r>
              <a:rPr lang="fr-FR" sz="2800" dirty="0">
                <a:solidFill>
                  <a:srgbClr val="000000"/>
                </a:solidFill>
                <a:latin typeface="Calibri"/>
                <a:cs typeface="Calibri"/>
              </a:rPr>
              <a:t> dispute modes </a:t>
            </a:r>
            <a:r>
              <a:rPr lang="fr-FR" sz="2800" dirty="0" err="1">
                <a:solidFill>
                  <a:srgbClr val="000000"/>
                </a:solidFill>
                <a:latin typeface="Calibri"/>
                <a:cs typeface="Calibri"/>
              </a:rPr>
              <a:t>prevention</a:t>
            </a:r>
            <a:r>
              <a:rPr lang="fr-FR" sz="2800" dirty="0">
                <a:solidFill>
                  <a:srgbClr val="000000"/>
                </a:solidFill>
                <a:latin typeface="Calibri"/>
                <a:cs typeface="Calibri"/>
              </a:rPr>
              <a:t> and </a:t>
            </a:r>
            <a:r>
              <a:rPr lang="fr-FR" sz="2800" dirty="0" err="1">
                <a:solidFill>
                  <a:srgbClr val="000000"/>
                </a:solidFill>
                <a:latin typeface="Calibri"/>
                <a:cs typeface="Calibri"/>
              </a:rPr>
              <a:t>settlement</a:t>
            </a:r>
            <a:endParaRPr lang="fr-FR" sz="28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>
              <a:buFont typeface="Wingdings" charset="2"/>
              <a:buChar char="§"/>
            </a:pPr>
            <a:r>
              <a:rPr lang="fr-FR" sz="2800" dirty="0" smtClean="0">
                <a:solidFill>
                  <a:srgbClr val="000000"/>
                </a:solidFill>
                <a:latin typeface="Calibri"/>
                <a:cs typeface="Calibri"/>
              </a:rPr>
              <a:t>To </a:t>
            </a:r>
            <a:r>
              <a:rPr lang="fr-FR" sz="2800" dirty="0">
                <a:solidFill>
                  <a:srgbClr val="000000"/>
                </a:solidFill>
                <a:latin typeface="Calibri"/>
                <a:cs typeface="Calibri"/>
              </a:rPr>
              <a:t>encourage parties to </a:t>
            </a:r>
            <a:r>
              <a:rPr lang="fr-FR" sz="2800" dirty="0" err="1">
                <a:solidFill>
                  <a:srgbClr val="000000"/>
                </a:solidFill>
                <a:latin typeface="Calibri"/>
                <a:cs typeface="Calibri"/>
              </a:rPr>
              <a:t>consider</a:t>
            </a:r>
            <a:r>
              <a:rPr lang="fr-FR" sz="2800" dirty="0">
                <a:solidFill>
                  <a:srgbClr val="000000"/>
                </a:solidFill>
                <a:latin typeface="Calibri"/>
                <a:cs typeface="Calibri"/>
              </a:rPr>
              <a:t> the use of </a:t>
            </a:r>
            <a:r>
              <a:rPr lang="fr-FR" sz="2800" dirty="0" err="1">
                <a:solidFill>
                  <a:srgbClr val="000000"/>
                </a:solidFill>
                <a:latin typeface="Calibri"/>
                <a:cs typeface="Calibri"/>
              </a:rPr>
              <a:t>these</a:t>
            </a:r>
            <a:r>
              <a:rPr lang="fr-FR" sz="2800" dirty="0">
                <a:solidFill>
                  <a:srgbClr val="000000"/>
                </a:solidFill>
                <a:latin typeface="Calibri"/>
                <a:cs typeface="Calibri"/>
              </a:rPr>
              <a:t> modes </a:t>
            </a:r>
            <a:r>
              <a:rPr lang="fr-FR" sz="2800" dirty="0" err="1">
                <a:solidFill>
                  <a:srgbClr val="000000"/>
                </a:solidFill>
                <a:latin typeface="Calibri"/>
                <a:cs typeface="Calibri"/>
              </a:rPr>
              <a:t>before</a:t>
            </a:r>
            <a:r>
              <a:rPr lang="fr-FR" sz="2800" dirty="0">
                <a:solidFill>
                  <a:srgbClr val="000000"/>
                </a:solidFill>
                <a:latin typeface="Calibri"/>
                <a:cs typeface="Calibri"/>
              </a:rPr>
              <a:t> the courts and </a:t>
            </a:r>
            <a:r>
              <a:rPr lang="fr-FR" sz="2800" dirty="0" err="1">
                <a:solidFill>
                  <a:srgbClr val="000000"/>
                </a:solidFill>
                <a:latin typeface="Calibri"/>
                <a:cs typeface="Calibri"/>
              </a:rPr>
              <a:t>cooperate</a:t>
            </a:r>
            <a:r>
              <a:rPr lang="fr-FR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Calibri"/>
                <a:cs typeface="Calibri"/>
              </a:rPr>
              <a:t>actively</a:t>
            </a:r>
            <a:r>
              <a:rPr lang="fr-FR" sz="2800" dirty="0">
                <a:solidFill>
                  <a:srgbClr val="000000"/>
                </a:solidFill>
                <a:latin typeface="Calibri"/>
                <a:cs typeface="Calibri"/>
              </a:rPr>
              <a:t> in the </a:t>
            </a:r>
            <a:r>
              <a:rPr lang="fr-FR" sz="2800" dirty="0" err="1">
                <a:solidFill>
                  <a:srgbClr val="000000"/>
                </a:solidFill>
                <a:latin typeface="Calibri"/>
                <a:cs typeface="Calibri"/>
              </a:rPr>
              <a:t>search</a:t>
            </a:r>
            <a:r>
              <a:rPr lang="fr-FR" sz="2800" dirty="0">
                <a:solidFill>
                  <a:srgbClr val="000000"/>
                </a:solidFill>
                <a:latin typeface="Calibri"/>
                <a:cs typeface="Calibri"/>
              </a:rPr>
              <a:t> for a </a:t>
            </a:r>
            <a:r>
              <a:rPr lang="fr-FR" sz="2800" dirty="0" smtClean="0">
                <a:solidFill>
                  <a:srgbClr val="000000"/>
                </a:solidFill>
                <a:latin typeface="Calibri"/>
                <a:cs typeface="Calibri"/>
              </a:rPr>
              <a:t>solution</a:t>
            </a:r>
            <a:endParaRPr lang="fr-FR" sz="28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algn="just">
              <a:buFont typeface="Wingdings" charset="2"/>
              <a:buChar char="§"/>
            </a:pPr>
            <a:r>
              <a:rPr lang="fr-FR" sz="2800" dirty="0" err="1" smtClean="0">
                <a:solidFill>
                  <a:srgbClr val="000000"/>
                </a:solidFill>
                <a:latin typeface="Calibri"/>
                <a:cs typeface="Calibri"/>
              </a:rPr>
              <a:t>Development</a:t>
            </a:r>
            <a:r>
              <a:rPr lang="fr-FR" sz="28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2800" dirty="0">
                <a:solidFill>
                  <a:srgbClr val="000000"/>
                </a:solidFill>
                <a:latin typeface="Calibri"/>
                <a:cs typeface="Calibri"/>
              </a:rPr>
              <a:t>and </a:t>
            </a:r>
            <a:r>
              <a:rPr lang="fr-FR" sz="2800" dirty="0" err="1">
                <a:solidFill>
                  <a:srgbClr val="000000"/>
                </a:solidFill>
                <a:latin typeface="Calibri"/>
                <a:cs typeface="Calibri"/>
              </a:rPr>
              <a:t>implementation</a:t>
            </a:r>
            <a:r>
              <a:rPr lang="fr-FR" sz="2800" dirty="0">
                <a:solidFill>
                  <a:srgbClr val="000000"/>
                </a:solidFill>
                <a:latin typeface="Calibri"/>
                <a:cs typeface="Calibri"/>
              </a:rPr>
              <a:t> of a </a:t>
            </a:r>
            <a:r>
              <a:rPr lang="fr-FR" sz="2800" dirty="0" err="1">
                <a:solidFill>
                  <a:srgbClr val="000000"/>
                </a:solidFill>
                <a:latin typeface="Calibri"/>
                <a:cs typeface="Calibri"/>
              </a:rPr>
              <a:t>pre-judicial</a:t>
            </a:r>
            <a:r>
              <a:rPr lang="fr-FR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Calibri"/>
                <a:cs typeface="Calibri"/>
              </a:rPr>
              <a:t>protocol</a:t>
            </a:r>
            <a:r>
              <a:rPr lang="fr-FR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endParaRPr lang="fr-FR" sz="2800" baseline="30000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>
              <a:buFont typeface="Wingdings" charset="2"/>
              <a:buChar char="§"/>
            </a:pPr>
            <a:endParaRPr lang="fr-FR" sz="24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4758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dirty="0" smtClean="0">
                <a:latin typeface="Calibri"/>
                <a:cs typeface="Calibri"/>
              </a:rPr>
              <a:t>PARTICIPATORY JUSTICE</a:t>
            </a:r>
            <a:endParaRPr lang="fr-FR" sz="3600" b="1" dirty="0"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charset="2"/>
              <a:buChar char="§"/>
            </a:pPr>
            <a:r>
              <a:rPr lang="fr-FR" sz="2800" dirty="0" smtClean="0">
                <a:solidFill>
                  <a:srgbClr val="000000"/>
                </a:solidFill>
                <a:latin typeface="Calibri"/>
                <a:cs typeface="Calibri"/>
              </a:rPr>
              <a:t>Recognition </a:t>
            </a:r>
            <a:r>
              <a:rPr lang="fr-FR" sz="2800" dirty="0">
                <a:solidFill>
                  <a:srgbClr val="000000"/>
                </a:solidFill>
                <a:latin typeface="Calibri"/>
                <a:cs typeface="Calibri"/>
              </a:rPr>
              <a:t>of the </a:t>
            </a:r>
            <a:r>
              <a:rPr lang="fr-FR" sz="2800" dirty="0" err="1">
                <a:solidFill>
                  <a:srgbClr val="000000"/>
                </a:solidFill>
                <a:latin typeface="Calibri"/>
                <a:cs typeface="Calibri"/>
              </a:rPr>
              <a:t>efficiency</a:t>
            </a:r>
            <a:r>
              <a:rPr lang="fr-FR" sz="2800" dirty="0">
                <a:solidFill>
                  <a:srgbClr val="000000"/>
                </a:solidFill>
                <a:latin typeface="Calibri"/>
                <a:cs typeface="Calibri"/>
              </a:rPr>
              <a:t> of </a:t>
            </a:r>
            <a:r>
              <a:rPr lang="fr-FR" sz="2800" dirty="0" err="1">
                <a:solidFill>
                  <a:srgbClr val="000000"/>
                </a:solidFill>
                <a:latin typeface="Calibri"/>
                <a:cs typeface="Calibri"/>
              </a:rPr>
              <a:t>voluntary</a:t>
            </a:r>
            <a:r>
              <a:rPr lang="fr-FR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Calibri"/>
                <a:cs typeface="Calibri"/>
              </a:rPr>
              <a:t>private</a:t>
            </a:r>
            <a:r>
              <a:rPr lang="fr-FR" sz="2800" dirty="0">
                <a:solidFill>
                  <a:srgbClr val="000000"/>
                </a:solidFill>
                <a:latin typeface="Calibri"/>
                <a:cs typeface="Calibri"/>
              </a:rPr>
              <a:t> modes </a:t>
            </a:r>
            <a:r>
              <a:rPr lang="fr-FR" sz="2800" dirty="0" err="1">
                <a:solidFill>
                  <a:srgbClr val="000000"/>
                </a:solidFill>
                <a:latin typeface="Calibri"/>
                <a:cs typeface="Calibri"/>
              </a:rPr>
              <a:t>prevention</a:t>
            </a:r>
            <a:r>
              <a:rPr lang="fr-FR" sz="2800" dirty="0">
                <a:solidFill>
                  <a:srgbClr val="000000"/>
                </a:solidFill>
                <a:latin typeface="Calibri"/>
                <a:cs typeface="Calibri"/>
              </a:rPr>
              <a:t> and dispute </a:t>
            </a:r>
            <a:r>
              <a:rPr lang="fr-FR" sz="2800" dirty="0" err="1" smtClean="0">
                <a:solidFill>
                  <a:srgbClr val="000000"/>
                </a:solidFill>
                <a:latin typeface="Calibri"/>
                <a:cs typeface="Calibri"/>
              </a:rPr>
              <a:t>resolution</a:t>
            </a:r>
            <a:endParaRPr lang="fr-FR" sz="28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algn="just">
              <a:buFont typeface="Wingdings" charset="2"/>
              <a:buChar char="§"/>
            </a:pPr>
            <a:r>
              <a:rPr lang="fr-FR" sz="2800" dirty="0" err="1" smtClean="0">
                <a:solidFill>
                  <a:schemeClr val="tx1"/>
                </a:solidFill>
                <a:latin typeface="Calibri"/>
                <a:cs typeface="Calibri"/>
              </a:rPr>
              <a:t>Negociation</a:t>
            </a:r>
            <a:r>
              <a:rPr lang="fr-FR" sz="2800" dirty="0" smtClean="0">
                <a:solidFill>
                  <a:schemeClr val="tx1"/>
                </a:solidFill>
                <a:latin typeface="Calibri"/>
                <a:cs typeface="Calibri"/>
              </a:rPr>
              <a:t> – </a:t>
            </a:r>
            <a:r>
              <a:rPr lang="fr-FR" sz="2800" dirty="0" err="1" smtClean="0">
                <a:solidFill>
                  <a:schemeClr val="tx1"/>
                </a:solidFill>
                <a:latin typeface="Calibri"/>
                <a:cs typeface="Calibri"/>
              </a:rPr>
              <a:t>mediation</a:t>
            </a:r>
            <a:r>
              <a:rPr lang="fr-FR" sz="2800" dirty="0" smtClean="0">
                <a:solidFill>
                  <a:schemeClr val="tx1"/>
                </a:solidFill>
                <a:latin typeface="Calibri"/>
                <a:cs typeface="Calibri"/>
              </a:rPr>
              <a:t> – arbitration</a:t>
            </a:r>
          </a:p>
          <a:p>
            <a:pPr algn="just">
              <a:buFont typeface="Wingdings" charset="2"/>
              <a:buChar char="§"/>
            </a:pPr>
            <a:r>
              <a:rPr lang="fr-FR" sz="2800" b="1" dirty="0" smtClean="0">
                <a:solidFill>
                  <a:schemeClr val="tx1"/>
                </a:solidFill>
                <a:latin typeface="Calibri"/>
                <a:cs typeface="Calibri"/>
              </a:rPr>
              <a:t>Obligation of the parties </a:t>
            </a:r>
            <a:r>
              <a:rPr lang="fr-FR" sz="2800" dirty="0">
                <a:solidFill>
                  <a:srgbClr val="000000"/>
                </a:solidFill>
                <a:latin typeface="Calibri"/>
                <a:cs typeface="Calibri"/>
              </a:rPr>
              <a:t>to </a:t>
            </a:r>
            <a:r>
              <a:rPr lang="fr-FR" sz="2800" dirty="0" err="1">
                <a:solidFill>
                  <a:srgbClr val="000000"/>
                </a:solidFill>
                <a:latin typeface="Calibri"/>
                <a:cs typeface="Calibri"/>
              </a:rPr>
              <a:t>consider</a:t>
            </a:r>
            <a:r>
              <a:rPr lang="fr-FR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Calibri"/>
                <a:cs typeface="Calibri"/>
              </a:rPr>
              <a:t>these</a:t>
            </a:r>
            <a:r>
              <a:rPr lang="fr-FR" sz="2800" dirty="0">
                <a:solidFill>
                  <a:srgbClr val="000000"/>
                </a:solidFill>
                <a:latin typeface="Calibri"/>
                <a:cs typeface="Calibri"/>
              </a:rPr>
              <a:t> modes </a:t>
            </a:r>
            <a:r>
              <a:rPr lang="fr-FR" sz="2800" dirty="0" err="1">
                <a:solidFill>
                  <a:srgbClr val="000000"/>
                </a:solidFill>
                <a:latin typeface="Calibri"/>
                <a:cs typeface="Calibri"/>
              </a:rPr>
              <a:t>before</a:t>
            </a:r>
            <a:r>
              <a:rPr lang="fr-FR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Calibri"/>
                <a:cs typeface="Calibri"/>
              </a:rPr>
              <a:t>going</a:t>
            </a:r>
            <a:r>
              <a:rPr lang="fr-FR" sz="2800" dirty="0">
                <a:solidFill>
                  <a:srgbClr val="000000"/>
                </a:solidFill>
                <a:latin typeface="Calibri"/>
                <a:cs typeface="Calibri"/>
              </a:rPr>
              <a:t> to court</a:t>
            </a:r>
          </a:p>
          <a:p>
            <a:pPr marL="0" indent="0">
              <a:buNone/>
            </a:pPr>
            <a:endParaRPr lang="fr-CA" dirty="0">
              <a:latin typeface="Arial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1311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dirty="0" smtClean="0">
                <a:latin typeface="Calibri"/>
                <a:cs typeface="Calibri"/>
              </a:rPr>
              <a:t>BENEFITS OF MEDIATION</a:t>
            </a:r>
            <a:endParaRPr lang="fr-FR" sz="3600" b="1" dirty="0"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9775" y="2495832"/>
            <a:ext cx="7662864" cy="3541431"/>
          </a:xfrm>
        </p:spPr>
        <p:txBody>
          <a:bodyPr>
            <a:noAutofit/>
          </a:bodyPr>
          <a:lstStyle/>
          <a:p>
            <a:pPr algn="just">
              <a:buFont typeface="Wingdings" charset="2"/>
              <a:buChar char="§"/>
            </a:pPr>
            <a:r>
              <a:rPr lang="fr-FR" dirty="0" err="1" smtClean="0">
                <a:solidFill>
                  <a:srgbClr val="000000"/>
                </a:solidFill>
                <a:latin typeface="Calibri"/>
                <a:cs typeface="Calibri"/>
              </a:rPr>
              <a:t>Voluntary</a:t>
            </a:r>
            <a:r>
              <a:rPr lang="fr-FR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dirty="0">
                <a:solidFill>
                  <a:srgbClr val="000000"/>
                </a:solidFill>
                <a:latin typeface="Calibri"/>
                <a:cs typeface="Calibri"/>
              </a:rPr>
              <a:t>and flexible </a:t>
            </a:r>
            <a:r>
              <a:rPr lang="fr-FR" dirty="0" err="1">
                <a:solidFill>
                  <a:srgbClr val="000000"/>
                </a:solidFill>
                <a:latin typeface="Calibri"/>
                <a:cs typeface="Calibri"/>
              </a:rPr>
              <a:t>process</a:t>
            </a:r>
            <a:r>
              <a:rPr lang="fr-FR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Calibri"/>
                <a:cs typeface="Calibri"/>
              </a:rPr>
              <a:t>that</a:t>
            </a:r>
            <a:r>
              <a:rPr lang="fr-FR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Calibri"/>
                <a:cs typeface="Calibri"/>
              </a:rPr>
              <a:t>takes</a:t>
            </a:r>
            <a:r>
              <a:rPr lang="fr-FR" dirty="0">
                <a:solidFill>
                  <a:srgbClr val="000000"/>
                </a:solidFill>
                <a:latin typeface="Calibri"/>
                <a:cs typeface="Calibri"/>
              </a:rPr>
              <a:t> place in a </a:t>
            </a:r>
            <a:r>
              <a:rPr lang="fr-FR" dirty="0" err="1">
                <a:solidFill>
                  <a:srgbClr val="000000"/>
                </a:solidFill>
                <a:latin typeface="Calibri"/>
                <a:cs typeface="Calibri"/>
              </a:rPr>
              <a:t>private</a:t>
            </a:r>
            <a:r>
              <a:rPr lang="fr-FR" dirty="0">
                <a:solidFill>
                  <a:srgbClr val="000000"/>
                </a:solidFill>
                <a:latin typeface="Calibri"/>
                <a:cs typeface="Calibri"/>
              </a:rPr>
              <a:t> and </a:t>
            </a:r>
            <a:r>
              <a:rPr lang="fr-FR" dirty="0" err="1">
                <a:solidFill>
                  <a:srgbClr val="000000"/>
                </a:solidFill>
                <a:latin typeface="Calibri"/>
                <a:cs typeface="Calibri"/>
              </a:rPr>
              <a:t>confidential</a:t>
            </a:r>
            <a:r>
              <a:rPr lang="fr-FR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Calibri"/>
                <a:cs typeface="Calibri"/>
              </a:rPr>
              <a:t>framework</a:t>
            </a:r>
            <a:endParaRPr lang="fr-FR" dirty="0" smtClean="0">
              <a:latin typeface="Calibri"/>
              <a:cs typeface="Calibri"/>
            </a:endParaRPr>
          </a:p>
          <a:p>
            <a:pPr algn="just">
              <a:buFont typeface="Wingdings" charset="2"/>
              <a:buChar char="§"/>
            </a:pPr>
            <a:r>
              <a:rPr lang="fr-FR" dirty="0" err="1" smtClean="0">
                <a:solidFill>
                  <a:srgbClr val="000000"/>
                </a:solidFill>
                <a:latin typeface="Calibri"/>
                <a:cs typeface="Calibri"/>
              </a:rPr>
              <a:t>Process</a:t>
            </a:r>
            <a:r>
              <a:rPr lang="fr-FR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dirty="0">
                <a:solidFill>
                  <a:srgbClr val="000000"/>
                </a:solidFill>
                <a:latin typeface="Calibri"/>
                <a:cs typeface="Calibri"/>
              </a:rPr>
              <a:t>time </a:t>
            </a:r>
            <a:r>
              <a:rPr lang="fr-FR" dirty="0" err="1">
                <a:solidFill>
                  <a:srgbClr val="000000"/>
                </a:solidFill>
                <a:latin typeface="Calibri"/>
                <a:cs typeface="Calibri"/>
              </a:rPr>
              <a:t>may</a:t>
            </a:r>
            <a:r>
              <a:rPr lang="fr-FR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Calibri"/>
                <a:cs typeface="Calibri"/>
              </a:rPr>
              <a:t>vary</a:t>
            </a:r>
            <a:r>
              <a:rPr lang="fr-FR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Calibri"/>
                <a:cs typeface="Calibri"/>
              </a:rPr>
              <a:t>from</a:t>
            </a:r>
            <a:r>
              <a:rPr lang="fr-FR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Calibri"/>
                <a:cs typeface="Calibri"/>
              </a:rPr>
              <a:t>several</a:t>
            </a:r>
            <a:r>
              <a:rPr lang="fr-FR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Calibri"/>
                <a:cs typeface="Calibri"/>
              </a:rPr>
              <a:t>hours</a:t>
            </a:r>
            <a:r>
              <a:rPr lang="fr-FR" dirty="0">
                <a:solidFill>
                  <a:srgbClr val="000000"/>
                </a:solidFill>
                <a:latin typeface="Calibri"/>
                <a:cs typeface="Calibri"/>
              </a:rPr>
              <a:t> to </a:t>
            </a:r>
            <a:r>
              <a:rPr lang="fr-FR" dirty="0" err="1">
                <a:solidFill>
                  <a:srgbClr val="000000"/>
                </a:solidFill>
                <a:latin typeface="Calibri"/>
                <a:cs typeface="Calibri"/>
              </a:rPr>
              <a:t>some</a:t>
            </a:r>
            <a:r>
              <a:rPr lang="fr-FR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Calibri"/>
                <a:cs typeface="Calibri"/>
              </a:rPr>
              <a:t>days</a:t>
            </a:r>
            <a:endParaRPr lang="fr-FR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>
              <a:buFont typeface="Wingdings" charset="2"/>
              <a:buChar char="§"/>
            </a:pPr>
            <a:r>
              <a:rPr lang="fr-FR" dirty="0" err="1" smtClean="0">
                <a:solidFill>
                  <a:srgbClr val="000000"/>
                </a:solidFill>
                <a:latin typeface="Calibri"/>
                <a:cs typeface="Calibri"/>
              </a:rPr>
              <a:t>Mediation</a:t>
            </a:r>
            <a:r>
              <a:rPr lang="fr-FR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Calibri"/>
                <a:cs typeface="Calibri"/>
              </a:rPr>
              <a:t>allows</a:t>
            </a:r>
            <a:r>
              <a:rPr lang="fr-FR" dirty="0">
                <a:solidFill>
                  <a:srgbClr val="000000"/>
                </a:solidFill>
                <a:latin typeface="Calibri"/>
                <a:cs typeface="Calibri"/>
              </a:rPr>
              <a:t> to </a:t>
            </a:r>
            <a:r>
              <a:rPr lang="fr-FR" dirty="0" err="1">
                <a:solidFill>
                  <a:srgbClr val="000000"/>
                </a:solidFill>
                <a:latin typeface="Calibri"/>
                <a:cs typeface="Calibri"/>
              </a:rPr>
              <a:t>address</a:t>
            </a:r>
            <a:r>
              <a:rPr lang="fr-FR" dirty="0">
                <a:solidFill>
                  <a:srgbClr val="000000"/>
                </a:solidFill>
                <a:latin typeface="Calibri"/>
                <a:cs typeface="Calibri"/>
              </a:rPr>
              <a:t> the issue in a </a:t>
            </a:r>
            <a:r>
              <a:rPr lang="fr-FR" dirty="0" err="1">
                <a:solidFill>
                  <a:srgbClr val="000000"/>
                </a:solidFill>
                <a:latin typeface="Calibri"/>
                <a:cs typeface="Calibri"/>
              </a:rPr>
              <a:t>safe</a:t>
            </a:r>
            <a:r>
              <a:rPr lang="fr-FR" dirty="0">
                <a:solidFill>
                  <a:srgbClr val="000000"/>
                </a:solidFill>
                <a:latin typeface="Calibri"/>
                <a:cs typeface="Calibri"/>
              </a:rPr>
              <a:t> and </a:t>
            </a:r>
            <a:r>
              <a:rPr lang="fr-FR" dirty="0" err="1">
                <a:solidFill>
                  <a:srgbClr val="000000"/>
                </a:solidFill>
                <a:latin typeface="Calibri"/>
                <a:cs typeface="Calibri"/>
              </a:rPr>
              <a:t>respectful</a:t>
            </a:r>
            <a:r>
              <a:rPr lang="fr-FR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Calibri"/>
                <a:cs typeface="Calibri"/>
              </a:rPr>
              <a:t>environment</a:t>
            </a:r>
            <a:r>
              <a:rPr lang="fr-FR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fr-FR" dirty="0" err="1">
                <a:solidFill>
                  <a:srgbClr val="000000"/>
                </a:solidFill>
                <a:latin typeface="Calibri"/>
                <a:cs typeface="Calibri"/>
              </a:rPr>
              <a:t>with</a:t>
            </a:r>
            <a:r>
              <a:rPr lang="fr-FR" dirty="0">
                <a:solidFill>
                  <a:srgbClr val="000000"/>
                </a:solidFill>
                <a:latin typeface="Calibri"/>
                <a:cs typeface="Calibri"/>
              </a:rPr>
              <a:t> the </a:t>
            </a:r>
            <a:r>
              <a:rPr lang="fr-FR" dirty="0" err="1">
                <a:solidFill>
                  <a:srgbClr val="000000"/>
                </a:solidFill>
                <a:latin typeface="Calibri"/>
                <a:cs typeface="Calibri"/>
              </a:rPr>
              <a:t>mediator</a:t>
            </a:r>
            <a:r>
              <a:rPr lang="fr-FR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Calibri"/>
                <a:cs typeface="Calibri"/>
              </a:rPr>
              <a:t>which</a:t>
            </a:r>
            <a:r>
              <a:rPr lang="fr-FR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Calibri"/>
                <a:cs typeface="Calibri"/>
              </a:rPr>
              <a:t>accompanies</a:t>
            </a:r>
            <a:r>
              <a:rPr lang="fr-FR" dirty="0">
                <a:solidFill>
                  <a:srgbClr val="000000"/>
                </a:solidFill>
                <a:latin typeface="Calibri"/>
                <a:cs typeface="Calibri"/>
              </a:rPr>
              <a:t> and supports </a:t>
            </a:r>
            <a:r>
              <a:rPr lang="fr-FR" dirty="0" err="1">
                <a:solidFill>
                  <a:srgbClr val="000000"/>
                </a:solidFill>
                <a:latin typeface="Calibri"/>
                <a:cs typeface="Calibri"/>
              </a:rPr>
              <a:t>you</a:t>
            </a:r>
            <a:r>
              <a:rPr lang="fr-FR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Calibri"/>
                <a:cs typeface="Calibri"/>
              </a:rPr>
              <a:t>during</a:t>
            </a:r>
            <a:r>
              <a:rPr lang="fr-FR" dirty="0">
                <a:solidFill>
                  <a:srgbClr val="000000"/>
                </a:solidFill>
                <a:latin typeface="Calibri"/>
                <a:cs typeface="Calibri"/>
              </a:rPr>
              <a:t> the </a:t>
            </a:r>
            <a:r>
              <a:rPr lang="fr-FR" dirty="0" err="1" smtClean="0">
                <a:solidFill>
                  <a:srgbClr val="000000"/>
                </a:solidFill>
                <a:latin typeface="Calibri"/>
                <a:cs typeface="Calibri"/>
              </a:rPr>
              <a:t>process</a:t>
            </a:r>
            <a:endParaRPr lang="fr-FR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>
              <a:buFont typeface="Wingdings" charset="2"/>
              <a:buChar char="§"/>
            </a:pPr>
            <a:r>
              <a:rPr lang="fr-FR" dirty="0" err="1" smtClean="0">
                <a:solidFill>
                  <a:schemeClr val="tx1"/>
                </a:solidFill>
                <a:latin typeface="Calibri"/>
                <a:cs typeface="Calibri"/>
              </a:rPr>
              <a:t>Inexpensive</a:t>
            </a:r>
            <a:endParaRPr lang="fr-FR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2993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dirty="0" smtClean="0">
                <a:latin typeface="Calibri"/>
                <a:cs typeface="Calibri"/>
              </a:rPr>
              <a:t>THE MEDIATION AND THE JUDICIAL</a:t>
            </a:r>
            <a:endParaRPr lang="fr-FR" sz="3600" b="1" dirty="0"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9775" y="2328205"/>
            <a:ext cx="7662864" cy="3876651"/>
          </a:xfrm>
        </p:spPr>
        <p:txBody>
          <a:bodyPr>
            <a:noAutofit/>
          </a:bodyPr>
          <a:lstStyle/>
          <a:p>
            <a:pPr algn="just">
              <a:buFont typeface="Wingdings" charset="2"/>
              <a:buChar char="§"/>
            </a:pPr>
            <a:r>
              <a:rPr lang="fr-FR" sz="1900" dirty="0" err="1" smtClean="0">
                <a:solidFill>
                  <a:schemeClr val="tx1"/>
                </a:solidFill>
                <a:latin typeface="Calibri"/>
                <a:cs typeface="Calibri"/>
              </a:rPr>
              <a:t>Statistics</a:t>
            </a:r>
            <a:r>
              <a:rPr lang="fr-FR" sz="1900" dirty="0" smtClean="0">
                <a:solidFill>
                  <a:schemeClr val="tx1"/>
                </a:solidFill>
                <a:latin typeface="Calibri"/>
                <a:cs typeface="Calibri"/>
              </a:rPr>
              <a:t> :</a:t>
            </a:r>
          </a:p>
          <a:p>
            <a:pPr lvl="1" algn="just">
              <a:buFont typeface="Wingdings" charset="2"/>
              <a:buChar char="§"/>
            </a:pPr>
            <a:r>
              <a:rPr lang="fr-FR" sz="1900" dirty="0" smtClean="0">
                <a:solidFill>
                  <a:srgbClr val="000000"/>
                </a:solidFill>
                <a:latin typeface="Calibri"/>
                <a:cs typeface="Calibri"/>
              </a:rPr>
              <a:t>In </a:t>
            </a:r>
            <a:r>
              <a:rPr lang="fr-FR" sz="1900" dirty="0">
                <a:solidFill>
                  <a:srgbClr val="000000"/>
                </a:solidFill>
                <a:latin typeface="Calibri"/>
                <a:cs typeface="Calibri"/>
              </a:rPr>
              <a:t>1975 : 200 Justice </a:t>
            </a:r>
            <a:r>
              <a:rPr lang="fr-FR" sz="1900" dirty="0" err="1">
                <a:solidFill>
                  <a:srgbClr val="000000"/>
                </a:solidFill>
                <a:latin typeface="Calibri"/>
                <a:cs typeface="Calibri"/>
              </a:rPr>
              <a:t>Centers</a:t>
            </a:r>
            <a:r>
              <a:rPr lang="fr-FR" sz="19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1900" dirty="0" err="1">
                <a:solidFill>
                  <a:srgbClr val="000000"/>
                </a:solidFill>
                <a:latin typeface="Calibri"/>
                <a:cs typeface="Calibri"/>
              </a:rPr>
              <a:t>were</a:t>
            </a:r>
            <a:r>
              <a:rPr lang="fr-FR" sz="19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1900" dirty="0" err="1">
                <a:solidFill>
                  <a:srgbClr val="000000"/>
                </a:solidFill>
                <a:latin typeface="Calibri"/>
                <a:cs typeface="Calibri"/>
              </a:rPr>
              <a:t>established</a:t>
            </a:r>
            <a:r>
              <a:rPr lang="fr-FR" sz="1900" dirty="0">
                <a:solidFill>
                  <a:srgbClr val="000000"/>
                </a:solidFill>
                <a:latin typeface="Calibri"/>
                <a:cs typeface="Calibri"/>
              </a:rPr>
              <a:t> in the </a:t>
            </a:r>
            <a:r>
              <a:rPr lang="fr-FR" sz="1900" dirty="0" smtClean="0">
                <a:solidFill>
                  <a:srgbClr val="000000"/>
                </a:solidFill>
                <a:latin typeface="Calibri"/>
                <a:cs typeface="Calibri"/>
              </a:rPr>
              <a:t>USA</a:t>
            </a:r>
            <a:endParaRPr lang="fr-FR" sz="19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lvl="1" algn="just">
              <a:buFont typeface="Wingdings" charset="2"/>
              <a:buChar char="§"/>
            </a:pPr>
            <a:r>
              <a:rPr lang="fr-FR" sz="1900" dirty="0" err="1" smtClean="0">
                <a:solidFill>
                  <a:srgbClr val="000000"/>
                </a:solidFill>
                <a:latin typeface="Calibri"/>
                <a:cs typeface="Calibri"/>
              </a:rPr>
              <a:t>Participatory</a:t>
            </a:r>
            <a:r>
              <a:rPr lang="fr-FR" sz="19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1900" dirty="0">
                <a:solidFill>
                  <a:srgbClr val="000000"/>
                </a:solidFill>
                <a:latin typeface="Calibri"/>
                <a:cs typeface="Calibri"/>
              </a:rPr>
              <a:t>justice </a:t>
            </a:r>
            <a:r>
              <a:rPr lang="fr-FR" sz="1900" dirty="0" err="1">
                <a:solidFill>
                  <a:srgbClr val="000000"/>
                </a:solidFill>
                <a:latin typeface="Calibri"/>
                <a:cs typeface="Calibri"/>
              </a:rPr>
              <a:t>is</a:t>
            </a:r>
            <a:r>
              <a:rPr lang="fr-FR" sz="1900" dirty="0">
                <a:solidFill>
                  <a:srgbClr val="000000"/>
                </a:solidFill>
                <a:latin typeface="Calibri"/>
                <a:cs typeface="Calibri"/>
              </a:rPr>
              <a:t> an </a:t>
            </a:r>
            <a:r>
              <a:rPr lang="fr-FR" sz="1900" dirty="0" err="1">
                <a:solidFill>
                  <a:srgbClr val="000000"/>
                </a:solidFill>
                <a:latin typeface="Calibri"/>
                <a:cs typeface="Calibri"/>
              </a:rPr>
              <a:t>integral</a:t>
            </a:r>
            <a:r>
              <a:rPr lang="fr-FR" sz="1900" dirty="0">
                <a:solidFill>
                  <a:srgbClr val="000000"/>
                </a:solidFill>
                <a:latin typeface="Calibri"/>
                <a:cs typeface="Calibri"/>
              </a:rPr>
              <a:t> part in the </a:t>
            </a:r>
            <a:r>
              <a:rPr lang="fr-FR" sz="1900" dirty="0" err="1">
                <a:solidFill>
                  <a:srgbClr val="000000"/>
                </a:solidFill>
                <a:latin typeface="Calibri"/>
                <a:cs typeface="Calibri"/>
              </a:rPr>
              <a:t>most</a:t>
            </a:r>
            <a:r>
              <a:rPr lang="fr-FR" sz="19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1900" dirty="0" err="1">
                <a:solidFill>
                  <a:srgbClr val="000000"/>
                </a:solidFill>
                <a:latin typeface="Calibri"/>
                <a:cs typeface="Calibri"/>
              </a:rPr>
              <a:t>majority</a:t>
            </a:r>
            <a:r>
              <a:rPr lang="fr-FR" sz="1900" dirty="0">
                <a:solidFill>
                  <a:srgbClr val="000000"/>
                </a:solidFill>
                <a:latin typeface="Calibri"/>
                <a:cs typeface="Calibri"/>
              </a:rPr>
              <a:t> of </a:t>
            </a:r>
            <a:r>
              <a:rPr lang="fr-FR" sz="1900" dirty="0" err="1">
                <a:solidFill>
                  <a:srgbClr val="000000"/>
                </a:solidFill>
                <a:latin typeface="Calibri"/>
                <a:cs typeface="Calibri"/>
              </a:rPr>
              <a:t>legal</a:t>
            </a:r>
            <a:r>
              <a:rPr lang="fr-FR" sz="19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1900" dirty="0" err="1">
                <a:solidFill>
                  <a:srgbClr val="000000"/>
                </a:solidFill>
                <a:latin typeface="Calibri"/>
                <a:cs typeface="Calibri"/>
              </a:rPr>
              <a:t>systems</a:t>
            </a:r>
            <a:r>
              <a:rPr lang="fr-FR" sz="1900" dirty="0">
                <a:solidFill>
                  <a:srgbClr val="000000"/>
                </a:solidFill>
                <a:latin typeface="Calibri"/>
                <a:cs typeface="Calibri"/>
              </a:rPr>
              <a:t> in the Western occidental </a:t>
            </a:r>
            <a:r>
              <a:rPr lang="fr-FR" sz="1900" dirty="0" smtClean="0">
                <a:solidFill>
                  <a:srgbClr val="000000"/>
                </a:solidFill>
                <a:latin typeface="Calibri"/>
                <a:cs typeface="Calibri"/>
              </a:rPr>
              <a:t>countries</a:t>
            </a:r>
            <a:endParaRPr lang="fr-FR" sz="19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lvl="1" algn="just">
              <a:buFont typeface="Wingdings" charset="2"/>
              <a:buChar char="§"/>
            </a:pPr>
            <a:r>
              <a:rPr lang="fr-FR" sz="1900" dirty="0" smtClean="0">
                <a:solidFill>
                  <a:schemeClr val="tx1"/>
                </a:solidFill>
                <a:latin typeface="Calibri"/>
                <a:cs typeface="Calibri"/>
              </a:rPr>
              <a:t>In Québec : </a:t>
            </a:r>
          </a:p>
          <a:p>
            <a:pPr lvl="2" algn="just">
              <a:buFont typeface="Wingdings" charset="2"/>
              <a:buChar char="§"/>
            </a:pPr>
            <a:r>
              <a:rPr lang="fr-FR" sz="1900" dirty="0" err="1" smtClean="0">
                <a:solidFill>
                  <a:schemeClr val="tx1"/>
                </a:solidFill>
                <a:latin typeface="Calibri"/>
                <a:cs typeface="Calibri"/>
              </a:rPr>
              <a:t>A</a:t>
            </a:r>
            <a:r>
              <a:rPr lang="fr-FR" sz="1900" dirty="0" err="1" smtClean="0">
                <a:solidFill>
                  <a:srgbClr val="000000"/>
                </a:solidFill>
                <a:latin typeface="Calibri"/>
                <a:cs typeface="Calibri"/>
              </a:rPr>
              <a:t>verage</a:t>
            </a:r>
            <a:r>
              <a:rPr lang="fr-FR" sz="19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1900" dirty="0" err="1">
                <a:solidFill>
                  <a:srgbClr val="000000"/>
                </a:solidFill>
                <a:latin typeface="Calibri"/>
                <a:cs typeface="Calibri"/>
              </a:rPr>
              <a:t>cost</a:t>
            </a:r>
            <a:r>
              <a:rPr lang="fr-FR" sz="1900" dirty="0">
                <a:solidFill>
                  <a:srgbClr val="000000"/>
                </a:solidFill>
                <a:latin typeface="Calibri"/>
                <a:cs typeface="Calibri"/>
              </a:rPr>
              <a:t> of a </a:t>
            </a:r>
            <a:r>
              <a:rPr lang="fr-FR" sz="1900" dirty="0" err="1">
                <a:solidFill>
                  <a:srgbClr val="000000"/>
                </a:solidFill>
                <a:latin typeface="Calibri"/>
                <a:cs typeface="Calibri"/>
              </a:rPr>
              <a:t>legal</a:t>
            </a:r>
            <a:r>
              <a:rPr lang="fr-FR" sz="1900" dirty="0">
                <a:solidFill>
                  <a:srgbClr val="000000"/>
                </a:solidFill>
                <a:latin typeface="Calibri"/>
                <a:cs typeface="Calibri"/>
              </a:rPr>
              <a:t> case : $ 6,000 </a:t>
            </a:r>
            <a:r>
              <a:rPr lang="fr-FR" sz="1900" dirty="0" err="1">
                <a:solidFill>
                  <a:srgbClr val="000000"/>
                </a:solidFill>
                <a:latin typeface="Calibri"/>
                <a:cs typeface="Calibri"/>
              </a:rPr>
              <a:t>can</a:t>
            </a:r>
            <a:r>
              <a:rPr lang="fr-FR" sz="1900" dirty="0">
                <a:solidFill>
                  <a:srgbClr val="000000"/>
                </a:solidFill>
                <a:latin typeface="Calibri"/>
                <a:cs typeface="Calibri"/>
              </a:rPr>
              <a:t> dollars </a:t>
            </a:r>
            <a:r>
              <a:rPr lang="fr-FR" sz="1900" dirty="0" smtClean="0">
                <a:solidFill>
                  <a:srgbClr val="000000"/>
                </a:solidFill>
                <a:latin typeface="Calibri"/>
                <a:cs typeface="Calibri"/>
              </a:rPr>
              <a:t>(± </a:t>
            </a:r>
            <a:r>
              <a:rPr lang="fr-FR" sz="1900" dirty="0">
                <a:solidFill>
                  <a:srgbClr val="000000"/>
                </a:solidFill>
                <a:latin typeface="Calibri"/>
                <a:cs typeface="Calibri"/>
              </a:rPr>
              <a:t>8,100 euros</a:t>
            </a:r>
            <a:r>
              <a:rPr lang="fr-FR" sz="1900" dirty="0" smtClean="0">
                <a:solidFill>
                  <a:srgbClr val="000000"/>
                </a:solidFill>
                <a:latin typeface="Calibri"/>
                <a:cs typeface="Calibri"/>
              </a:rPr>
              <a:t>)</a:t>
            </a:r>
            <a:endParaRPr lang="fr-FR" sz="19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lvl="2" algn="just">
              <a:buFont typeface="Wingdings" charset="2"/>
              <a:buChar char="§"/>
            </a:pPr>
            <a:r>
              <a:rPr lang="fr-FR" sz="1900" dirty="0" err="1" smtClean="0">
                <a:solidFill>
                  <a:srgbClr val="000000"/>
                </a:solidFill>
                <a:latin typeface="Calibri"/>
                <a:cs typeface="Calibri"/>
              </a:rPr>
              <a:t>Average</a:t>
            </a:r>
            <a:r>
              <a:rPr lang="fr-FR" sz="19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1900" dirty="0" err="1">
                <a:solidFill>
                  <a:srgbClr val="000000"/>
                </a:solidFill>
                <a:latin typeface="Calibri"/>
                <a:cs typeface="Calibri"/>
              </a:rPr>
              <a:t>cost</a:t>
            </a:r>
            <a:r>
              <a:rPr lang="fr-FR" sz="1900" dirty="0">
                <a:solidFill>
                  <a:srgbClr val="000000"/>
                </a:solidFill>
                <a:latin typeface="Calibri"/>
                <a:cs typeface="Calibri"/>
              </a:rPr>
              <a:t> of a </a:t>
            </a:r>
            <a:r>
              <a:rPr lang="fr-FR" sz="1900" dirty="0" err="1">
                <a:solidFill>
                  <a:srgbClr val="000000"/>
                </a:solidFill>
                <a:latin typeface="Calibri"/>
                <a:cs typeface="Calibri"/>
              </a:rPr>
              <a:t>successful</a:t>
            </a:r>
            <a:r>
              <a:rPr lang="fr-FR" sz="19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1900" dirty="0" err="1">
                <a:solidFill>
                  <a:srgbClr val="000000"/>
                </a:solidFill>
                <a:latin typeface="Calibri"/>
                <a:cs typeface="Calibri"/>
              </a:rPr>
              <a:t>judicial</a:t>
            </a:r>
            <a:r>
              <a:rPr lang="fr-FR" sz="19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1900" dirty="0" err="1">
                <a:solidFill>
                  <a:srgbClr val="000000"/>
                </a:solidFill>
                <a:latin typeface="Calibri"/>
                <a:cs typeface="Calibri"/>
              </a:rPr>
              <a:t>mediation</a:t>
            </a:r>
            <a:r>
              <a:rPr lang="fr-FR" sz="1900" dirty="0">
                <a:solidFill>
                  <a:srgbClr val="000000"/>
                </a:solidFill>
                <a:latin typeface="Calibri"/>
                <a:cs typeface="Calibri"/>
              </a:rPr>
              <a:t> : </a:t>
            </a:r>
            <a:r>
              <a:rPr lang="fr-FR" sz="1900" dirty="0" smtClean="0">
                <a:solidFill>
                  <a:srgbClr val="000000"/>
                </a:solidFill>
                <a:latin typeface="Calibri"/>
                <a:cs typeface="Calibri"/>
              </a:rPr>
              <a:t>2133 $ </a:t>
            </a:r>
            <a:r>
              <a:rPr lang="fr-FR" sz="1900" dirty="0" err="1" smtClean="0">
                <a:solidFill>
                  <a:srgbClr val="000000"/>
                </a:solidFill>
                <a:latin typeface="Calibri"/>
                <a:cs typeface="Calibri"/>
              </a:rPr>
              <a:t>can.dollars</a:t>
            </a:r>
            <a:r>
              <a:rPr lang="fr-FR" sz="1900" dirty="0" smtClean="0">
                <a:solidFill>
                  <a:srgbClr val="000000"/>
                </a:solidFill>
                <a:latin typeface="Calibri"/>
                <a:cs typeface="Calibri"/>
              </a:rPr>
              <a:t> (± 2,900 euros) </a:t>
            </a:r>
          </a:p>
          <a:p>
            <a:pPr lvl="2" algn="just">
              <a:buFont typeface="Wingdings" charset="2"/>
              <a:buChar char="§"/>
            </a:pPr>
            <a:r>
              <a:rPr lang="fr-FR" sz="1900" dirty="0" err="1" smtClean="0">
                <a:solidFill>
                  <a:srgbClr val="000000"/>
                </a:solidFill>
              </a:rPr>
              <a:t>According</a:t>
            </a:r>
            <a:r>
              <a:rPr lang="fr-FR" sz="1900" dirty="0" smtClean="0">
                <a:solidFill>
                  <a:srgbClr val="000000"/>
                </a:solidFill>
              </a:rPr>
              <a:t> </a:t>
            </a:r>
            <a:r>
              <a:rPr lang="fr-FR" sz="1900" dirty="0">
                <a:solidFill>
                  <a:srgbClr val="000000"/>
                </a:solidFill>
              </a:rPr>
              <a:t>to a </a:t>
            </a:r>
            <a:r>
              <a:rPr lang="fr-FR" sz="1900" dirty="0" err="1">
                <a:solidFill>
                  <a:srgbClr val="000000"/>
                </a:solidFill>
              </a:rPr>
              <a:t>study</a:t>
            </a:r>
            <a:r>
              <a:rPr lang="fr-FR" sz="1900" dirty="0">
                <a:solidFill>
                  <a:srgbClr val="000000"/>
                </a:solidFill>
              </a:rPr>
              <a:t> </a:t>
            </a:r>
            <a:r>
              <a:rPr lang="fr-FR" sz="1900" dirty="0" err="1">
                <a:solidFill>
                  <a:srgbClr val="000000"/>
                </a:solidFill>
              </a:rPr>
              <a:t>from</a:t>
            </a:r>
            <a:r>
              <a:rPr lang="fr-FR" sz="1900" dirty="0">
                <a:solidFill>
                  <a:srgbClr val="000000"/>
                </a:solidFill>
              </a:rPr>
              <a:t> the </a:t>
            </a:r>
            <a:r>
              <a:rPr lang="fr-FR" sz="1900" dirty="0" err="1">
                <a:solidFill>
                  <a:srgbClr val="000000"/>
                </a:solidFill>
              </a:rPr>
              <a:t>University</a:t>
            </a:r>
            <a:r>
              <a:rPr lang="fr-FR" sz="1900" dirty="0">
                <a:solidFill>
                  <a:srgbClr val="000000"/>
                </a:solidFill>
              </a:rPr>
              <a:t> of </a:t>
            </a:r>
            <a:r>
              <a:rPr lang="fr-FR" sz="1900" dirty="0" err="1">
                <a:solidFill>
                  <a:srgbClr val="000000"/>
                </a:solidFill>
              </a:rPr>
              <a:t>Montreal</a:t>
            </a:r>
            <a:r>
              <a:rPr lang="fr-FR" sz="1900" dirty="0">
                <a:solidFill>
                  <a:srgbClr val="000000"/>
                </a:solidFill>
              </a:rPr>
              <a:t> , 74.5 % of justiciable people </a:t>
            </a:r>
            <a:r>
              <a:rPr lang="fr-FR" sz="1900" dirty="0" err="1">
                <a:solidFill>
                  <a:srgbClr val="000000"/>
                </a:solidFill>
              </a:rPr>
              <a:t>did</a:t>
            </a:r>
            <a:r>
              <a:rPr lang="fr-FR" sz="1900" dirty="0">
                <a:solidFill>
                  <a:srgbClr val="000000"/>
                </a:solidFill>
              </a:rPr>
              <a:t> </a:t>
            </a:r>
            <a:r>
              <a:rPr lang="fr-FR" sz="1900" dirty="0" err="1">
                <a:solidFill>
                  <a:srgbClr val="000000"/>
                </a:solidFill>
              </a:rPr>
              <a:t>opted</a:t>
            </a:r>
            <a:r>
              <a:rPr lang="fr-FR" sz="1900" dirty="0">
                <a:solidFill>
                  <a:srgbClr val="000000"/>
                </a:solidFill>
              </a:rPr>
              <a:t> for </a:t>
            </a:r>
            <a:r>
              <a:rPr lang="fr-FR" sz="1900" dirty="0" err="1">
                <a:solidFill>
                  <a:srgbClr val="000000"/>
                </a:solidFill>
              </a:rPr>
              <a:t>mediation</a:t>
            </a:r>
            <a:r>
              <a:rPr lang="fr-FR" sz="1900" dirty="0">
                <a:solidFill>
                  <a:srgbClr val="000000"/>
                </a:solidFill>
              </a:rPr>
              <a:t> for </a:t>
            </a:r>
            <a:r>
              <a:rPr lang="fr-FR" sz="1900" dirty="0" err="1">
                <a:solidFill>
                  <a:srgbClr val="000000"/>
                </a:solidFill>
              </a:rPr>
              <a:t>two</a:t>
            </a:r>
            <a:r>
              <a:rPr lang="fr-FR" sz="1900" dirty="0">
                <a:solidFill>
                  <a:srgbClr val="000000"/>
                </a:solidFill>
              </a:rPr>
              <a:t> </a:t>
            </a:r>
            <a:r>
              <a:rPr lang="fr-FR" sz="1900" dirty="0" err="1">
                <a:solidFill>
                  <a:srgbClr val="000000"/>
                </a:solidFill>
              </a:rPr>
              <a:t>reasons</a:t>
            </a:r>
            <a:r>
              <a:rPr lang="fr-FR" sz="1900" dirty="0" smtClean="0">
                <a:solidFill>
                  <a:srgbClr val="000000"/>
                </a:solidFill>
              </a:rPr>
              <a:t>:</a:t>
            </a:r>
            <a:endParaRPr lang="fr-FR" sz="19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lvl="3" algn="just">
              <a:buFont typeface="Wingdings" charset="2"/>
              <a:buChar char="§"/>
            </a:pPr>
            <a:r>
              <a:rPr lang="fr-FR" sz="1900" dirty="0" err="1" smtClean="0">
                <a:solidFill>
                  <a:srgbClr val="000000"/>
                </a:solidFill>
              </a:rPr>
              <a:t>Celerity</a:t>
            </a:r>
            <a:r>
              <a:rPr lang="fr-FR" sz="1900" dirty="0" smtClean="0">
                <a:solidFill>
                  <a:srgbClr val="000000"/>
                </a:solidFill>
              </a:rPr>
              <a:t> </a:t>
            </a:r>
            <a:r>
              <a:rPr lang="fr-FR" sz="1900" dirty="0" err="1">
                <a:solidFill>
                  <a:srgbClr val="000000"/>
                </a:solidFill>
              </a:rPr>
              <a:t>settlement</a:t>
            </a:r>
            <a:r>
              <a:rPr lang="fr-FR" sz="1900" dirty="0">
                <a:solidFill>
                  <a:srgbClr val="000000"/>
                </a:solidFill>
              </a:rPr>
              <a:t> and the </a:t>
            </a:r>
            <a:r>
              <a:rPr lang="fr-FR" sz="1900" dirty="0" err="1">
                <a:solidFill>
                  <a:srgbClr val="000000"/>
                </a:solidFill>
              </a:rPr>
              <a:t>costs</a:t>
            </a:r>
            <a:endParaRPr lang="fr-FR" sz="1900" dirty="0">
              <a:solidFill>
                <a:srgbClr val="000000"/>
              </a:solidFill>
            </a:endParaRPr>
          </a:p>
          <a:p>
            <a:pPr lvl="2" algn="just">
              <a:buFont typeface="Wingdings" charset="2"/>
              <a:buChar char="§"/>
            </a:pPr>
            <a:endParaRPr lang="fr-FR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8148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45140"/>
            <a:ext cx="8229600" cy="1545193"/>
          </a:xfrm>
        </p:spPr>
        <p:txBody>
          <a:bodyPr/>
          <a:lstStyle/>
          <a:p>
            <a:r>
              <a:rPr lang="fr-FR" sz="3600" b="1" dirty="0" smtClean="0">
                <a:latin typeface="Calibri"/>
                <a:cs typeface="Calibri"/>
              </a:rPr>
              <a:t>THE BAILIFF AND THE MEDIATION </a:t>
            </a:r>
            <a:br>
              <a:rPr lang="fr-FR" sz="3600" b="1" dirty="0" smtClean="0">
                <a:latin typeface="Calibri"/>
                <a:cs typeface="Calibri"/>
              </a:rPr>
            </a:br>
            <a:r>
              <a:rPr lang="fr-FR" sz="3600" b="1" dirty="0" smtClean="0">
                <a:latin typeface="Calibri"/>
                <a:cs typeface="Calibri"/>
              </a:rPr>
              <a:t>IN QUEBEC</a:t>
            </a:r>
            <a:endParaRPr lang="fr-FR" sz="3600" b="1" dirty="0"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9775" y="2770094"/>
            <a:ext cx="7662864" cy="3267169"/>
          </a:xfrm>
        </p:spPr>
        <p:txBody>
          <a:bodyPr>
            <a:normAutofit lnSpcReduction="10000"/>
          </a:bodyPr>
          <a:lstStyle/>
          <a:p>
            <a:pPr algn="just">
              <a:buFont typeface="Wingdings" charset="2"/>
              <a:buChar char="§"/>
            </a:pPr>
            <a:r>
              <a:rPr lang="fr-FR" sz="2800" dirty="0" smtClean="0">
                <a:solidFill>
                  <a:srgbClr val="000000"/>
                </a:solidFill>
                <a:latin typeface="Calibri"/>
                <a:cs typeface="Calibri"/>
              </a:rPr>
              <a:t>The </a:t>
            </a:r>
            <a:r>
              <a:rPr lang="fr-FR" sz="2800" dirty="0" err="1">
                <a:solidFill>
                  <a:srgbClr val="000000"/>
                </a:solidFill>
                <a:latin typeface="Calibri"/>
                <a:cs typeface="Calibri"/>
              </a:rPr>
              <a:t>bailiff</a:t>
            </a:r>
            <a:r>
              <a:rPr lang="fr-FR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Calibri"/>
                <a:cs typeface="Calibri"/>
              </a:rPr>
              <a:t>took</a:t>
            </a:r>
            <a:r>
              <a:rPr lang="fr-FR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Calibri"/>
                <a:cs typeface="Calibri"/>
              </a:rPr>
              <a:t>his</a:t>
            </a:r>
            <a:r>
              <a:rPr lang="fr-FR" sz="2800" dirty="0">
                <a:solidFill>
                  <a:srgbClr val="000000"/>
                </a:solidFill>
                <a:latin typeface="Calibri"/>
                <a:cs typeface="Calibri"/>
              </a:rPr>
              <a:t> first </a:t>
            </a:r>
            <a:r>
              <a:rPr lang="fr-FR" sz="2800" dirty="0" err="1">
                <a:solidFill>
                  <a:srgbClr val="000000"/>
                </a:solidFill>
                <a:latin typeface="Calibri"/>
                <a:cs typeface="Calibri"/>
              </a:rPr>
              <a:t>steps</a:t>
            </a:r>
            <a:r>
              <a:rPr lang="fr-FR" sz="2800" dirty="0">
                <a:solidFill>
                  <a:srgbClr val="000000"/>
                </a:solidFill>
                <a:latin typeface="Calibri"/>
                <a:cs typeface="Calibri"/>
              </a:rPr>
              <a:t> in the </a:t>
            </a:r>
            <a:r>
              <a:rPr lang="fr-FR" sz="2800" dirty="0" err="1">
                <a:solidFill>
                  <a:srgbClr val="000000"/>
                </a:solidFill>
                <a:latin typeface="Calibri"/>
                <a:cs typeface="Calibri"/>
              </a:rPr>
              <a:t>mediation</a:t>
            </a:r>
            <a:r>
              <a:rPr lang="fr-FR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2800" dirty="0" err="1" smtClean="0">
                <a:solidFill>
                  <a:srgbClr val="000000"/>
                </a:solidFill>
                <a:latin typeface="Calibri"/>
                <a:cs typeface="Calibri"/>
              </a:rPr>
              <a:t>affairs</a:t>
            </a:r>
            <a:r>
              <a:rPr lang="fr-FR" sz="2800" dirty="0" smtClean="0">
                <a:solidFill>
                  <a:srgbClr val="000000"/>
                </a:solidFill>
                <a:latin typeface="Calibri"/>
                <a:cs typeface="Calibri"/>
              </a:rPr>
              <a:t> about </a:t>
            </a:r>
            <a:r>
              <a:rPr lang="fr-FR" sz="2800" dirty="0">
                <a:solidFill>
                  <a:srgbClr val="000000"/>
                </a:solidFill>
                <a:latin typeface="Calibri"/>
                <a:cs typeface="Calibri"/>
              </a:rPr>
              <a:t>10 </a:t>
            </a:r>
            <a:r>
              <a:rPr lang="fr-FR" sz="2800" dirty="0" err="1">
                <a:solidFill>
                  <a:srgbClr val="000000"/>
                </a:solidFill>
                <a:latin typeface="Calibri"/>
                <a:cs typeface="Calibri"/>
              </a:rPr>
              <a:t>bailiffs</a:t>
            </a:r>
            <a:r>
              <a:rPr lang="fr-FR" sz="2800" dirty="0">
                <a:solidFill>
                  <a:srgbClr val="000000"/>
                </a:solidFill>
                <a:latin typeface="Calibri"/>
                <a:cs typeface="Calibri"/>
              </a:rPr>
              <a:t> have the official </a:t>
            </a:r>
            <a:r>
              <a:rPr lang="fr-FR" sz="2800" dirty="0" err="1">
                <a:solidFill>
                  <a:srgbClr val="000000"/>
                </a:solidFill>
                <a:latin typeface="Calibri"/>
                <a:cs typeface="Calibri"/>
              </a:rPr>
              <a:t>title</a:t>
            </a:r>
            <a:r>
              <a:rPr lang="fr-FR" sz="2800" dirty="0">
                <a:solidFill>
                  <a:srgbClr val="000000"/>
                </a:solidFill>
                <a:latin typeface="Calibri"/>
                <a:cs typeface="Calibri"/>
              </a:rPr>
              <a:t> of </a:t>
            </a:r>
            <a:r>
              <a:rPr lang="fr-FR" sz="2800" dirty="0" err="1">
                <a:solidFill>
                  <a:srgbClr val="000000"/>
                </a:solidFill>
                <a:latin typeface="Calibri"/>
                <a:cs typeface="Calibri"/>
              </a:rPr>
              <a:t>certified</a:t>
            </a:r>
            <a:r>
              <a:rPr lang="fr-FR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2800" dirty="0" err="1" smtClean="0">
                <a:solidFill>
                  <a:srgbClr val="000000"/>
                </a:solidFill>
                <a:latin typeface="Calibri"/>
                <a:cs typeface="Calibri"/>
              </a:rPr>
              <a:t>mediator</a:t>
            </a:r>
            <a:endParaRPr lang="fr-FR" sz="2800" dirty="0" smtClean="0">
              <a:solidFill>
                <a:schemeClr val="tx1"/>
              </a:solidFill>
            </a:endParaRPr>
          </a:p>
          <a:p>
            <a:pPr>
              <a:buFont typeface="Wingdings" charset="2"/>
              <a:buChar char="§"/>
            </a:pPr>
            <a:r>
              <a:rPr lang="fr-FR" sz="2800" dirty="0" err="1" smtClean="0">
                <a:solidFill>
                  <a:srgbClr val="000000"/>
                </a:solidFill>
                <a:latin typeface="Calibri"/>
                <a:cs typeface="Calibri"/>
              </a:rPr>
              <a:t>What</a:t>
            </a:r>
            <a:r>
              <a:rPr lang="fr-FR" sz="28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2800" dirty="0">
                <a:solidFill>
                  <a:srgbClr val="000000"/>
                </a:solidFill>
                <a:latin typeface="Calibri"/>
                <a:cs typeface="Calibri"/>
              </a:rPr>
              <a:t>are </a:t>
            </a:r>
            <a:r>
              <a:rPr lang="fr-FR" sz="2800" dirty="0" err="1">
                <a:solidFill>
                  <a:srgbClr val="000000"/>
                </a:solidFill>
                <a:latin typeface="Calibri"/>
                <a:cs typeface="Calibri"/>
              </a:rPr>
              <a:t>our</a:t>
            </a:r>
            <a:r>
              <a:rPr lang="fr-FR" sz="2800" dirty="0">
                <a:solidFill>
                  <a:srgbClr val="000000"/>
                </a:solidFill>
                <a:latin typeface="Calibri"/>
                <a:cs typeface="Calibri"/>
              </a:rPr>
              <a:t> areas of intervention :</a:t>
            </a:r>
            <a:endParaRPr lang="fr-FR" sz="28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lvl="1">
              <a:buFont typeface="Wingdings" charset="2"/>
              <a:buChar char="§"/>
            </a:pPr>
            <a:r>
              <a:rPr lang="fr-FR" sz="2800" dirty="0" err="1" smtClean="0">
                <a:solidFill>
                  <a:srgbClr val="000000"/>
                </a:solidFill>
                <a:latin typeface="Calibri"/>
                <a:cs typeface="Calibri"/>
              </a:rPr>
              <a:t>Before</a:t>
            </a:r>
            <a:r>
              <a:rPr lang="fr-FR" sz="28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2800" dirty="0">
                <a:solidFill>
                  <a:srgbClr val="000000"/>
                </a:solidFill>
                <a:latin typeface="Calibri"/>
                <a:cs typeface="Calibri"/>
              </a:rPr>
              <a:t>the introduction of a </a:t>
            </a:r>
            <a:r>
              <a:rPr lang="fr-FR" sz="2800" dirty="0" err="1">
                <a:solidFill>
                  <a:srgbClr val="000000"/>
                </a:solidFill>
                <a:latin typeface="Calibri"/>
                <a:cs typeface="Calibri"/>
              </a:rPr>
              <a:t>judicial</a:t>
            </a:r>
            <a:r>
              <a:rPr lang="fr-FR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2800" dirty="0" err="1" smtClean="0">
                <a:solidFill>
                  <a:srgbClr val="000000"/>
                </a:solidFill>
                <a:latin typeface="Calibri"/>
                <a:cs typeface="Calibri"/>
              </a:rPr>
              <a:t>demand</a:t>
            </a:r>
            <a:endParaRPr lang="fr-FR" sz="2800" dirty="0" smtClean="0">
              <a:solidFill>
                <a:schemeClr val="tx1"/>
              </a:solidFill>
            </a:endParaRPr>
          </a:p>
          <a:p>
            <a:pPr lvl="1">
              <a:buFont typeface="Wingdings" charset="2"/>
              <a:buChar char="§"/>
            </a:pPr>
            <a:r>
              <a:rPr lang="fr-FR" sz="2800" dirty="0" err="1" smtClean="0">
                <a:solidFill>
                  <a:srgbClr val="000000"/>
                </a:solidFill>
                <a:latin typeface="Calibri"/>
                <a:cs typeface="Calibri"/>
              </a:rPr>
              <a:t>Amicable</a:t>
            </a:r>
            <a:r>
              <a:rPr lang="fr-FR" sz="28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Calibri"/>
                <a:cs typeface="Calibri"/>
              </a:rPr>
              <a:t>Debt</a:t>
            </a:r>
            <a:r>
              <a:rPr lang="fr-FR" sz="2800" dirty="0">
                <a:solidFill>
                  <a:srgbClr val="000000"/>
                </a:solidFill>
                <a:latin typeface="Calibri"/>
                <a:cs typeface="Calibri"/>
              </a:rPr>
              <a:t> Collection </a:t>
            </a:r>
            <a:r>
              <a:rPr lang="fr-FR" sz="2800" dirty="0" err="1" smtClean="0">
                <a:solidFill>
                  <a:srgbClr val="000000"/>
                </a:solidFill>
                <a:latin typeface="Calibri"/>
                <a:cs typeface="Calibri"/>
              </a:rPr>
              <a:t>recovery</a:t>
            </a:r>
            <a:endParaRPr lang="fr-FR" sz="28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lvl="1">
              <a:buFont typeface="Wingdings" charset="2"/>
              <a:buChar char="§"/>
            </a:pPr>
            <a:r>
              <a:rPr lang="fr-FR" sz="2800" dirty="0" smtClean="0">
                <a:solidFill>
                  <a:schemeClr val="tx1"/>
                </a:solidFill>
              </a:rPr>
              <a:t>Succession – etc</a:t>
            </a:r>
            <a:r>
              <a:rPr lang="fr-FR" dirty="0" smtClean="0">
                <a:solidFill>
                  <a:schemeClr val="tx1"/>
                </a:solidFill>
              </a:rPr>
              <a:t>.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70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dirty="0" smtClean="0">
                <a:latin typeface="Calibri"/>
                <a:cs typeface="Calibri"/>
              </a:rPr>
              <a:t>THE QUEBEC INSTITUTE OF MEDICATION </a:t>
            </a:r>
            <a:br>
              <a:rPr lang="fr-FR" sz="3600" b="1" dirty="0" smtClean="0">
                <a:latin typeface="Calibri"/>
                <a:cs typeface="Calibri"/>
              </a:rPr>
            </a:br>
            <a:r>
              <a:rPr lang="fr-FR" sz="3600" b="1" dirty="0" smtClean="0">
                <a:latin typeface="Calibri"/>
                <a:cs typeface="Calibri"/>
              </a:rPr>
              <a:t>AND ARBITRATION ( </a:t>
            </a:r>
            <a:r>
              <a:rPr lang="fr-FR" sz="3600" b="1" dirty="0">
                <a:latin typeface="Calibri"/>
                <a:cs typeface="Calibri"/>
              </a:rPr>
              <a:t>IMAQ </a:t>
            </a:r>
            <a:r>
              <a:rPr lang="fr-FR" sz="3600" b="1" dirty="0" smtClean="0">
                <a:latin typeface="Calibri"/>
                <a:cs typeface="Calibri"/>
              </a:rPr>
              <a:t>)</a:t>
            </a:r>
            <a:endParaRPr lang="fr-FR" sz="3600" b="1" dirty="0">
              <a:latin typeface="Calibri"/>
              <a:cs typeface="Calibri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rcRect l="-22953" r="-22953"/>
          <a:stretch>
            <a:fillRect/>
          </a:stretch>
        </p:blipFill>
        <p:spPr>
          <a:xfrm>
            <a:off x="3273305" y="2420521"/>
            <a:ext cx="4311650" cy="2505075"/>
          </a:xfrm>
        </p:spPr>
      </p:pic>
      <p:sp>
        <p:nvSpPr>
          <p:cNvPr id="6" name="ZoneTexte 5"/>
          <p:cNvSpPr txBox="1"/>
          <p:nvPr/>
        </p:nvSpPr>
        <p:spPr>
          <a:xfrm>
            <a:off x="799163" y="5151081"/>
            <a:ext cx="75064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>
                <a:solidFill>
                  <a:srgbClr val="000000"/>
                </a:solidFill>
                <a:latin typeface="Calibri"/>
                <a:cs typeface="Calibri"/>
              </a:rPr>
              <a:t>The Institute of </a:t>
            </a:r>
            <a:r>
              <a:rPr lang="fr-FR" sz="2000" dirty="0" err="1">
                <a:solidFill>
                  <a:srgbClr val="000000"/>
                </a:solidFill>
                <a:latin typeface="Calibri"/>
                <a:cs typeface="Calibri"/>
              </a:rPr>
              <a:t>Mediation</a:t>
            </a:r>
            <a:r>
              <a:rPr lang="fr-FR" sz="2000" dirty="0">
                <a:solidFill>
                  <a:srgbClr val="000000"/>
                </a:solidFill>
                <a:latin typeface="Calibri"/>
                <a:cs typeface="Calibri"/>
              </a:rPr>
              <a:t> and Arbitration of </a:t>
            </a:r>
            <a:r>
              <a:rPr lang="fr-FR" sz="2000" dirty="0" err="1">
                <a:solidFill>
                  <a:srgbClr val="000000"/>
                </a:solidFill>
                <a:latin typeface="Calibri"/>
                <a:cs typeface="Calibri"/>
              </a:rPr>
              <a:t>Quebec</a:t>
            </a:r>
            <a:r>
              <a:rPr lang="fr-FR" sz="2000" dirty="0">
                <a:solidFill>
                  <a:srgbClr val="000000"/>
                </a:solidFill>
                <a:latin typeface="Calibri"/>
                <a:cs typeface="Calibri"/>
              </a:rPr>
              <a:t> ( IMAQ ) </a:t>
            </a:r>
            <a:r>
              <a:rPr lang="fr-FR" sz="2000" dirty="0" err="1">
                <a:solidFill>
                  <a:srgbClr val="000000"/>
                </a:solidFill>
                <a:latin typeface="Calibri"/>
                <a:cs typeface="Calibri"/>
              </a:rPr>
              <a:t>is</a:t>
            </a:r>
            <a:r>
              <a:rPr lang="fr-FR" sz="2000" dirty="0">
                <a:solidFill>
                  <a:srgbClr val="000000"/>
                </a:solidFill>
                <a:latin typeface="Calibri"/>
                <a:cs typeface="Calibri"/>
              </a:rPr>
              <a:t> a </a:t>
            </a:r>
            <a:r>
              <a:rPr lang="fr-FR" sz="2000" dirty="0" err="1">
                <a:solidFill>
                  <a:srgbClr val="000000"/>
                </a:solidFill>
                <a:latin typeface="Calibri"/>
                <a:cs typeface="Calibri"/>
              </a:rPr>
              <a:t>nonprofit</a:t>
            </a:r>
            <a:r>
              <a:rPr lang="fr-FR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Calibri"/>
                <a:cs typeface="Calibri"/>
              </a:rPr>
              <a:t>organization</a:t>
            </a:r>
            <a:r>
              <a:rPr lang="fr-FR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Calibri"/>
                <a:cs typeface="Calibri"/>
              </a:rPr>
              <a:t>whose</a:t>
            </a:r>
            <a:r>
              <a:rPr lang="fr-FR" sz="2000" dirty="0">
                <a:solidFill>
                  <a:srgbClr val="000000"/>
                </a:solidFill>
                <a:latin typeface="Calibri"/>
                <a:cs typeface="Calibri"/>
              </a:rPr>
              <a:t> mission </a:t>
            </a:r>
            <a:r>
              <a:rPr lang="fr-FR" sz="2000" dirty="0" err="1">
                <a:solidFill>
                  <a:srgbClr val="000000"/>
                </a:solidFill>
                <a:latin typeface="Calibri"/>
                <a:cs typeface="Calibri"/>
              </a:rPr>
              <a:t>is</a:t>
            </a:r>
            <a:r>
              <a:rPr lang="fr-FR" sz="2000" dirty="0">
                <a:solidFill>
                  <a:srgbClr val="000000"/>
                </a:solidFill>
                <a:latin typeface="Calibri"/>
                <a:cs typeface="Calibri"/>
              </a:rPr>
              <a:t> to </a:t>
            </a:r>
            <a:r>
              <a:rPr lang="fr-FR" sz="2000" dirty="0" err="1">
                <a:solidFill>
                  <a:srgbClr val="000000"/>
                </a:solidFill>
                <a:latin typeface="Calibri"/>
                <a:cs typeface="Calibri"/>
              </a:rPr>
              <a:t>introduce</a:t>
            </a:r>
            <a:r>
              <a:rPr lang="fr-FR" sz="2000" dirty="0">
                <a:solidFill>
                  <a:srgbClr val="000000"/>
                </a:solidFill>
                <a:latin typeface="Calibri"/>
                <a:cs typeface="Calibri"/>
              </a:rPr>
              <a:t> and </a:t>
            </a:r>
            <a:r>
              <a:rPr lang="fr-FR" sz="2000" dirty="0" err="1">
                <a:solidFill>
                  <a:srgbClr val="000000"/>
                </a:solidFill>
                <a:latin typeface="Calibri"/>
                <a:cs typeface="Calibri"/>
              </a:rPr>
              <a:t>promote</a:t>
            </a:r>
            <a:r>
              <a:rPr lang="fr-FR" sz="2000" dirty="0">
                <a:solidFill>
                  <a:srgbClr val="000000"/>
                </a:solidFill>
                <a:latin typeface="Calibri"/>
                <a:cs typeface="Calibri"/>
              </a:rPr>
              <a:t> non-</a:t>
            </a:r>
            <a:r>
              <a:rPr lang="fr-FR" sz="2000" dirty="0" err="1">
                <a:solidFill>
                  <a:srgbClr val="000000"/>
                </a:solidFill>
                <a:latin typeface="Calibri"/>
                <a:cs typeface="Calibri"/>
              </a:rPr>
              <a:t>judicial</a:t>
            </a:r>
            <a:r>
              <a:rPr lang="fr-FR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Calibri"/>
                <a:cs typeface="Calibri"/>
              </a:rPr>
              <a:t>methods</a:t>
            </a:r>
            <a:r>
              <a:rPr lang="fr-FR" sz="2000" dirty="0">
                <a:solidFill>
                  <a:srgbClr val="000000"/>
                </a:solidFill>
                <a:latin typeface="Calibri"/>
                <a:cs typeface="Calibri"/>
              </a:rPr>
              <a:t> of </a:t>
            </a:r>
            <a:r>
              <a:rPr lang="fr-FR" sz="2000" dirty="0" err="1">
                <a:solidFill>
                  <a:srgbClr val="000000"/>
                </a:solidFill>
                <a:latin typeface="Calibri"/>
                <a:cs typeface="Calibri"/>
              </a:rPr>
              <a:t>conflict</a:t>
            </a:r>
            <a:r>
              <a:rPr lang="fr-FR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Calibri"/>
                <a:cs typeface="Calibri"/>
              </a:rPr>
              <a:t>resolution</a:t>
            </a:r>
            <a:r>
              <a:rPr lang="fr-FR" sz="2000" dirty="0">
                <a:solidFill>
                  <a:srgbClr val="000000"/>
                </a:solidFill>
                <a:latin typeface="Calibri"/>
                <a:cs typeface="Calibri"/>
              </a:rPr>
              <a:t>.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5700" y="2870200"/>
            <a:ext cx="1320800" cy="111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540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413112"/>
          </a:xfrm>
        </p:spPr>
        <p:txBody>
          <a:bodyPr/>
          <a:lstStyle/>
          <a:p>
            <a:r>
              <a:rPr lang="fr-FR" sz="3600" b="1" dirty="0">
                <a:latin typeface="Calibri"/>
                <a:cs typeface="Calibri"/>
              </a:rPr>
              <a:t>THE QUEBEC INSTITUTE OF MEDICATION </a:t>
            </a:r>
            <a:br>
              <a:rPr lang="fr-FR" sz="3600" b="1" dirty="0">
                <a:latin typeface="Calibri"/>
                <a:cs typeface="Calibri"/>
              </a:rPr>
            </a:br>
            <a:r>
              <a:rPr lang="fr-FR" sz="3600" b="1" dirty="0">
                <a:latin typeface="Calibri"/>
                <a:cs typeface="Calibri"/>
              </a:rPr>
              <a:t>AND ARBITRATION ( IMAQ )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9775" y="2594430"/>
            <a:ext cx="7662864" cy="344283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CA" sz="2000" dirty="0" smtClean="0">
                <a:solidFill>
                  <a:schemeClr val="tx1"/>
                </a:solidFill>
                <a:latin typeface="Calibri"/>
                <a:cs typeface="Calibri"/>
              </a:rPr>
              <a:t>To </a:t>
            </a:r>
            <a:r>
              <a:rPr lang="fr-CA" sz="2000" dirty="0" err="1" smtClean="0">
                <a:solidFill>
                  <a:schemeClr val="tx1"/>
                </a:solidFill>
                <a:latin typeface="Calibri"/>
                <a:cs typeface="Calibri"/>
              </a:rPr>
              <a:t>become</a:t>
            </a:r>
            <a:r>
              <a:rPr lang="fr-CA" sz="2000" dirty="0" smtClean="0">
                <a:solidFill>
                  <a:schemeClr val="tx1"/>
                </a:solidFill>
                <a:latin typeface="Calibri"/>
                <a:cs typeface="Calibri"/>
              </a:rPr>
              <a:t> a </a:t>
            </a:r>
            <a:r>
              <a:rPr lang="fr-CA" sz="2000" dirty="0" err="1" smtClean="0">
                <a:solidFill>
                  <a:schemeClr val="tx1"/>
                </a:solidFill>
                <a:latin typeface="Calibri"/>
                <a:cs typeface="Calibri"/>
              </a:rPr>
              <a:t>Mediator</a:t>
            </a:r>
            <a:r>
              <a:rPr lang="fr-CA" sz="2000" dirty="0" smtClean="0">
                <a:solidFill>
                  <a:schemeClr val="tx1"/>
                </a:solidFill>
                <a:latin typeface="Calibri"/>
                <a:cs typeface="Calibri"/>
              </a:rPr>
              <a:t> :</a:t>
            </a:r>
          </a:p>
          <a:p>
            <a:pPr algn="just">
              <a:buFont typeface="Wingdings" charset="2"/>
              <a:buChar char="§"/>
            </a:pPr>
            <a:r>
              <a:rPr lang="fr-FR" sz="2000" dirty="0" smtClean="0">
                <a:solidFill>
                  <a:srgbClr val="000000"/>
                </a:solidFill>
                <a:latin typeface="Calibri"/>
                <a:cs typeface="Calibri"/>
              </a:rPr>
              <a:t>You </a:t>
            </a:r>
            <a:r>
              <a:rPr lang="fr-FR" sz="2000" dirty="0">
                <a:solidFill>
                  <a:srgbClr val="000000"/>
                </a:solidFill>
                <a:latin typeface="Calibri"/>
                <a:cs typeface="Calibri"/>
              </a:rPr>
              <a:t>must </a:t>
            </a:r>
            <a:r>
              <a:rPr lang="fr-FR" sz="2000" dirty="0" err="1">
                <a:solidFill>
                  <a:srgbClr val="000000"/>
                </a:solidFill>
                <a:latin typeface="Calibri"/>
                <a:cs typeface="Calibri"/>
              </a:rPr>
              <a:t>be</a:t>
            </a:r>
            <a:r>
              <a:rPr lang="fr-FR" sz="2000" dirty="0">
                <a:solidFill>
                  <a:srgbClr val="000000"/>
                </a:solidFill>
                <a:latin typeface="Calibri"/>
                <a:cs typeface="Calibri"/>
              </a:rPr>
              <a:t> a </a:t>
            </a:r>
            <a:r>
              <a:rPr lang="fr-FR" sz="2000" dirty="0" err="1">
                <a:solidFill>
                  <a:srgbClr val="000000"/>
                </a:solidFill>
                <a:latin typeface="Calibri"/>
                <a:cs typeface="Calibri"/>
              </a:rPr>
              <a:t>member</a:t>
            </a:r>
            <a:r>
              <a:rPr lang="fr-FR" sz="2000" dirty="0">
                <a:solidFill>
                  <a:srgbClr val="000000"/>
                </a:solidFill>
                <a:latin typeface="Calibri"/>
                <a:cs typeface="Calibri"/>
              </a:rPr>
              <a:t> in good standing of </a:t>
            </a:r>
            <a:r>
              <a:rPr lang="fr-FR" sz="2000" dirty="0" err="1">
                <a:solidFill>
                  <a:srgbClr val="000000"/>
                </a:solidFill>
                <a:latin typeface="Calibri"/>
                <a:cs typeface="Calibri"/>
              </a:rPr>
              <a:t>at</a:t>
            </a:r>
            <a:r>
              <a:rPr lang="fr-FR" sz="2000" dirty="0">
                <a:solidFill>
                  <a:srgbClr val="000000"/>
                </a:solidFill>
                <a:latin typeface="Calibri"/>
                <a:cs typeface="Calibri"/>
              </a:rPr>
              <a:t> least one </a:t>
            </a:r>
            <a:r>
              <a:rPr lang="fr-FR" sz="2000" dirty="0" err="1">
                <a:solidFill>
                  <a:srgbClr val="000000"/>
                </a:solidFill>
                <a:latin typeface="Calibri"/>
                <a:cs typeface="Calibri"/>
              </a:rPr>
              <a:t>scheduled</a:t>
            </a:r>
            <a:r>
              <a:rPr lang="fr-FR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Calibri"/>
                <a:cs typeface="Calibri"/>
              </a:rPr>
              <a:t>Quebec</a:t>
            </a:r>
            <a:r>
              <a:rPr lang="fr-FR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professional</a:t>
            </a:r>
            <a:r>
              <a:rPr lang="fr-FR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Order</a:t>
            </a:r>
            <a:r>
              <a:rPr lang="fr-FR" sz="20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2000" dirty="0">
                <a:solidFill>
                  <a:srgbClr val="000000"/>
                </a:solidFill>
                <a:latin typeface="Calibri"/>
                <a:cs typeface="Calibri"/>
              </a:rPr>
              <a:t>liable to the Professional Code for </a:t>
            </a:r>
            <a:r>
              <a:rPr lang="fr-FR" sz="2000" dirty="0" err="1">
                <a:solidFill>
                  <a:srgbClr val="000000"/>
                </a:solidFill>
                <a:latin typeface="Calibri"/>
                <a:cs typeface="Calibri"/>
              </a:rPr>
              <a:t>at</a:t>
            </a:r>
            <a:r>
              <a:rPr lang="fr-FR" sz="2000" dirty="0">
                <a:solidFill>
                  <a:srgbClr val="000000"/>
                </a:solidFill>
                <a:latin typeface="Calibri"/>
                <a:cs typeface="Calibri"/>
              </a:rPr>
              <a:t> least (5) </a:t>
            </a:r>
            <a:r>
              <a:rPr lang="fr-FR" sz="2000" dirty="0" err="1">
                <a:solidFill>
                  <a:srgbClr val="000000"/>
                </a:solidFill>
                <a:latin typeface="Calibri"/>
                <a:cs typeface="Calibri"/>
              </a:rPr>
              <a:t>years</a:t>
            </a:r>
            <a:r>
              <a:rPr lang="fr-FR" sz="2000" dirty="0">
                <a:solidFill>
                  <a:srgbClr val="000000"/>
                </a:solidFill>
                <a:latin typeface="Calibri"/>
                <a:cs typeface="Calibri"/>
              </a:rPr>
              <a:t> and have not been </a:t>
            </a:r>
            <a:r>
              <a:rPr lang="fr-FR" sz="2000" dirty="0" err="1">
                <a:solidFill>
                  <a:srgbClr val="000000"/>
                </a:solidFill>
                <a:latin typeface="Calibri"/>
                <a:cs typeface="Calibri"/>
              </a:rPr>
              <a:t>guilty</a:t>
            </a:r>
            <a:r>
              <a:rPr lang="fr-FR" sz="2000" dirty="0">
                <a:solidFill>
                  <a:srgbClr val="000000"/>
                </a:solidFill>
                <a:latin typeface="Calibri"/>
                <a:cs typeface="Calibri"/>
              </a:rPr>
              <a:t> of </a:t>
            </a:r>
            <a:r>
              <a:rPr lang="fr-FR" sz="2000" dirty="0" err="1">
                <a:solidFill>
                  <a:srgbClr val="000000"/>
                </a:solidFill>
                <a:latin typeface="Calibri"/>
                <a:cs typeface="Calibri"/>
              </a:rPr>
              <a:t>any</a:t>
            </a:r>
            <a:r>
              <a:rPr lang="fr-FR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Calibri"/>
                <a:cs typeface="Calibri"/>
              </a:rPr>
              <a:t>disciplinary</a:t>
            </a:r>
            <a:r>
              <a:rPr lang="fr-FR" sz="2000" dirty="0">
                <a:solidFill>
                  <a:srgbClr val="000000"/>
                </a:solidFill>
                <a:latin typeface="Calibri"/>
                <a:cs typeface="Calibri"/>
              </a:rPr>
              <a:t> sanction, </a:t>
            </a:r>
            <a:r>
              <a:rPr lang="fr-FR" sz="2000" dirty="0" err="1">
                <a:solidFill>
                  <a:srgbClr val="000000"/>
                </a:solidFill>
                <a:latin typeface="Calibri"/>
                <a:cs typeface="Calibri"/>
              </a:rPr>
              <a:t>nor</a:t>
            </a:r>
            <a:r>
              <a:rPr lang="fr-FR" sz="2000" dirty="0">
                <a:solidFill>
                  <a:srgbClr val="000000"/>
                </a:solidFill>
                <a:latin typeface="Calibri"/>
                <a:cs typeface="Calibri"/>
              </a:rPr>
              <a:t> a limitation of </a:t>
            </a:r>
            <a:r>
              <a:rPr lang="fr-FR" sz="2000" dirty="0" err="1">
                <a:solidFill>
                  <a:srgbClr val="000000"/>
                </a:solidFill>
                <a:latin typeface="Calibri"/>
                <a:cs typeface="Calibri"/>
              </a:rPr>
              <a:t>his</a:t>
            </a:r>
            <a:r>
              <a:rPr lang="fr-FR" sz="2000" dirty="0">
                <a:solidFill>
                  <a:srgbClr val="000000"/>
                </a:solidFill>
                <a:latin typeface="Calibri"/>
                <a:cs typeface="Calibri"/>
              </a:rPr>
              <a:t> right to practice </a:t>
            </a:r>
            <a:r>
              <a:rPr lang="fr-FR" sz="2000" dirty="0" err="1">
                <a:solidFill>
                  <a:srgbClr val="000000"/>
                </a:solidFill>
                <a:latin typeface="Calibri"/>
                <a:cs typeface="Calibri"/>
              </a:rPr>
              <a:t>that</a:t>
            </a:r>
            <a:r>
              <a:rPr lang="fr-FR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Calibri"/>
                <a:cs typeface="Calibri"/>
              </a:rPr>
              <a:t>may</a:t>
            </a:r>
            <a:r>
              <a:rPr lang="fr-FR" sz="2000" dirty="0">
                <a:solidFill>
                  <a:srgbClr val="000000"/>
                </a:solidFill>
                <a:latin typeface="Calibri"/>
                <a:cs typeface="Calibri"/>
              </a:rPr>
              <a:t> have </a:t>
            </a:r>
            <a:r>
              <a:rPr lang="fr-FR" sz="2000" dirty="0" err="1">
                <a:solidFill>
                  <a:srgbClr val="000000"/>
                </a:solidFill>
                <a:latin typeface="Calibri"/>
                <a:cs typeface="Calibri"/>
              </a:rPr>
              <a:t>had</a:t>
            </a:r>
            <a:r>
              <a:rPr lang="fr-FR" sz="2000" dirty="0">
                <a:solidFill>
                  <a:srgbClr val="000000"/>
                </a:solidFill>
                <a:latin typeface="Calibri"/>
                <a:cs typeface="Calibri"/>
              </a:rPr>
              <a:t> an impact on </a:t>
            </a:r>
            <a:r>
              <a:rPr lang="fr-FR" sz="2000" dirty="0" err="1">
                <a:solidFill>
                  <a:srgbClr val="000000"/>
                </a:solidFill>
                <a:latin typeface="Calibri"/>
                <a:cs typeface="Calibri"/>
              </a:rPr>
              <a:t>his</a:t>
            </a:r>
            <a:r>
              <a:rPr lang="fr-FR" sz="2000" dirty="0">
                <a:solidFill>
                  <a:srgbClr val="000000"/>
                </a:solidFill>
                <a:latin typeface="Calibri"/>
                <a:cs typeface="Calibri"/>
              </a:rPr>
              <a:t> practice on </a:t>
            </a:r>
            <a:r>
              <a:rPr lang="fr-FR" sz="2000" dirty="0" err="1">
                <a:solidFill>
                  <a:srgbClr val="000000"/>
                </a:solidFill>
                <a:latin typeface="Calibri"/>
                <a:cs typeface="Calibri"/>
              </a:rPr>
              <a:t>mediation</a:t>
            </a:r>
            <a:r>
              <a:rPr lang="fr-FR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endParaRPr lang="fr-CA" sz="20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>
              <a:buFont typeface="Wingdings" charset="2"/>
              <a:buChar char="§"/>
            </a:pPr>
            <a:r>
              <a:rPr lang="fr-CA" sz="2000" dirty="0" smtClean="0">
                <a:solidFill>
                  <a:schemeClr val="tx1"/>
                </a:solidFill>
                <a:latin typeface="Calibri"/>
                <a:cs typeface="Calibri"/>
              </a:rPr>
              <a:t>OR </a:t>
            </a:r>
            <a:r>
              <a:rPr lang="fr-FR" sz="2000" dirty="0" err="1">
                <a:solidFill>
                  <a:srgbClr val="000000"/>
                </a:solidFill>
                <a:latin typeface="Calibri"/>
                <a:cs typeface="Calibri"/>
              </a:rPr>
              <a:t>actively</a:t>
            </a:r>
            <a:r>
              <a:rPr lang="fr-FR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Calibri"/>
                <a:cs typeface="Calibri"/>
              </a:rPr>
              <a:t>practicing</a:t>
            </a:r>
            <a:r>
              <a:rPr lang="fr-FR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Calibri"/>
                <a:cs typeface="Calibri"/>
              </a:rPr>
              <a:t>mediation</a:t>
            </a:r>
            <a:r>
              <a:rPr lang="fr-FR" sz="2000" dirty="0">
                <a:solidFill>
                  <a:srgbClr val="000000"/>
                </a:solidFill>
                <a:latin typeface="Calibri"/>
                <a:cs typeface="Calibri"/>
              </a:rPr>
              <a:t> for the </a:t>
            </a:r>
            <a:r>
              <a:rPr lang="fr-FR" sz="2000" dirty="0" err="1">
                <a:solidFill>
                  <a:srgbClr val="000000"/>
                </a:solidFill>
                <a:latin typeface="Calibri"/>
                <a:cs typeface="Calibri"/>
              </a:rPr>
              <a:t>past</a:t>
            </a:r>
            <a:r>
              <a:rPr lang="fr-FR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Calibri"/>
                <a:cs typeface="Calibri"/>
              </a:rPr>
              <a:t>three</a:t>
            </a:r>
            <a:r>
              <a:rPr lang="fr-FR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Calibri"/>
                <a:cs typeface="Calibri"/>
              </a:rPr>
              <a:t>years</a:t>
            </a:r>
            <a:r>
              <a:rPr lang="fr-FR" sz="2000" dirty="0">
                <a:solidFill>
                  <a:srgbClr val="000000"/>
                </a:solidFill>
                <a:latin typeface="Calibri"/>
                <a:cs typeface="Calibri"/>
              </a:rPr>
              <a:t> (minimum of 100 </a:t>
            </a:r>
            <a:r>
              <a:rPr lang="fr-FR" sz="2000" dirty="0" err="1">
                <a:solidFill>
                  <a:srgbClr val="000000"/>
                </a:solidFill>
                <a:latin typeface="Calibri"/>
                <a:cs typeface="Calibri"/>
              </a:rPr>
              <a:t>hours</a:t>
            </a:r>
            <a:r>
              <a:rPr lang="fr-FR" sz="2000" dirty="0">
                <a:solidFill>
                  <a:srgbClr val="000000"/>
                </a:solidFill>
                <a:latin typeface="Calibri"/>
                <a:cs typeface="Calibri"/>
              </a:rPr>
              <a:t> of practice </a:t>
            </a:r>
            <a:r>
              <a:rPr lang="fr-FR" sz="2000" dirty="0" err="1">
                <a:solidFill>
                  <a:srgbClr val="000000"/>
                </a:solidFill>
                <a:latin typeface="Calibri"/>
                <a:cs typeface="Calibri"/>
              </a:rPr>
              <a:t>justified</a:t>
            </a:r>
            <a:r>
              <a:rPr lang="fr-FR" sz="2000" dirty="0">
                <a:solidFill>
                  <a:srgbClr val="000000"/>
                </a:solidFill>
                <a:latin typeface="Calibri"/>
                <a:cs typeface="Calibri"/>
              </a:rPr>
              <a:t> by </a:t>
            </a:r>
            <a:r>
              <a:rPr lang="fr-FR" sz="2000" dirty="0" err="1">
                <a:solidFill>
                  <a:srgbClr val="000000"/>
                </a:solidFill>
                <a:latin typeface="Calibri"/>
                <a:cs typeface="Calibri"/>
              </a:rPr>
              <a:t>correspondence</a:t>
            </a:r>
            <a:r>
              <a:rPr lang="fr-FR" sz="2000" dirty="0">
                <a:solidFill>
                  <a:srgbClr val="000000"/>
                </a:solidFill>
                <a:latin typeface="Calibri"/>
                <a:cs typeface="Calibri"/>
              </a:rPr>
              <a:t> or </a:t>
            </a:r>
            <a:r>
              <a:rPr lang="fr-FR" sz="2000" dirty="0" err="1">
                <a:solidFill>
                  <a:srgbClr val="000000"/>
                </a:solidFill>
                <a:latin typeface="Calibri"/>
                <a:cs typeface="Calibri"/>
              </a:rPr>
              <a:t>billing</a:t>
            </a:r>
            <a:r>
              <a:rPr lang="fr-FR" sz="2000" dirty="0">
                <a:solidFill>
                  <a:srgbClr val="000000"/>
                </a:solidFill>
                <a:latin typeface="Calibri"/>
                <a:cs typeface="Calibri"/>
              </a:rPr>
              <a:t> documentation).</a:t>
            </a:r>
            <a:endParaRPr lang="fr-FR" sz="2000" baseline="30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8034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èse">
  <a:themeElements>
    <a:clrScheme name="Genèse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ès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ès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Civique.thmx</Template>
  <TotalTime>509</TotalTime>
  <Words>644</Words>
  <Application>Microsoft Macintosh PowerPoint</Application>
  <PresentationFormat>Présentation à l'écran (4:3)</PresentationFormat>
  <Paragraphs>60</Paragraphs>
  <Slides>11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Genèse</vt:lpstr>
      <vt:lpstr>MEDIATION ACCORDING TO THE NEW QUEBEC CODE  OF CIVIL PROCEDURE </vt:lpstr>
      <vt:lpstr>MEDIATION ACCORDING TO THE NEW QUEBEC  CODE OF CIVIL PROCEDURE - OBJECTIVES</vt:lpstr>
      <vt:lpstr>NEW PHILOSOPHY</vt:lpstr>
      <vt:lpstr>PARTICIPATORY JUSTICE</vt:lpstr>
      <vt:lpstr>BENEFITS OF MEDIATION</vt:lpstr>
      <vt:lpstr>THE MEDIATION AND THE JUDICIAL</vt:lpstr>
      <vt:lpstr>THE BAILIFF AND THE MEDIATION  IN QUEBEC</vt:lpstr>
      <vt:lpstr>THE QUEBEC INSTITUTE OF MEDICATION  AND ARBITRATION ( IMAQ )</vt:lpstr>
      <vt:lpstr>THE QUEBEC INSTITUTE OF MEDICATION  AND ARBITRATION ( IMAQ )</vt:lpstr>
      <vt:lpstr>THE QUEBEC INSTITUTE OF MEDICATION  AND ARBITRATION ( IMAQ )</vt:lpstr>
      <vt:lpstr>Présentation PowerPoint</vt:lpstr>
    </vt:vector>
  </TitlesOfParts>
  <Company>Chambre des huissisers de justice du Québec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L’avis d’exécution</dc:title>
  <dc:creator>André Bizier</dc:creator>
  <cp:lastModifiedBy>André Bizier</cp:lastModifiedBy>
  <cp:revision>44</cp:revision>
  <dcterms:created xsi:type="dcterms:W3CDTF">2015-04-20T14:52:37Z</dcterms:created>
  <dcterms:modified xsi:type="dcterms:W3CDTF">2015-05-20T15:51:26Z</dcterms:modified>
</cp:coreProperties>
</file>