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sldIdLst>
    <p:sldId id="256" r:id="rId2"/>
    <p:sldId id="280" r:id="rId3"/>
    <p:sldId id="281" r:id="rId4"/>
    <p:sldId id="286" r:id="rId5"/>
    <p:sldId id="290" r:id="rId6"/>
    <p:sldId id="283" r:id="rId7"/>
    <p:sldId id="284" r:id="rId8"/>
    <p:sldId id="282" r:id="rId9"/>
    <p:sldId id="275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455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A334-2954-8C49-8F9A-3E848742F49E}" type="datetimeFigureOut">
              <a:rPr lang="fr-FR" smtClean="0"/>
              <a:t>15-05-20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45461-EF8F-2949-88EB-EFFE99C68C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62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Avantages pour le débiteur</a:t>
            </a:r>
            <a:r>
              <a:rPr lang="fr-FR" baseline="0" dirty="0" smtClean="0"/>
              <a:t> de communiquer avec un seul huissier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7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dirty="0" smtClean="0"/>
              <a:t>(actuellement publiés dans un journal local).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34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Public : créancier et le</a:t>
            </a:r>
            <a:r>
              <a:rPr lang="fr-FR" baseline="0" dirty="0" smtClean="0"/>
              <a:t> débiteur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461-EF8F-2949-88EB-EFFE99C68CC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12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15-05-20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15-05-20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9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15-05-20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15-05-20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8539" y="1587705"/>
            <a:ext cx="7453219" cy="1524787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COMMUNICATION WITH CREDITORS AND DEBTORS IN ACCORDANCE WITH THE </a:t>
            </a:r>
            <a:r>
              <a:rPr lang="fr-FR" dirty="0" smtClean="0"/>
              <a:t>NEW CIVIL </a:t>
            </a:r>
            <a:r>
              <a:rPr lang="fr-FR" dirty="0"/>
              <a:t>CODE OF </a:t>
            </a:r>
            <a:r>
              <a:rPr lang="fr-FR" dirty="0" smtClean="0"/>
              <a:t>PROCEDURE </a:t>
            </a:r>
            <a:r>
              <a:rPr lang="fr-FR" dirty="0"/>
              <a:t>(NCCP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85607" y="3775294"/>
            <a:ext cx="4693980" cy="758483"/>
          </a:xfrm>
        </p:spPr>
        <p:txBody>
          <a:bodyPr>
            <a:noAutofit/>
          </a:bodyPr>
          <a:lstStyle/>
          <a:p>
            <a:r>
              <a:rPr lang="fr-FR" sz="1600" dirty="0"/>
              <a:t>USING TECHNOLOGY INFORMATION AND COMMUNICATIONS</a:t>
            </a:r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080" y="5071876"/>
            <a:ext cx="2015228" cy="14118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008" y="159843"/>
            <a:ext cx="1875058" cy="84129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58535" y="5546220"/>
            <a:ext cx="5156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André Bizier, huissier de justice</a:t>
            </a:r>
          </a:p>
          <a:p>
            <a:r>
              <a:rPr lang="fr-FR" sz="2000" b="1" dirty="0" smtClean="0"/>
              <a:t>Président</a:t>
            </a:r>
          </a:p>
          <a:p>
            <a:r>
              <a:rPr lang="fr-FR" sz="2000" b="1" dirty="0" smtClean="0"/>
              <a:t>Chambre des huissiers de justice du Québec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097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327791"/>
          </a:xfrm>
        </p:spPr>
        <p:txBody>
          <a:bodyPr/>
          <a:lstStyle/>
          <a:p>
            <a:pPr algn="ctr"/>
            <a:r>
              <a:rPr lang="fr-FR" sz="2400" dirty="0"/>
              <a:t>THE CHJQ TAKES A NEW WAY TO UNIFORM ITS PROCESSES AND NEW EXECUTIONS FORMS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93550"/>
            <a:ext cx="7520940" cy="320068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§"/>
            </a:pPr>
            <a:endParaRPr lang="fr-CA" b="0" dirty="0" smtClean="0"/>
          </a:p>
          <a:p>
            <a:pPr algn="just">
              <a:buFont typeface="Wingdings" charset="2"/>
              <a:buChar char="§"/>
            </a:pPr>
            <a:r>
              <a:rPr lang="fr-FR" sz="8800" b="0" dirty="0" smtClean="0">
                <a:latin typeface="Calibri"/>
                <a:cs typeface="Calibri"/>
              </a:rPr>
              <a:t>Over </a:t>
            </a:r>
            <a:r>
              <a:rPr lang="fr-FR" sz="8800" b="0" dirty="0">
                <a:latin typeface="Calibri"/>
                <a:cs typeface="Calibri"/>
              </a:rPr>
              <a:t>80 </a:t>
            </a:r>
            <a:r>
              <a:rPr lang="fr-FR" sz="8800" b="0" dirty="0" err="1">
                <a:latin typeface="Calibri"/>
                <a:cs typeface="Calibri"/>
              </a:rPr>
              <a:t>forms</a:t>
            </a:r>
            <a:r>
              <a:rPr lang="fr-FR" sz="8800" b="0" dirty="0">
                <a:latin typeface="Calibri"/>
                <a:cs typeface="Calibri"/>
              </a:rPr>
              <a:t> have been made ​​to date to </a:t>
            </a:r>
            <a:r>
              <a:rPr lang="fr-FR" sz="8800" b="0" dirty="0" err="1">
                <a:latin typeface="Calibri"/>
                <a:cs typeface="Calibri"/>
              </a:rPr>
              <a:t>reflect</a:t>
            </a:r>
            <a:r>
              <a:rPr lang="fr-FR" sz="8800" b="0" dirty="0">
                <a:latin typeface="Calibri"/>
                <a:cs typeface="Calibri"/>
              </a:rPr>
              <a:t> the new </a:t>
            </a:r>
            <a:r>
              <a:rPr lang="fr-FR" sz="8800" b="0" dirty="0" err="1">
                <a:latin typeface="Calibri"/>
                <a:cs typeface="Calibri"/>
              </a:rPr>
              <a:t>responsibilities</a:t>
            </a:r>
            <a:r>
              <a:rPr lang="fr-FR" sz="8800" b="0" dirty="0">
                <a:latin typeface="Calibri"/>
                <a:cs typeface="Calibri"/>
              </a:rPr>
              <a:t> of </a:t>
            </a:r>
            <a:r>
              <a:rPr lang="fr-FR" sz="8800" b="0" dirty="0" err="1">
                <a:latin typeface="Calibri"/>
                <a:cs typeface="Calibri"/>
              </a:rPr>
              <a:t>bailiffs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according</a:t>
            </a:r>
            <a:r>
              <a:rPr lang="fr-FR" sz="8800" b="0" dirty="0">
                <a:latin typeface="Calibri"/>
                <a:cs typeface="Calibri"/>
              </a:rPr>
              <a:t> to the </a:t>
            </a:r>
            <a:r>
              <a:rPr lang="fr-FR" sz="8800" b="0" dirty="0" smtClean="0">
                <a:latin typeface="Calibri"/>
                <a:cs typeface="Calibri"/>
              </a:rPr>
              <a:t>NCCP</a:t>
            </a:r>
            <a:endParaRPr lang="fr-CA" sz="88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8800" b="0" dirty="0" err="1" smtClean="0">
                <a:latin typeface="Calibri"/>
                <a:cs typeface="Calibri"/>
              </a:rPr>
              <a:t>Forms</a:t>
            </a:r>
            <a:r>
              <a:rPr lang="fr-FR" sz="8800" b="0" dirty="0" smtClean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will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be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available</a:t>
            </a:r>
            <a:r>
              <a:rPr lang="fr-FR" sz="8800" b="0" dirty="0">
                <a:latin typeface="Calibri"/>
                <a:cs typeface="Calibri"/>
              </a:rPr>
              <a:t> on the intranet of the CHJQ - in a </a:t>
            </a:r>
            <a:r>
              <a:rPr lang="fr-FR" sz="8800" b="0" dirty="0" err="1">
                <a:latin typeface="Calibri"/>
                <a:cs typeface="Calibri"/>
              </a:rPr>
              <a:t>dynamic</a:t>
            </a:r>
            <a:r>
              <a:rPr lang="fr-FR" sz="8800" b="0" dirty="0">
                <a:latin typeface="Calibri"/>
                <a:cs typeface="Calibri"/>
              </a:rPr>
              <a:t> PDF </a:t>
            </a:r>
            <a:r>
              <a:rPr lang="fr-FR" sz="8800" b="0" dirty="0" smtClean="0">
                <a:latin typeface="Calibri"/>
                <a:cs typeface="Calibri"/>
              </a:rPr>
              <a:t>format</a:t>
            </a:r>
            <a:endParaRPr lang="fr-CA" sz="88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8800" b="0" dirty="0" err="1" smtClean="0">
                <a:latin typeface="Calibri"/>
                <a:cs typeface="Calibri"/>
              </a:rPr>
              <a:t>Possibility</a:t>
            </a:r>
            <a:r>
              <a:rPr lang="fr-FR" sz="8800" b="0" dirty="0" smtClean="0">
                <a:latin typeface="Calibri"/>
                <a:cs typeface="Calibri"/>
              </a:rPr>
              <a:t> </a:t>
            </a:r>
            <a:r>
              <a:rPr lang="fr-FR" sz="8800" b="0" dirty="0">
                <a:latin typeface="Calibri"/>
                <a:cs typeface="Calibri"/>
              </a:rPr>
              <a:t>to </a:t>
            </a:r>
            <a:r>
              <a:rPr lang="fr-FR" sz="8800" b="0" dirty="0" err="1">
                <a:latin typeface="Calibri"/>
                <a:cs typeface="Calibri"/>
              </a:rPr>
              <a:t>complete</a:t>
            </a:r>
            <a:r>
              <a:rPr lang="fr-FR" sz="8800" b="0" dirty="0">
                <a:latin typeface="Calibri"/>
                <a:cs typeface="Calibri"/>
              </a:rPr>
              <a:t> online all types of </a:t>
            </a:r>
            <a:r>
              <a:rPr lang="fr-FR" sz="8800" b="0" dirty="0" err="1">
                <a:latin typeface="Calibri"/>
                <a:cs typeface="Calibri"/>
              </a:rPr>
              <a:t>forms</a:t>
            </a:r>
            <a:r>
              <a:rPr lang="fr-FR" sz="8800" b="0" dirty="0">
                <a:latin typeface="Calibri"/>
                <a:cs typeface="Calibri"/>
              </a:rPr>
              <a:t> (minutes of </a:t>
            </a:r>
            <a:r>
              <a:rPr lang="fr-FR" sz="8800" b="0" dirty="0" err="1">
                <a:latin typeface="Calibri"/>
                <a:cs typeface="Calibri"/>
              </a:rPr>
              <a:t>seizure</a:t>
            </a:r>
            <a:r>
              <a:rPr lang="fr-FR" sz="8800" b="0" dirty="0">
                <a:latin typeface="Calibri"/>
                <a:cs typeface="Calibri"/>
              </a:rPr>
              <a:t>, </a:t>
            </a:r>
            <a:r>
              <a:rPr lang="fr-FR" sz="8800" b="0" dirty="0" err="1">
                <a:latin typeface="Calibri"/>
                <a:cs typeface="Calibri"/>
              </a:rPr>
              <a:t>fee</a:t>
            </a:r>
            <a:r>
              <a:rPr lang="fr-FR" sz="8800" b="0" dirty="0">
                <a:latin typeface="Calibri"/>
                <a:cs typeface="Calibri"/>
              </a:rPr>
              <a:t> agreement , </a:t>
            </a:r>
            <a:r>
              <a:rPr lang="fr-FR" sz="8800" b="0" dirty="0" err="1">
                <a:latin typeface="Calibri"/>
                <a:cs typeface="Calibri"/>
              </a:rPr>
              <a:t>installment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payments</a:t>
            </a:r>
            <a:r>
              <a:rPr lang="fr-FR" sz="8800" b="0" dirty="0">
                <a:latin typeface="Calibri"/>
                <a:cs typeface="Calibri"/>
              </a:rPr>
              <a:t> on </a:t>
            </a:r>
            <a:r>
              <a:rPr lang="fr-FR" sz="8800" b="0" dirty="0" err="1">
                <a:latin typeface="Calibri"/>
                <a:cs typeface="Calibri"/>
              </a:rPr>
              <a:t>debtor’s</a:t>
            </a:r>
            <a:r>
              <a:rPr lang="fr-FR" sz="8800" b="0" dirty="0">
                <a:latin typeface="Calibri"/>
                <a:cs typeface="Calibri"/>
              </a:rPr>
              <a:t> agreement, sales </a:t>
            </a:r>
            <a:r>
              <a:rPr lang="fr-FR" sz="8800" b="0" dirty="0" err="1">
                <a:latin typeface="Calibri"/>
                <a:cs typeface="Calibri"/>
              </a:rPr>
              <a:t>contract</a:t>
            </a:r>
            <a:r>
              <a:rPr lang="fr-FR" sz="8800" b="0" dirty="0">
                <a:latin typeface="Calibri"/>
                <a:cs typeface="Calibri"/>
              </a:rPr>
              <a:t> , etc.</a:t>
            </a:r>
            <a:r>
              <a:rPr lang="fr-FR" sz="8800" b="0" dirty="0" smtClean="0">
                <a:latin typeface="Calibri"/>
                <a:cs typeface="Calibri"/>
              </a:rPr>
              <a:t>)</a:t>
            </a:r>
            <a:endParaRPr lang="fr-CA" sz="88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8800" b="0" dirty="0" err="1" smtClean="0">
                <a:latin typeface="Calibri"/>
                <a:cs typeface="Calibri"/>
              </a:rPr>
              <a:t>Some</a:t>
            </a:r>
            <a:r>
              <a:rPr lang="fr-FR" sz="8800" b="0" dirty="0" smtClean="0">
                <a:latin typeface="Calibri"/>
                <a:cs typeface="Calibri"/>
              </a:rPr>
              <a:t> </a:t>
            </a:r>
            <a:r>
              <a:rPr lang="fr-FR" sz="8800" b="0" dirty="0">
                <a:latin typeface="Calibri"/>
                <a:cs typeface="Calibri"/>
              </a:rPr>
              <a:t>of </a:t>
            </a:r>
            <a:r>
              <a:rPr lang="fr-FR" sz="8800" b="0" dirty="0" err="1">
                <a:latin typeface="Calibri"/>
                <a:cs typeface="Calibri"/>
              </a:rPr>
              <a:t>these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forms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can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also</a:t>
            </a:r>
            <a:r>
              <a:rPr lang="fr-FR" sz="8800" b="0" dirty="0">
                <a:latin typeface="Calibri"/>
                <a:cs typeface="Calibri"/>
              </a:rPr>
              <a:t> </a:t>
            </a:r>
            <a:r>
              <a:rPr lang="fr-FR" sz="8800" b="0" dirty="0" err="1">
                <a:latin typeface="Calibri"/>
                <a:cs typeface="Calibri"/>
              </a:rPr>
              <a:t>be</a:t>
            </a:r>
            <a:r>
              <a:rPr lang="fr-FR" sz="8800" b="0" dirty="0">
                <a:latin typeface="Calibri"/>
                <a:cs typeface="Calibri"/>
              </a:rPr>
              <a:t> sent to the </a:t>
            </a:r>
            <a:r>
              <a:rPr lang="fr-FR" sz="8800" b="0" dirty="0" err="1">
                <a:latin typeface="Calibri"/>
                <a:cs typeface="Calibri"/>
              </a:rPr>
              <a:t>creditor</a:t>
            </a:r>
            <a:r>
              <a:rPr lang="fr-FR" sz="8800" b="0" dirty="0">
                <a:latin typeface="Calibri"/>
                <a:cs typeface="Calibri"/>
              </a:rPr>
              <a:t> or the </a:t>
            </a:r>
            <a:r>
              <a:rPr lang="fr-FR" sz="8800" b="0" dirty="0" err="1">
                <a:latin typeface="Calibri"/>
                <a:cs typeface="Calibri"/>
              </a:rPr>
              <a:t>debtor</a:t>
            </a:r>
            <a:r>
              <a:rPr lang="fr-FR" sz="8800" b="0" dirty="0">
                <a:latin typeface="Calibri"/>
                <a:cs typeface="Calibri"/>
              </a:rPr>
              <a:t> by email</a:t>
            </a:r>
          </a:p>
          <a:p>
            <a:pPr algn="just">
              <a:buFont typeface="Wingdings" charset="2"/>
              <a:buChar char="§"/>
            </a:pPr>
            <a:endParaRPr lang="fr-CA" sz="40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800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85" y="3205717"/>
            <a:ext cx="1135747" cy="105428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42642" y="1517140"/>
            <a:ext cx="6390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Calibri"/>
                <a:cs typeface="Calibri"/>
              </a:rPr>
              <a:t>Thank</a:t>
            </a:r>
            <a:r>
              <a:rPr lang="fr-FR" sz="4000" dirty="0">
                <a:latin typeface="Calibri"/>
                <a:cs typeface="Calibri"/>
              </a:rPr>
              <a:t> </a:t>
            </a:r>
            <a:r>
              <a:rPr lang="fr-FR" sz="4000" dirty="0" err="1">
                <a:latin typeface="Calibri"/>
                <a:cs typeface="Calibri"/>
              </a:rPr>
              <a:t>you</a:t>
            </a:r>
            <a:r>
              <a:rPr lang="fr-FR" sz="4000" dirty="0">
                <a:latin typeface="Calibri"/>
                <a:cs typeface="Calibri"/>
              </a:rPr>
              <a:t> for </a:t>
            </a:r>
            <a:r>
              <a:rPr lang="fr-FR" sz="4000" dirty="0" err="1">
                <a:latin typeface="Calibri"/>
                <a:cs typeface="Calibri"/>
              </a:rPr>
              <a:t>your</a:t>
            </a:r>
            <a:r>
              <a:rPr lang="fr-FR" sz="4000" dirty="0">
                <a:latin typeface="Calibri"/>
                <a:cs typeface="Calibri"/>
              </a:rPr>
              <a:t> </a:t>
            </a:r>
            <a:r>
              <a:rPr lang="fr-FR" sz="4000" dirty="0" smtClean="0">
                <a:latin typeface="Calibri"/>
                <a:cs typeface="Calibri"/>
              </a:rPr>
              <a:t>attention</a:t>
            </a:r>
            <a:endParaRPr lang="fr-FR" sz="4000" baseline="30000" dirty="0">
              <a:latin typeface="Calibri"/>
              <a:cs typeface="Calibri"/>
            </a:endParaRP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27" y="282259"/>
            <a:ext cx="1875058" cy="841293"/>
          </a:xfrm>
          <a:prstGeom prst="rect">
            <a:avLst/>
          </a:prstGeom>
        </p:spPr>
      </p:pic>
      <p:pic>
        <p:nvPicPr>
          <p:cNvPr id="8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927" y="5137280"/>
            <a:ext cx="2120900" cy="1485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69811" y="3006238"/>
            <a:ext cx="65090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dirty="0"/>
              <a:t>André Bizier, Huissier de justice</a:t>
            </a:r>
          </a:p>
          <a:p>
            <a:r>
              <a:rPr lang="fr-FR" sz="2600" dirty="0"/>
              <a:t>Président</a:t>
            </a:r>
          </a:p>
          <a:p>
            <a:r>
              <a:rPr lang="fr-FR" sz="2600" dirty="0"/>
              <a:t>Chambre des huissiers de justice du Québec</a:t>
            </a:r>
          </a:p>
        </p:txBody>
      </p:sp>
    </p:spTree>
    <p:extLst>
      <p:ext uri="{BB962C8B-B14F-4D97-AF65-F5344CB8AC3E}">
        <p14:creationId xmlns:p14="http://schemas.microsoft.com/office/powerpoint/2010/main" val="137199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825797"/>
          </a:xfrm>
        </p:spPr>
        <p:txBody>
          <a:bodyPr/>
          <a:lstStyle/>
          <a:p>
            <a:pPr algn="ctr"/>
            <a:r>
              <a:rPr lang="fr-FR" dirty="0" smtClean="0"/>
              <a:t>NEW code OF CIVIL PROCEDURE</a:t>
            </a:r>
            <a:br>
              <a:rPr lang="fr-FR" dirty="0" smtClean="0"/>
            </a:br>
            <a:r>
              <a:rPr lang="fr-FR" dirty="0" smtClean="0"/>
              <a:t>FOREWORD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769" y="1294130"/>
            <a:ext cx="8376945" cy="364291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1800" b="0" dirty="0"/>
              <a:t>Entry </a:t>
            </a:r>
            <a:r>
              <a:rPr lang="fr-FR" sz="1800" b="0" dirty="0" err="1"/>
              <a:t>into</a:t>
            </a:r>
            <a:r>
              <a:rPr lang="fr-FR" sz="1800" b="0" dirty="0"/>
              <a:t> force of the new Code of Civil </a:t>
            </a:r>
            <a:r>
              <a:rPr lang="fr-FR" sz="1800" b="0" dirty="0" err="1"/>
              <a:t>Procedure</a:t>
            </a:r>
            <a:r>
              <a:rPr lang="fr-FR" sz="1800" b="0" dirty="0"/>
              <a:t>: 1 </a:t>
            </a:r>
            <a:r>
              <a:rPr lang="fr-FR" sz="1800" b="0" dirty="0" err="1"/>
              <a:t>January</a:t>
            </a:r>
            <a:r>
              <a:rPr lang="fr-FR" sz="1800" b="0" dirty="0"/>
              <a:t> 2016</a:t>
            </a:r>
          </a:p>
          <a:p>
            <a:pPr>
              <a:buFont typeface="Wingdings" charset="2"/>
              <a:buChar char="§"/>
            </a:pPr>
            <a:r>
              <a:rPr lang="fr-FR" sz="1800" b="0" dirty="0"/>
              <a:t>The </a:t>
            </a:r>
            <a:r>
              <a:rPr lang="fr-FR" sz="1800" b="0" dirty="0" err="1"/>
              <a:t>enforcement</a:t>
            </a:r>
            <a:r>
              <a:rPr lang="fr-FR" sz="1800" b="0" dirty="0"/>
              <a:t> </a:t>
            </a:r>
            <a:r>
              <a:rPr lang="fr-FR" sz="1800" b="0" dirty="0" err="1"/>
              <a:t>law</a:t>
            </a:r>
            <a:r>
              <a:rPr lang="fr-FR" sz="1800" b="0" dirty="0"/>
              <a:t> </a:t>
            </a:r>
            <a:r>
              <a:rPr lang="fr-FR" sz="1800" b="0" dirty="0" err="1"/>
              <a:t>is</a:t>
            </a:r>
            <a:r>
              <a:rPr lang="fr-FR" sz="1800" b="0" dirty="0"/>
              <a:t> </a:t>
            </a:r>
            <a:r>
              <a:rPr lang="fr-FR" sz="1800" b="0" dirty="0" err="1"/>
              <a:t>now</a:t>
            </a:r>
            <a:r>
              <a:rPr lang="fr-FR" sz="1800" b="0" dirty="0"/>
              <a:t> the </a:t>
            </a:r>
            <a:r>
              <a:rPr lang="fr-FR" sz="1800" b="0" dirty="0" err="1"/>
              <a:t>bailiffs</a:t>
            </a:r>
            <a:r>
              <a:rPr lang="fr-FR" sz="1800" b="0" dirty="0"/>
              <a:t> </a:t>
            </a:r>
            <a:r>
              <a:rPr lang="fr-FR" sz="1800" b="0" dirty="0" err="1"/>
              <a:t>affairs</a:t>
            </a:r>
            <a:endParaRPr lang="fr-FR" sz="1800" b="0" dirty="0"/>
          </a:p>
          <a:p>
            <a:pPr>
              <a:buFont typeface="Wingdings" charset="2"/>
              <a:buChar char="§"/>
            </a:pPr>
            <a:r>
              <a:rPr lang="fr-FR" sz="1800" b="0" dirty="0"/>
              <a:t>New </a:t>
            </a:r>
            <a:r>
              <a:rPr lang="fr-FR" sz="1800" b="0" dirty="0" err="1"/>
              <a:t>status</a:t>
            </a:r>
            <a:r>
              <a:rPr lang="fr-FR" sz="1800" b="0" dirty="0"/>
              <a:t> of the </a:t>
            </a:r>
            <a:r>
              <a:rPr lang="fr-FR" sz="1800" b="0" dirty="0" err="1"/>
              <a:t>bailiff</a:t>
            </a:r>
            <a:r>
              <a:rPr lang="fr-FR" sz="1800" b="0" dirty="0"/>
              <a:t>: an </a:t>
            </a:r>
            <a:r>
              <a:rPr lang="fr-FR" sz="1800" b="0" dirty="0" err="1"/>
              <a:t>Officer</a:t>
            </a:r>
            <a:r>
              <a:rPr lang="fr-FR" sz="1800" b="0" dirty="0"/>
              <a:t> of Justice </a:t>
            </a:r>
            <a:r>
              <a:rPr lang="fr-FR" sz="1800" b="0" dirty="0" err="1"/>
              <a:t>under</a:t>
            </a:r>
            <a:r>
              <a:rPr lang="fr-FR" sz="1800" b="0" dirty="0"/>
              <a:t> the </a:t>
            </a:r>
            <a:r>
              <a:rPr lang="fr-FR" sz="1800" b="0" dirty="0" err="1"/>
              <a:t>authority</a:t>
            </a:r>
            <a:r>
              <a:rPr lang="fr-FR" sz="1800" b="0" dirty="0"/>
              <a:t> of the Tribunal</a:t>
            </a:r>
          </a:p>
          <a:p>
            <a:pPr>
              <a:buFont typeface="Wingdings" charset="2"/>
              <a:buChar char="§"/>
            </a:pPr>
            <a:r>
              <a:rPr lang="fr-FR" sz="1800" b="0" dirty="0" err="1" smtClean="0"/>
              <a:t>Opening</a:t>
            </a:r>
            <a:r>
              <a:rPr lang="fr-FR" sz="1800" b="0" dirty="0" smtClean="0"/>
              <a:t> </a:t>
            </a:r>
            <a:r>
              <a:rPr lang="fr-FR" sz="1800" b="0" dirty="0"/>
              <a:t>to information and communications </a:t>
            </a:r>
            <a:r>
              <a:rPr lang="fr-FR" sz="1800" b="0" dirty="0" err="1"/>
              <a:t>technology</a:t>
            </a:r>
            <a:r>
              <a:rPr lang="fr-FR" sz="1800" b="0" dirty="0"/>
              <a:t> by </a:t>
            </a:r>
            <a:r>
              <a:rPr lang="fr-FR" sz="1800" b="0" dirty="0" err="1"/>
              <a:t>any</a:t>
            </a:r>
            <a:r>
              <a:rPr lang="fr-FR" sz="1800" b="0" dirty="0"/>
              <a:t> </a:t>
            </a:r>
            <a:r>
              <a:rPr lang="fr-FR" sz="1800" b="0" dirty="0" err="1"/>
              <a:t>appropriate</a:t>
            </a:r>
            <a:r>
              <a:rPr lang="fr-FR" sz="1800" b="0" dirty="0"/>
              <a:t> mode: service by </a:t>
            </a:r>
            <a:r>
              <a:rPr lang="fr-FR" sz="1800" b="0" dirty="0" err="1"/>
              <a:t>bailiff</a:t>
            </a:r>
            <a:r>
              <a:rPr lang="fr-FR" sz="1800" b="0" dirty="0"/>
              <a:t>, by post, email, </a:t>
            </a:r>
            <a:r>
              <a:rPr lang="fr-FR" sz="1800" b="0" dirty="0" err="1"/>
              <a:t>electronic</a:t>
            </a:r>
            <a:r>
              <a:rPr lang="fr-FR" sz="1800" b="0" dirty="0"/>
              <a:t> service, </a:t>
            </a:r>
            <a:r>
              <a:rPr lang="fr-FR" sz="1800" b="0" dirty="0" err="1"/>
              <a:t>telephone</a:t>
            </a:r>
            <a:r>
              <a:rPr lang="fr-FR" sz="1800" b="0" dirty="0"/>
              <a:t>, Public Notice</a:t>
            </a:r>
          </a:p>
          <a:p>
            <a:pPr>
              <a:buFont typeface="Wingdings" charset="2"/>
              <a:buChar char="§"/>
            </a:pPr>
            <a:r>
              <a:rPr lang="fr-FR" sz="1800" b="0" dirty="0"/>
              <a:t>A new </a:t>
            </a:r>
            <a:r>
              <a:rPr lang="fr-FR" sz="1800" b="0" dirty="0" err="1"/>
              <a:t>philosophy</a:t>
            </a:r>
            <a:r>
              <a:rPr lang="fr-FR" sz="1800" b="0" dirty="0"/>
              <a:t>: </a:t>
            </a:r>
            <a:r>
              <a:rPr lang="fr-FR" sz="1800" b="0" dirty="0" smtClean="0"/>
              <a:t>confirmation </a:t>
            </a:r>
            <a:r>
              <a:rPr lang="fr-FR" sz="1800" b="0" dirty="0"/>
              <a:t>notice for the </a:t>
            </a:r>
            <a:r>
              <a:rPr lang="fr-FR" sz="1800" b="0" dirty="0" err="1"/>
              <a:t>same</a:t>
            </a:r>
            <a:r>
              <a:rPr lang="fr-FR" sz="1800" b="0" dirty="0"/>
              <a:t> </a:t>
            </a:r>
            <a:r>
              <a:rPr lang="fr-FR" sz="1800" b="0" dirty="0" err="1"/>
              <a:t>obligor</a:t>
            </a:r>
            <a:r>
              <a:rPr lang="fr-FR" sz="1800" b="0" dirty="0"/>
              <a:t> or </a:t>
            </a:r>
            <a:r>
              <a:rPr lang="fr-FR" sz="1800" b="0" dirty="0" err="1"/>
              <a:t>debtor</a:t>
            </a:r>
            <a:endParaRPr lang="fr-FR" sz="1800" b="0" dirty="0"/>
          </a:p>
          <a:p>
            <a:pPr>
              <a:buFont typeface="Wingdings" charset="2"/>
              <a:buChar char="§"/>
            </a:pPr>
            <a:r>
              <a:rPr lang="fr-FR" sz="1800" b="0" dirty="0" err="1"/>
              <a:t>Technology</a:t>
            </a:r>
            <a:r>
              <a:rPr lang="fr-FR" sz="1800" b="0" dirty="0"/>
              <a:t> </a:t>
            </a:r>
            <a:r>
              <a:rPr lang="fr-FR" sz="1800" b="0" dirty="0" err="1"/>
              <a:t>is</a:t>
            </a:r>
            <a:r>
              <a:rPr lang="fr-FR" sz="1800" b="0" dirty="0"/>
              <a:t> for the </a:t>
            </a:r>
            <a:r>
              <a:rPr lang="fr-FR" sz="1800" b="0" dirty="0" err="1"/>
              <a:t>execution</a:t>
            </a:r>
            <a:r>
              <a:rPr lang="fr-FR" sz="1800" b="0" dirty="0"/>
              <a:t> of </a:t>
            </a:r>
            <a:r>
              <a:rPr lang="fr-FR" sz="1800" b="0" dirty="0" err="1" smtClean="0"/>
              <a:t>judgments</a:t>
            </a:r>
            <a:endParaRPr lang="fr-FR" sz="1800" b="0" dirty="0" smtClean="0"/>
          </a:p>
          <a:p>
            <a:pPr>
              <a:buFont typeface="Wingdings" charset="2"/>
              <a:buChar char="§"/>
            </a:pPr>
            <a:r>
              <a:rPr lang="fr-FR" sz="1800" b="0" dirty="0"/>
              <a:t>The </a:t>
            </a:r>
            <a:r>
              <a:rPr lang="fr-FR" sz="1800" b="0" dirty="0" err="1"/>
              <a:t>judicial</a:t>
            </a:r>
            <a:r>
              <a:rPr lang="fr-FR" sz="1800" b="0" dirty="0"/>
              <a:t> </a:t>
            </a:r>
            <a:r>
              <a:rPr lang="fr-FR" sz="1800" b="0" dirty="0" err="1"/>
              <a:t>officer</a:t>
            </a:r>
            <a:r>
              <a:rPr lang="fr-FR" sz="1800" b="0" dirty="0"/>
              <a:t> has a </a:t>
            </a:r>
            <a:r>
              <a:rPr lang="fr-FR" sz="1800" b="0" dirty="0" err="1"/>
              <a:t>general</a:t>
            </a:r>
            <a:r>
              <a:rPr lang="fr-FR" sz="1800" b="0" dirty="0"/>
              <a:t> </a:t>
            </a:r>
            <a:r>
              <a:rPr lang="fr-FR" sz="1800" b="0" dirty="0" err="1"/>
              <a:t>duty</a:t>
            </a:r>
            <a:r>
              <a:rPr lang="fr-FR" sz="1800" b="0" dirty="0"/>
              <a:t> to </a:t>
            </a:r>
            <a:r>
              <a:rPr lang="fr-FR" sz="1800" b="0" dirty="0" err="1"/>
              <a:t>provide</a:t>
            </a:r>
            <a:r>
              <a:rPr lang="fr-FR" sz="1800" b="0" dirty="0"/>
              <a:t> information</a:t>
            </a:r>
          </a:p>
          <a:p>
            <a:pPr>
              <a:buFont typeface="Wingdings" charset="2"/>
              <a:buChar char="§"/>
            </a:pPr>
            <a:r>
              <a:rPr lang="fr-FR" sz="1800" b="0" dirty="0" err="1" smtClean="0"/>
              <a:t>Standardization</a:t>
            </a:r>
            <a:r>
              <a:rPr lang="fr-FR" sz="1800" b="0" dirty="0" smtClean="0"/>
              <a:t> </a:t>
            </a:r>
            <a:r>
              <a:rPr lang="fr-FR" sz="1800" b="0" dirty="0"/>
              <a:t>of </a:t>
            </a:r>
            <a:r>
              <a:rPr lang="fr-FR" sz="1800" b="0" dirty="0" err="1"/>
              <a:t>professional</a:t>
            </a:r>
            <a:r>
              <a:rPr lang="fr-FR" sz="1800" b="0" dirty="0"/>
              <a:t> practice: new </a:t>
            </a:r>
            <a:r>
              <a:rPr lang="fr-FR" sz="1800" b="0" dirty="0" err="1"/>
              <a:t>forms</a:t>
            </a:r>
            <a:r>
              <a:rPr lang="fr-FR" sz="1800" b="0" dirty="0"/>
              <a:t> of </a:t>
            </a:r>
            <a:r>
              <a:rPr lang="fr-FR" sz="1800" b="0" dirty="0" err="1"/>
              <a:t>execution</a:t>
            </a:r>
            <a:endParaRPr lang="fr-FR" sz="1800" b="0" dirty="0"/>
          </a:p>
          <a:p>
            <a:pPr marL="0" indent="0"/>
            <a:endParaRPr lang="fr-FR" sz="1800" dirty="0" smtClean="0"/>
          </a:p>
          <a:p>
            <a:pPr marL="0" indent="0"/>
            <a:endParaRPr lang="fr-FR" sz="1800" dirty="0" smtClean="0"/>
          </a:p>
          <a:p>
            <a:pPr marL="0" indent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01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493" y="365759"/>
            <a:ext cx="7920135" cy="917455"/>
          </a:xfrm>
        </p:spPr>
        <p:txBody>
          <a:bodyPr/>
          <a:lstStyle/>
          <a:p>
            <a:pPr algn="ctr"/>
            <a:r>
              <a:rPr lang="fr-FR" sz="2300" dirty="0"/>
              <a:t>NEW RESPONSIBILITIES ASSIGNED TO BAILIFFS BEING JUDICIAL OFFICERS IN THE NEW CODE OF CIVIL PROCEDURE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03687"/>
            <a:ext cx="7520940" cy="3376166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2000" dirty="0" smtClean="0"/>
              <a:t>General description :</a:t>
            </a:r>
          </a:p>
          <a:p>
            <a:pPr marL="685800" lvl="4" indent="0" algn="just">
              <a:buNone/>
            </a:pPr>
            <a:endParaRPr lang="fr-FR" sz="2000" dirty="0" smtClean="0"/>
          </a:p>
          <a:p>
            <a:pPr lvl="4" algn="just">
              <a:buFont typeface="Wingdings" charset="2"/>
              <a:buChar char="§"/>
            </a:pPr>
            <a:r>
              <a:rPr lang="fr-FR" sz="2000" dirty="0" smtClean="0"/>
              <a:t>The </a:t>
            </a:r>
            <a:r>
              <a:rPr lang="fr-FR" sz="2000" dirty="0" err="1"/>
              <a:t>bailiff</a:t>
            </a:r>
            <a:r>
              <a:rPr lang="fr-FR" sz="2000" dirty="0"/>
              <a:t> has a </a:t>
            </a:r>
            <a:r>
              <a:rPr lang="fr-FR" sz="2000" dirty="0" err="1"/>
              <a:t>duty</a:t>
            </a:r>
            <a:r>
              <a:rPr lang="fr-FR" sz="2000" dirty="0"/>
              <a:t> of </a:t>
            </a:r>
            <a:r>
              <a:rPr lang="fr-FR" sz="2000" dirty="0" err="1"/>
              <a:t>impartiality</a:t>
            </a:r>
            <a:r>
              <a:rPr lang="fr-FR" sz="2000" dirty="0"/>
              <a:t> </a:t>
            </a:r>
            <a:r>
              <a:rPr lang="fr-FR" sz="2000" dirty="0" err="1"/>
              <a:t>towards</a:t>
            </a:r>
            <a:r>
              <a:rPr lang="fr-FR" sz="2000" dirty="0"/>
              <a:t> all </a:t>
            </a:r>
            <a:r>
              <a:rPr lang="fr-FR" sz="2000" dirty="0" err="1"/>
              <a:t>those</a:t>
            </a:r>
            <a:r>
              <a:rPr lang="fr-FR" sz="2000" dirty="0"/>
              <a:t> </a:t>
            </a:r>
            <a:r>
              <a:rPr lang="fr-FR" sz="2000" dirty="0" err="1"/>
              <a:t>involved</a:t>
            </a:r>
            <a:r>
              <a:rPr lang="fr-FR" sz="2000" dirty="0"/>
              <a:t> in the </a:t>
            </a:r>
            <a:r>
              <a:rPr lang="fr-FR" sz="2000" dirty="0" err="1"/>
              <a:t>implementation</a:t>
            </a:r>
            <a:r>
              <a:rPr lang="fr-FR" sz="2000" dirty="0"/>
              <a:t> </a:t>
            </a:r>
            <a:r>
              <a:rPr lang="fr-FR" sz="2000" dirty="0" err="1"/>
              <a:t>process</a:t>
            </a:r>
            <a:r>
              <a:rPr lang="fr-FR" sz="2000" dirty="0"/>
              <a:t> and has a </a:t>
            </a:r>
            <a:r>
              <a:rPr lang="fr-FR" sz="2000" dirty="0" err="1"/>
              <a:t>general</a:t>
            </a:r>
            <a:r>
              <a:rPr lang="fr-FR" sz="2000" dirty="0"/>
              <a:t> </a:t>
            </a:r>
            <a:r>
              <a:rPr lang="fr-FR" sz="2000" dirty="0" err="1"/>
              <a:t>duty</a:t>
            </a:r>
            <a:r>
              <a:rPr lang="fr-FR" sz="2000" dirty="0"/>
              <a:t> </a:t>
            </a:r>
            <a:r>
              <a:rPr lang="fr-FR" sz="2000" dirty="0" err="1"/>
              <a:t>towards</a:t>
            </a:r>
            <a:r>
              <a:rPr lang="fr-FR" sz="2000" dirty="0"/>
              <a:t> </a:t>
            </a:r>
            <a:r>
              <a:rPr lang="fr-FR" sz="2000" dirty="0" err="1"/>
              <a:t>them</a:t>
            </a:r>
            <a:r>
              <a:rPr lang="fr-FR" sz="2000" dirty="0"/>
              <a:t> for </a:t>
            </a:r>
            <a:r>
              <a:rPr lang="fr-FR" sz="2000" dirty="0" smtClean="0"/>
              <a:t>information</a:t>
            </a:r>
          </a:p>
          <a:p>
            <a:pPr lvl="4" algn="just">
              <a:buFont typeface="Wingdings" charset="2"/>
              <a:buChar char="§"/>
            </a:pPr>
            <a:endParaRPr lang="fr-FR" sz="2000" dirty="0" smtClean="0"/>
          </a:p>
          <a:p>
            <a:pPr lvl="4" algn="just">
              <a:buFont typeface="Wingdings" charset="2"/>
              <a:buChar char="§"/>
            </a:pPr>
            <a:r>
              <a:rPr lang="fr-FR" sz="2000" dirty="0"/>
              <a:t>The </a:t>
            </a:r>
            <a:r>
              <a:rPr lang="fr-FR" sz="2000" dirty="0" err="1"/>
              <a:t>bailiff</a:t>
            </a:r>
            <a:r>
              <a:rPr lang="fr-FR" sz="2000" dirty="0"/>
              <a:t> </a:t>
            </a:r>
            <a:r>
              <a:rPr lang="fr-FR" sz="2000" dirty="0" err="1"/>
              <a:t>shall</a:t>
            </a:r>
            <a:r>
              <a:rPr lang="fr-FR" sz="2000" dirty="0"/>
              <a:t> </a:t>
            </a:r>
            <a:r>
              <a:rPr lang="fr-FR" sz="2000" dirty="0" err="1"/>
              <a:t>inform</a:t>
            </a:r>
            <a:r>
              <a:rPr lang="fr-FR" sz="2000" dirty="0"/>
              <a:t> the </a:t>
            </a:r>
            <a:r>
              <a:rPr lang="fr-FR" sz="2000" dirty="0" err="1"/>
              <a:t>debtor</a:t>
            </a:r>
            <a:r>
              <a:rPr lang="fr-FR" sz="2000" dirty="0"/>
              <a:t> and </a:t>
            </a:r>
            <a:r>
              <a:rPr lang="fr-FR" sz="2000" dirty="0" err="1"/>
              <a:t>any</a:t>
            </a:r>
            <a:r>
              <a:rPr lang="fr-FR" sz="2000" dirty="0"/>
              <a:t> </a:t>
            </a:r>
            <a:r>
              <a:rPr lang="fr-FR" sz="2000" dirty="0" err="1"/>
              <a:t>third</a:t>
            </a:r>
            <a:r>
              <a:rPr lang="fr-FR" sz="2000" dirty="0"/>
              <a:t> party </a:t>
            </a:r>
            <a:r>
              <a:rPr lang="fr-FR" sz="2000" dirty="0" err="1"/>
              <a:t>before</a:t>
            </a:r>
            <a:r>
              <a:rPr lang="fr-FR" sz="2000" dirty="0"/>
              <a:t> the content of the notice and </a:t>
            </a:r>
            <a:r>
              <a:rPr lang="fr-FR" sz="2000" dirty="0" err="1"/>
              <a:t>execution</a:t>
            </a:r>
            <a:r>
              <a:rPr lang="fr-FR" sz="2000" dirty="0"/>
              <a:t> of </a:t>
            </a:r>
            <a:r>
              <a:rPr lang="fr-FR" sz="2000" dirty="0" err="1"/>
              <a:t>their</a:t>
            </a:r>
            <a:r>
              <a:rPr lang="fr-FR" sz="2000" dirty="0"/>
              <a:t> </a:t>
            </a:r>
            <a:r>
              <a:rPr lang="fr-FR" sz="2000" dirty="0" err="1"/>
              <a:t>rights</a:t>
            </a:r>
            <a:r>
              <a:rPr lang="fr-FR" sz="2000" dirty="0"/>
              <a:t> and,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their</a:t>
            </a:r>
            <a:r>
              <a:rPr lang="fr-FR" sz="2000" dirty="0"/>
              <a:t> </a:t>
            </a:r>
            <a:r>
              <a:rPr lang="fr-FR" sz="2000" dirty="0" err="1"/>
              <a:t>request</a:t>
            </a:r>
            <a:r>
              <a:rPr lang="fr-FR" sz="2000" dirty="0"/>
              <a:t>, to </a:t>
            </a:r>
            <a:r>
              <a:rPr lang="fr-FR" sz="2000" dirty="0" err="1"/>
              <a:t>explain</a:t>
            </a:r>
            <a:r>
              <a:rPr lang="fr-FR" sz="2000" dirty="0"/>
              <a:t> the </a:t>
            </a:r>
            <a:r>
              <a:rPr lang="fr-FR" sz="2000" dirty="0" err="1"/>
              <a:t>proceedings</a:t>
            </a:r>
            <a:r>
              <a:rPr lang="fr-FR" sz="2000" dirty="0"/>
              <a:t> and the </a:t>
            </a:r>
            <a:r>
              <a:rPr lang="fr-FR" sz="2000" dirty="0" err="1"/>
              <a:t>calculation</a:t>
            </a:r>
            <a:r>
              <a:rPr lang="fr-FR" sz="2000" dirty="0"/>
              <a:t> </a:t>
            </a:r>
            <a:r>
              <a:rPr lang="fr-FR" sz="2000" dirty="0" err="1"/>
              <a:t>rules</a:t>
            </a:r>
            <a:r>
              <a:rPr lang="fr-FR" sz="2000" dirty="0"/>
              <a:t> of the </a:t>
            </a:r>
            <a:r>
              <a:rPr lang="fr-FR" sz="2000" dirty="0" err="1"/>
              <a:t>game</a:t>
            </a:r>
            <a:r>
              <a:rPr lang="fr-FR" sz="2000" dirty="0"/>
              <a:t> </a:t>
            </a:r>
            <a:r>
              <a:rPr lang="fr-FR" sz="2000" dirty="0" err="1"/>
              <a:t>seizable</a:t>
            </a:r>
            <a:r>
              <a:rPr lang="fr-FR" sz="2000" dirty="0"/>
              <a:t> </a:t>
            </a:r>
            <a:r>
              <a:rPr lang="fr-FR" sz="2000" dirty="0" err="1"/>
              <a:t>income</a:t>
            </a:r>
            <a:r>
              <a:rPr lang="fr-FR" sz="2000" dirty="0"/>
              <a:t> portion</a:t>
            </a:r>
          </a:p>
          <a:p>
            <a:pPr marL="685800" lvl="4" indent="0" algn="just"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36018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NOTICE OF EXECUTION FOR A DEBTOR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2290" y="914400"/>
            <a:ext cx="8020176" cy="4083167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fr-FR" sz="1800" b="0" dirty="0" smtClean="0">
                <a:latin typeface="Calibri"/>
                <a:cs typeface="Calibri"/>
              </a:rPr>
              <a:t>The </a:t>
            </a:r>
            <a:r>
              <a:rPr lang="fr-FR" sz="1800" b="0" dirty="0" err="1">
                <a:latin typeface="Calibri"/>
                <a:cs typeface="Calibri"/>
              </a:rPr>
              <a:t>Ministry</a:t>
            </a:r>
            <a:r>
              <a:rPr lang="fr-FR" sz="1800" b="0" dirty="0">
                <a:latin typeface="Calibri"/>
                <a:cs typeface="Calibri"/>
              </a:rPr>
              <a:t> of Justice of </a:t>
            </a:r>
            <a:r>
              <a:rPr lang="fr-FR" sz="1800" b="0" dirty="0" err="1">
                <a:latin typeface="Calibri"/>
                <a:cs typeface="Calibri"/>
              </a:rPr>
              <a:t>Quebec</a:t>
            </a:r>
            <a:r>
              <a:rPr lang="fr-FR" sz="1800" b="0" dirty="0">
                <a:latin typeface="Calibri"/>
                <a:cs typeface="Calibri"/>
              </a:rPr>
              <a:t> has </a:t>
            </a:r>
            <a:r>
              <a:rPr lang="fr-FR" sz="1800" b="0" dirty="0" err="1">
                <a:latin typeface="Calibri"/>
                <a:cs typeface="Calibri"/>
              </a:rPr>
              <a:t>entrusted</a:t>
            </a:r>
            <a:r>
              <a:rPr lang="fr-FR" sz="1800" b="0" dirty="0">
                <a:latin typeface="Calibri"/>
                <a:cs typeface="Calibri"/>
              </a:rPr>
              <a:t> the </a:t>
            </a:r>
            <a:r>
              <a:rPr lang="fr-FR" sz="1800" b="0" dirty="0" err="1">
                <a:latin typeface="Calibri"/>
                <a:cs typeface="Calibri"/>
              </a:rPr>
              <a:t>implementation</a:t>
            </a:r>
            <a:r>
              <a:rPr lang="fr-FR" sz="1800" b="0" dirty="0">
                <a:latin typeface="Calibri"/>
                <a:cs typeface="Calibri"/>
              </a:rPr>
              <a:t> of a </a:t>
            </a:r>
            <a:r>
              <a:rPr lang="fr-FR" sz="1800" b="0" dirty="0" err="1">
                <a:latin typeface="Calibri"/>
                <a:cs typeface="Calibri"/>
              </a:rPr>
              <a:t>technological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research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tool</a:t>
            </a:r>
            <a:r>
              <a:rPr lang="fr-FR" sz="1800" b="0" dirty="0">
                <a:latin typeface="Calibri"/>
                <a:cs typeface="Calibri"/>
              </a:rPr>
              <a:t> to the </a:t>
            </a:r>
            <a:r>
              <a:rPr lang="fr-FR" sz="1800" b="0" dirty="0" err="1">
                <a:latin typeface="Calibri"/>
                <a:cs typeface="Calibri"/>
              </a:rPr>
              <a:t>Quebec</a:t>
            </a:r>
            <a:r>
              <a:rPr lang="fr-FR" sz="1800" b="0" dirty="0">
                <a:latin typeface="Calibri"/>
                <a:cs typeface="Calibri"/>
              </a:rPr>
              <a:t> Society of </a:t>
            </a:r>
            <a:r>
              <a:rPr lang="fr-FR" sz="1800" b="0" dirty="0" err="1">
                <a:latin typeface="Calibri"/>
                <a:cs typeface="Calibri"/>
              </a:rPr>
              <a:t>Legal</a:t>
            </a:r>
            <a:r>
              <a:rPr lang="fr-FR" sz="1800" b="0" dirty="0">
                <a:latin typeface="Calibri"/>
                <a:cs typeface="Calibri"/>
              </a:rPr>
              <a:t> Information </a:t>
            </a:r>
            <a:r>
              <a:rPr lang="fr-FR" sz="1800" b="0" dirty="0" err="1">
                <a:latin typeface="Calibri"/>
                <a:cs typeface="Calibri"/>
              </a:rPr>
              <a:t>called</a:t>
            </a:r>
            <a:r>
              <a:rPr lang="fr-FR" sz="1800" b="0" dirty="0">
                <a:latin typeface="Calibri"/>
                <a:cs typeface="Calibri"/>
              </a:rPr>
              <a:t> «la Société québécoise d’information juridique» (</a:t>
            </a:r>
            <a:r>
              <a:rPr lang="fr-FR" sz="1800" b="0" dirty="0" err="1">
                <a:latin typeface="Calibri"/>
                <a:cs typeface="Calibri"/>
              </a:rPr>
              <a:t>Soquij</a:t>
            </a:r>
            <a:r>
              <a:rPr lang="fr-FR" sz="1800" b="0" dirty="0">
                <a:latin typeface="Calibri"/>
                <a:cs typeface="Calibri"/>
              </a:rPr>
              <a:t>) </a:t>
            </a:r>
            <a:r>
              <a:rPr lang="fr-FR" sz="1800" b="0" dirty="0" err="1">
                <a:latin typeface="Calibri"/>
                <a:cs typeface="Calibri"/>
              </a:rPr>
              <a:t>with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 smtClean="0">
                <a:latin typeface="Calibri"/>
                <a:cs typeface="Calibri"/>
              </a:rPr>
              <a:t>thecollaboration</a:t>
            </a:r>
            <a:r>
              <a:rPr lang="fr-FR" sz="1800" b="0" dirty="0" smtClean="0">
                <a:latin typeface="Calibri"/>
                <a:cs typeface="Calibri"/>
              </a:rPr>
              <a:t> </a:t>
            </a:r>
            <a:r>
              <a:rPr lang="fr-FR" sz="1800" b="0" dirty="0">
                <a:latin typeface="Calibri"/>
                <a:cs typeface="Calibri"/>
              </a:rPr>
              <a:t>of the </a:t>
            </a:r>
            <a:r>
              <a:rPr lang="fr-FR" sz="1800" b="0" dirty="0" err="1">
                <a:latin typeface="Calibri"/>
                <a:cs typeface="Calibri"/>
              </a:rPr>
              <a:t>Quebec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Chamber</a:t>
            </a:r>
            <a:r>
              <a:rPr lang="fr-FR" sz="1800" b="0" dirty="0">
                <a:latin typeface="Calibri"/>
                <a:cs typeface="Calibri"/>
              </a:rPr>
              <a:t> of </a:t>
            </a:r>
            <a:r>
              <a:rPr lang="fr-FR" sz="1800" b="0" dirty="0" err="1">
                <a:latin typeface="Calibri"/>
                <a:cs typeface="Calibri"/>
              </a:rPr>
              <a:t>Bailiffs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being</a:t>
            </a:r>
            <a:r>
              <a:rPr lang="fr-FR" sz="1800" b="0" dirty="0">
                <a:latin typeface="Calibri"/>
                <a:cs typeface="Calibri"/>
              </a:rPr>
              <a:t> La Chambre des huissiers de justice du </a:t>
            </a:r>
            <a:r>
              <a:rPr lang="fr-FR" sz="1800" b="0" dirty="0" err="1">
                <a:latin typeface="Calibri"/>
                <a:cs typeface="Calibri"/>
              </a:rPr>
              <a:t>Quebec</a:t>
            </a:r>
            <a:r>
              <a:rPr lang="fr-FR" sz="1800" b="0" dirty="0">
                <a:latin typeface="Calibri"/>
                <a:cs typeface="Calibri"/>
              </a:rPr>
              <a:t> (CHJQ</a:t>
            </a:r>
            <a:r>
              <a:rPr lang="fr-FR" sz="1800" b="0" dirty="0" smtClean="0">
                <a:latin typeface="Calibri"/>
                <a:cs typeface="Calibri"/>
              </a:rPr>
              <a:t>)</a:t>
            </a:r>
            <a:endParaRPr lang="fr-FR" sz="1800" b="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1800" b="0" dirty="0">
                <a:latin typeface="Calibri"/>
                <a:cs typeface="Calibri"/>
              </a:rPr>
              <a:t>Prior to the </a:t>
            </a:r>
            <a:r>
              <a:rPr lang="fr-FR" sz="1800" b="0" dirty="0" err="1">
                <a:latin typeface="Calibri"/>
                <a:cs typeface="Calibri"/>
              </a:rPr>
              <a:t>enforcement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proceedings</a:t>
            </a:r>
            <a:r>
              <a:rPr lang="fr-FR" sz="1800" b="0" dirty="0">
                <a:latin typeface="Calibri"/>
                <a:cs typeface="Calibri"/>
              </a:rPr>
              <a:t>, the </a:t>
            </a:r>
            <a:r>
              <a:rPr lang="fr-FR" sz="1800" b="0" dirty="0" err="1">
                <a:latin typeface="Calibri"/>
                <a:cs typeface="Calibri"/>
              </a:rPr>
              <a:t>bailiff</a:t>
            </a:r>
            <a:r>
              <a:rPr lang="fr-FR" sz="1800" b="0" dirty="0">
                <a:latin typeface="Calibri"/>
                <a:cs typeface="Calibri"/>
              </a:rPr>
              <a:t> must </a:t>
            </a:r>
            <a:r>
              <a:rPr lang="fr-FR" sz="1800" b="0" dirty="0" err="1">
                <a:latin typeface="Calibri"/>
                <a:cs typeface="Calibri"/>
              </a:rPr>
              <a:t>consult</a:t>
            </a:r>
            <a:r>
              <a:rPr lang="fr-FR" sz="1800" b="0" dirty="0">
                <a:latin typeface="Calibri"/>
                <a:cs typeface="Calibri"/>
              </a:rPr>
              <a:t> the </a:t>
            </a:r>
            <a:r>
              <a:rPr lang="fr-FR" sz="1800" b="0" dirty="0" err="1">
                <a:latin typeface="Calibri"/>
                <a:cs typeface="Calibri"/>
              </a:rPr>
              <a:t>Soquij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database</a:t>
            </a:r>
            <a:r>
              <a:rPr lang="fr-FR" sz="1800" b="0" dirty="0">
                <a:latin typeface="Calibri"/>
                <a:cs typeface="Calibri"/>
              </a:rPr>
              <a:t> to check if </a:t>
            </a:r>
            <a:r>
              <a:rPr lang="fr-FR" sz="1800" b="0" dirty="0" err="1">
                <a:latin typeface="Calibri"/>
                <a:cs typeface="Calibri"/>
              </a:rPr>
              <a:t>there</a:t>
            </a:r>
            <a:r>
              <a:rPr lang="fr-FR" sz="1800" b="0" dirty="0">
                <a:latin typeface="Calibri"/>
                <a:cs typeface="Calibri"/>
              </a:rPr>
              <a:t> </a:t>
            </a:r>
            <a:r>
              <a:rPr lang="fr-FR" sz="1800" b="0" dirty="0" err="1">
                <a:latin typeface="Calibri"/>
                <a:cs typeface="Calibri"/>
              </a:rPr>
              <a:t>is</a:t>
            </a:r>
            <a:r>
              <a:rPr lang="fr-FR" sz="1800" b="0" dirty="0">
                <a:latin typeface="Calibri"/>
                <a:cs typeface="Calibri"/>
              </a:rPr>
              <a:t> an </a:t>
            </a:r>
            <a:r>
              <a:rPr lang="fr-FR" sz="1800" b="0" dirty="0" err="1">
                <a:latin typeface="Calibri"/>
                <a:cs typeface="Calibri"/>
              </a:rPr>
              <a:t>enforcement</a:t>
            </a:r>
            <a:r>
              <a:rPr lang="fr-FR" sz="1800" b="0" dirty="0">
                <a:latin typeface="Calibri"/>
                <a:cs typeface="Calibri"/>
              </a:rPr>
              <a:t> notice </a:t>
            </a:r>
            <a:r>
              <a:rPr lang="fr-FR" sz="1800" b="0" dirty="0" err="1" smtClean="0">
                <a:latin typeface="Calibri"/>
                <a:cs typeface="Calibri"/>
              </a:rPr>
              <a:t>registered</a:t>
            </a:r>
            <a:endParaRPr lang="fr-FR" sz="18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sz="1800" b="0" dirty="0" smtClean="0">
              <a:latin typeface="Calibri"/>
              <a:cs typeface="Calibri"/>
            </a:endParaRPr>
          </a:p>
          <a:p>
            <a:pPr lvl="3" algn="just">
              <a:buFont typeface="Wingdings" charset="2"/>
              <a:buChar char="§"/>
            </a:pPr>
            <a:r>
              <a:rPr lang="fr-FR" sz="1800" dirty="0" smtClean="0">
                <a:latin typeface="Calibri"/>
                <a:cs typeface="Calibri"/>
              </a:rPr>
              <a:t>If </a:t>
            </a:r>
            <a:r>
              <a:rPr lang="fr-FR" sz="1800" dirty="0" err="1">
                <a:latin typeface="Calibri"/>
                <a:cs typeface="Calibri"/>
              </a:rPr>
              <a:t>yes</a:t>
            </a:r>
            <a:r>
              <a:rPr lang="fr-FR" sz="1800" dirty="0">
                <a:latin typeface="Calibri"/>
                <a:cs typeface="Calibri"/>
              </a:rPr>
              <a:t>: The </a:t>
            </a:r>
            <a:r>
              <a:rPr lang="fr-FR" sz="1800" dirty="0" err="1">
                <a:latin typeface="Calibri"/>
                <a:cs typeface="Calibri"/>
              </a:rPr>
              <a:t>bailiff</a:t>
            </a:r>
            <a:r>
              <a:rPr lang="fr-FR" sz="1800" dirty="0">
                <a:latin typeface="Calibri"/>
                <a:cs typeface="Calibri"/>
              </a:rPr>
              <a:t> </a:t>
            </a:r>
            <a:r>
              <a:rPr lang="fr-FR" sz="1800" dirty="0" err="1">
                <a:latin typeface="Calibri"/>
                <a:cs typeface="Calibri"/>
              </a:rPr>
              <a:t>transfers</a:t>
            </a:r>
            <a:r>
              <a:rPr lang="fr-FR" sz="1800" dirty="0">
                <a:latin typeface="Calibri"/>
                <a:cs typeface="Calibri"/>
              </a:rPr>
              <a:t> the </a:t>
            </a:r>
            <a:r>
              <a:rPr lang="fr-FR" sz="1800" dirty="0" err="1">
                <a:latin typeface="Calibri"/>
                <a:cs typeface="Calibri"/>
              </a:rPr>
              <a:t>judgment</a:t>
            </a:r>
            <a:r>
              <a:rPr lang="fr-FR" sz="1800" dirty="0">
                <a:latin typeface="Calibri"/>
                <a:cs typeface="Calibri"/>
              </a:rPr>
              <a:t> in the first part to the first instrumental acting </a:t>
            </a:r>
            <a:r>
              <a:rPr lang="fr-FR" sz="1800" dirty="0" err="1" smtClean="0">
                <a:latin typeface="Calibri"/>
                <a:cs typeface="Calibri"/>
              </a:rPr>
              <a:t>bailiff</a:t>
            </a:r>
            <a:endParaRPr lang="fr-FR" sz="1800" dirty="0" smtClean="0">
              <a:latin typeface="Calibri"/>
              <a:cs typeface="Calibri"/>
            </a:endParaRPr>
          </a:p>
          <a:p>
            <a:pPr lvl="3" algn="just">
              <a:buFont typeface="Wingdings" charset="2"/>
              <a:buChar char="§"/>
            </a:pPr>
            <a:r>
              <a:rPr lang="fr-FR" sz="1800" dirty="0" smtClean="0">
                <a:latin typeface="Calibri"/>
                <a:cs typeface="Calibri"/>
              </a:rPr>
              <a:t>If no</a:t>
            </a:r>
            <a:r>
              <a:rPr lang="fr-FR" sz="1800" dirty="0">
                <a:latin typeface="Calibri"/>
                <a:cs typeface="Calibri"/>
              </a:rPr>
              <a:t>: The </a:t>
            </a:r>
            <a:r>
              <a:rPr lang="fr-FR" sz="1800" dirty="0" err="1">
                <a:latin typeface="Calibri"/>
                <a:cs typeface="Calibri"/>
              </a:rPr>
              <a:t>bailiff</a:t>
            </a:r>
            <a:r>
              <a:rPr lang="fr-FR" sz="1800" dirty="0">
                <a:latin typeface="Calibri"/>
                <a:cs typeface="Calibri"/>
              </a:rPr>
              <a:t> </a:t>
            </a:r>
            <a:r>
              <a:rPr lang="fr-FR" sz="1800" dirty="0" err="1">
                <a:latin typeface="Calibri"/>
                <a:cs typeface="Calibri"/>
              </a:rPr>
              <a:t>writes</a:t>
            </a:r>
            <a:r>
              <a:rPr lang="fr-FR" sz="1800" dirty="0">
                <a:latin typeface="Calibri"/>
                <a:cs typeface="Calibri"/>
              </a:rPr>
              <a:t> the online </a:t>
            </a:r>
            <a:r>
              <a:rPr lang="fr-FR" sz="1800" dirty="0" err="1">
                <a:latin typeface="Calibri"/>
                <a:cs typeface="Calibri"/>
              </a:rPr>
              <a:t>enforcement</a:t>
            </a:r>
            <a:r>
              <a:rPr lang="fr-FR" sz="1800" dirty="0">
                <a:latin typeface="Calibri"/>
                <a:cs typeface="Calibri"/>
              </a:rPr>
              <a:t> notices on the </a:t>
            </a:r>
            <a:r>
              <a:rPr lang="fr-FR" sz="1800" dirty="0" err="1">
                <a:latin typeface="Calibri"/>
                <a:cs typeface="Calibri"/>
              </a:rPr>
              <a:t>Soquij’platform</a:t>
            </a:r>
            <a:r>
              <a:rPr lang="fr-FR" sz="1800" dirty="0">
                <a:latin typeface="Calibri"/>
                <a:cs typeface="Calibri"/>
              </a:rPr>
              <a:t> - </a:t>
            </a:r>
            <a:r>
              <a:rPr lang="fr-FR" sz="1800" dirty="0" err="1">
                <a:latin typeface="Calibri"/>
                <a:cs typeface="Calibri"/>
              </a:rPr>
              <a:t>make</a:t>
            </a:r>
            <a:r>
              <a:rPr lang="fr-FR" sz="1800" dirty="0">
                <a:latin typeface="Calibri"/>
                <a:cs typeface="Calibri"/>
              </a:rPr>
              <a:t> an </a:t>
            </a:r>
            <a:r>
              <a:rPr lang="fr-FR" sz="1800" dirty="0" err="1">
                <a:latin typeface="Calibri"/>
                <a:cs typeface="Calibri"/>
              </a:rPr>
              <a:t>immediat</a:t>
            </a:r>
            <a:r>
              <a:rPr lang="fr-FR" sz="1800" dirty="0">
                <a:latin typeface="Calibri"/>
                <a:cs typeface="Calibri"/>
              </a:rPr>
              <a:t> Instant </a:t>
            </a:r>
            <a:r>
              <a:rPr lang="fr-FR" sz="1800" dirty="0" err="1">
                <a:latin typeface="Calibri"/>
                <a:cs typeface="Calibri"/>
              </a:rPr>
              <a:t>Deposit</a:t>
            </a:r>
            <a:r>
              <a:rPr lang="fr-FR" sz="1800" dirty="0">
                <a:latin typeface="Calibri"/>
                <a:cs typeface="Calibri"/>
              </a:rPr>
              <a:t> </a:t>
            </a:r>
            <a:r>
              <a:rPr lang="fr-FR" sz="1800" dirty="0" err="1">
                <a:latin typeface="Calibri"/>
                <a:cs typeface="Calibri"/>
              </a:rPr>
              <a:t>payment</a:t>
            </a:r>
            <a:r>
              <a:rPr lang="fr-FR" sz="1800" dirty="0">
                <a:latin typeface="Calibri"/>
                <a:cs typeface="Calibri"/>
              </a:rPr>
              <a:t> of </a:t>
            </a:r>
            <a:r>
              <a:rPr lang="fr-FR" sz="1800" dirty="0" err="1">
                <a:latin typeface="Calibri"/>
                <a:cs typeface="Calibri"/>
              </a:rPr>
              <a:t>fees</a:t>
            </a:r>
            <a:r>
              <a:rPr lang="fr-FR" sz="1800" dirty="0">
                <a:latin typeface="Calibri"/>
                <a:cs typeface="Calibri"/>
              </a:rPr>
              <a:t> - </a:t>
            </a:r>
            <a:r>
              <a:rPr lang="fr-FR" sz="1800" dirty="0" err="1">
                <a:latin typeface="Calibri"/>
                <a:cs typeface="Calibri"/>
              </a:rPr>
              <a:t>Deposit</a:t>
            </a:r>
            <a:r>
              <a:rPr lang="fr-FR" sz="1800" dirty="0">
                <a:latin typeface="Calibri"/>
                <a:cs typeface="Calibri"/>
              </a:rPr>
              <a:t> in the QJM </a:t>
            </a:r>
            <a:r>
              <a:rPr lang="fr-FR" sz="1800" dirty="0" err="1">
                <a:latin typeface="Calibri"/>
                <a:cs typeface="Calibri"/>
              </a:rPr>
              <a:t>virtual</a:t>
            </a:r>
            <a:r>
              <a:rPr lang="fr-FR" sz="1800" dirty="0">
                <a:latin typeface="Calibri"/>
                <a:cs typeface="Calibri"/>
              </a:rPr>
              <a:t> </a:t>
            </a:r>
            <a:r>
              <a:rPr lang="fr-FR" sz="1800" dirty="0" err="1">
                <a:latin typeface="Calibri"/>
                <a:cs typeface="Calibri"/>
              </a:rPr>
              <a:t>systems</a:t>
            </a:r>
            <a:r>
              <a:rPr lang="fr-FR" sz="1800" dirty="0">
                <a:latin typeface="Calibri"/>
                <a:cs typeface="Calibri"/>
              </a:rPr>
              <a:t>  - </a:t>
            </a:r>
            <a:r>
              <a:rPr lang="fr-FR" sz="1800" dirty="0" err="1">
                <a:latin typeface="Calibri"/>
                <a:cs typeface="Calibri"/>
              </a:rPr>
              <a:t>received</a:t>
            </a:r>
            <a:r>
              <a:rPr lang="fr-FR" sz="1800" dirty="0">
                <a:latin typeface="Calibri"/>
                <a:cs typeface="Calibri"/>
              </a:rPr>
              <a:t> an </a:t>
            </a:r>
            <a:r>
              <a:rPr lang="fr-FR" sz="1800" dirty="0" err="1">
                <a:latin typeface="Calibri"/>
                <a:cs typeface="Calibri"/>
              </a:rPr>
              <a:t>acknowledgement</a:t>
            </a:r>
            <a:r>
              <a:rPr lang="fr-FR" sz="1800" dirty="0">
                <a:latin typeface="Calibri"/>
                <a:cs typeface="Calibri"/>
              </a:rPr>
              <a:t> </a:t>
            </a:r>
            <a:r>
              <a:rPr lang="fr-FR" sz="1800" dirty="0" err="1">
                <a:latin typeface="Calibri"/>
                <a:cs typeface="Calibri"/>
              </a:rPr>
              <a:t>generated</a:t>
            </a:r>
            <a:r>
              <a:rPr lang="fr-FR" sz="1800" dirty="0">
                <a:latin typeface="Calibri"/>
                <a:cs typeface="Calibri"/>
              </a:rPr>
              <a:t> by the QJM - Secure an </a:t>
            </a:r>
            <a:r>
              <a:rPr lang="fr-FR" sz="1800" dirty="0" err="1">
                <a:latin typeface="Calibri"/>
                <a:cs typeface="Calibri"/>
              </a:rPr>
              <a:t>Electronic</a:t>
            </a:r>
            <a:r>
              <a:rPr lang="fr-FR" sz="1800" dirty="0">
                <a:latin typeface="Calibri"/>
                <a:cs typeface="Calibri"/>
              </a:rPr>
              <a:t> Signature</a:t>
            </a:r>
          </a:p>
          <a:p>
            <a:pPr lvl="3" algn="just">
              <a:buFont typeface="Wingdings" charset="2"/>
              <a:buChar char="§"/>
            </a:pPr>
            <a:endParaRPr lang="fr-FR" dirty="0"/>
          </a:p>
          <a:p>
            <a:endParaRPr lang="fr-FR" dirty="0">
              <a:latin typeface="Arial" charset="0"/>
            </a:endParaRPr>
          </a:p>
          <a:p>
            <a:pPr lvl="3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40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BENEFITS OF THE SOQUIJ PLATFORM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298472"/>
            <a:ext cx="7520940" cy="3638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endParaRPr lang="fr-CA" dirty="0" smtClean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FR" sz="2000" dirty="0" err="1" smtClean="0"/>
              <a:t>Reduced</a:t>
            </a:r>
            <a:r>
              <a:rPr lang="fr-FR" sz="2000" dirty="0" smtClean="0"/>
              <a:t> </a:t>
            </a:r>
            <a:r>
              <a:rPr lang="fr-FR" sz="2000" dirty="0" err="1"/>
              <a:t>travel</a:t>
            </a:r>
            <a:r>
              <a:rPr lang="fr-FR" sz="2000" dirty="0"/>
              <a:t> and </a:t>
            </a:r>
            <a:r>
              <a:rPr lang="fr-FR" sz="2000" dirty="0" err="1"/>
              <a:t>waiting</a:t>
            </a:r>
            <a:r>
              <a:rPr lang="fr-FR" sz="2000" dirty="0"/>
              <a:t> time in court for </a:t>
            </a:r>
            <a:r>
              <a:rPr lang="fr-FR" sz="2000" dirty="0" err="1"/>
              <a:t>payment</a:t>
            </a:r>
            <a:r>
              <a:rPr lang="fr-FR" sz="2000" dirty="0"/>
              <a:t> and </a:t>
            </a:r>
            <a:r>
              <a:rPr lang="fr-FR" sz="2000" dirty="0" err="1"/>
              <a:t>deposit</a:t>
            </a:r>
            <a:r>
              <a:rPr lang="fr-FR" sz="2000" dirty="0"/>
              <a:t> </a:t>
            </a:r>
            <a:r>
              <a:rPr lang="fr-FR" sz="2000" dirty="0" err="1"/>
              <a:t>at</a:t>
            </a:r>
            <a:r>
              <a:rPr lang="fr-FR" sz="2000" dirty="0"/>
              <a:t> the </a:t>
            </a:r>
            <a:r>
              <a:rPr lang="fr-FR" sz="2000" dirty="0" err="1"/>
              <a:t>registry</a:t>
            </a:r>
            <a:r>
              <a:rPr lang="fr-FR" sz="2000" dirty="0"/>
              <a:t> of the </a:t>
            </a:r>
            <a:r>
              <a:rPr lang="fr-FR" sz="2000" dirty="0" err="1"/>
              <a:t>execution</a:t>
            </a:r>
            <a:r>
              <a:rPr lang="fr-FR" sz="2000" dirty="0"/>
              <a:t> notice </a:t>
            </a:r>
            <a:r>
              <a:rPr lang="fr-FR" sz="2000" dirty="0" smtClean="0"/>
              <a:t>confirmation</a:t>
            </a:r>
            <a:endParaRPr lang="fr-CA" sz="2000" b="0" dirty="0" smtClean="0"/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FR" sz="2000" dirty="0" err="1" smtClean="0"/>
              <a:t>Immediate</a:t>
            </a:r>
            <a:r>
              <a:rPr lang="fr-FR" sz="2000" dirty="0" smtClean="0"/>
              <a:t> </a:t>
            </a:r>
            <a:r>
              <a:rPr lang="fr-FR" sz="2000" dirty="0"/>
              <a:t>online consultation of </a:t>
            </a:r>
            <a:r>
              <a:rPr lang="fr-FR" sz="2000" dirty="0" err="1"/>
              <a:t>debtor</a:t>
            </a:r>
            <a:r>
              <a:rPr lang="fr-FR" sz="2000" dirty="0"/>
              <a:t> information (file </a:t>
            </a:r>
            <a:r>
              <a:rPr lang="fr-FR" sz="2000" dirty="0" err="1"/>
              <a:t>number</a:t>
            </a:r>
            <a:r>
              <a:rPr lang="fr-FR" sz="2000" dirty="0"/>
              <a:t>, </a:t>
            </a:r>
            <a:r>
              <a:rPr lang="fr-FR" sz="2000" dirty="0" err="1"/>
              <a:t>name</a:t>
            </a:r>
            <a:r>
              <a:rPr lang="fr-FR" sz="2000" dirty="0"/>
              <a:t>, </a:t>
            </a:r>
            <a:r>
              <a:rPr lang="fr-FR" sz="2000" dirty="0" err="1"/>
              <a:t>address</a:t>
            </a:r>
            <a:r>
              <a:rPr lang="fr-FR" sz="2000" dirty="0"/>
              <a:t>, date of </a:t>
            </a:r>
            <a:r>
              <a:rPr lang="fr-FR" sz="2000" dirty="0" err="1"/>
              <a:t>birth</a:t>
            </a:r>
            <a:r>
              <a:rPr lang="fr-FR" sz="2000" dirty="0"/>
              <a:t>, etc.</a:t>
            </a:r>
            <a:r>
              <a:rPr lang="fr-FR" sz="2000" dirty="0" smtClean="0"/>
              <a:t>)</a:t>
            </a:r>
            <a:endParaRPr lang="fr-CA" sz="2000" b="0" dirty="0" smtClean="0"/>
          </a:p>
          <a:p>
            <a:pPr>
              <a:buFont typeface="Wingdings" charset="2"/>
              <a:buChar char="§"/>
            </a:pPr>
            <a:r>
              <a:rPr lang="fr-FR" sz="2000" dirty="0"/>
              <a:t>Registration confirmations in real </a:t>
            </a:r>
            <a:r>
              <a:rPr lang="fr-FR" sz="2000" dirty="0" err="1"/>
              <a:t>factual</a:t>
            </a:r>
            <a:r>
              <a:rPr lang="fr-FR" sz="2000" dirty="0"/>
              <a:t> time</a:t>
            </a:r>
          </a:p>
          <a:p>
            <a:pPr algn="just">
              <a:lnSpc>
                <a:spcPct val="90000"/>
              </a:lnSpc>
              <a:buFont typeface="Wingdings" charset="2"/>
              <a:buChar char="§"/>
            </a:pPr>
            <a:r>
              <a:rPr lang="fr-CA" sz="2000" b="0" dirty="0"/>
              <a:t>A</a:t>
            </a:r>
            <a:r>
              <a:rPr lang="fr-FR" sz="2000" dirty="0" err="1" smtClean="0"/>
              <a:t>ccess</a:t>
            </a:r>
            <a:r>
              <a:rPr lang="fr-FR" sz="2000" dirty="0" smtClean="0"/>
              <a:t> </a:t>
            </a:r>
            <a:r>
              <a:rPr lang="fr-FR" sz="2000" dirty="0"/>
              <a:t>to </a:t>
            </a:r>
            <a:r>
              <a:rPr lang="fr-FR" sz="2000" dirty="0" err="1"/>
              <a:t>quality</a:t>
            </a:r>
            <a:r>
              <a:rPr lang="fr-FR" sz="2000" dirty="0"/>
              <a:t> data for the </a:t>
            </a:r>
            <a:r>
              <a:rPr lang="fr-FR" sz="2000" dirty="0" err="1"/>
              <a:t>bailiff</a:t>
            </a:r>
            <a:r>
              <a:rPr lang="fr-FR" sz="2000" dirty="0"/>
              <a:t>, as an </a:t>
            </a:r>
            <a:r>
              <a:rPr lang="fr-FR" sz="2000" dirty="0" err="1"/>
              <a:t>officer</a:t>
            </a:r>
            <a:r>
              <a:rPr lang="fr-FR" sz="2000" dirty="0"/>
              <a:t> of the court</a:t>
            </a:r>
            <a:endParaRPr lang="fr-FR" sz="2000" b="0" dirty="0"/>
          </a:p>
          <a:p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74313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011187"/>
          </a:xfrm>
        </p:spPr>
        <p:txBody>
          <a:bodyPr/>
          <a:lstStyle/>
          <a:p>
            <a:pPr algn="ctr"/>
            <a:r>
              <a:rPr lang="fr-FR" sz="2400" dirty="0"/>
              <a:t>ADMINISTRATION OF THE SEIZING REVENUES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BY </a:t>
            </a:r>
            <a:r>
              <a:rPr lang="fr-FR" sz="2400" dirty="0"/>
              <a:t>THE BAILIFFS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12388"/>
            <a:ext cx="7520940" cy="329612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fr-FR" sz="1900" dirty="0" smtClean="0"/>
              <a:t>Prise </a:t>
            </a:r>
            <a:r>
              <a:rPr lang="fr-FR" sz="1900" dirty="0"/>
              <a:t>Supports the administration of revenues entry </a:t>
            </a:r>
            <a:r>
              <a:rPr lang="fr-FR" sz="1900" dirty="0" err="1"/>
              <a:t>from</a:t>
            </a:r>
            <a:r>
              <a:rPr lang="fr-FR" sz="1900" dirty="0"/>
              <a:t> the </a:t>
            </a:r>
            <a:r>
              <a:rPr lang="fr-FR" sz="1900" dirty="0" err="1" smtClean="0"/>
              <a:t>seizure</a:t>
            </a:r>
            <a:endParaRPr lang="fr-FR" sz="1900" dirty="0" smtClean="0"/>
          </a:p>
          <a:p>
            <a:pPr marL="0" indent="0"/>
            <a:endParaRPr lang="fr-FR" sz="1900" dirty="0"/>
          </a:p>
          <a:p>
            <a:pPr lvl="3" algn="just">
              <a:buFont typeface="Wingdings" charset="2"/>
              <a:buChar char="§"/>
            </a:pPr>
            <a:r>
              <a:rPr lang="fr-FR" sz="1900" dirty="0" smtClean="0"/>
              <a:t>Service </a:t>
            </a:r>
            <a:r>
              <a:rPr lang="fr-FR" sz="1900" dirty="0"/>
              <a:t>of the </a:t>
            </a:r>
            <a:r>
              <a:rPr lang="fr-FR" sz="1900" dirty="0" err="1"/>
              <a:t>garnishee</a:t>
            </a:r>
            <a:r>
              <a:rPr lang="fr-FR" sz="1900" dirty="0"/>
              <a:t> </a:t>
            </a:r>
            <a:r>
              <a:rPr lang="fr-FR" sz="1900" dirty="0" err="1"/>
              <a:t>seizure</a:t>
            </a:r>
            <a:r>
              <a:rPr lang="fr-FR" sz="1900" dirty="0"/>
              <a:t> to the employer and the </a:t>
            </a:r>
            <a:r>
              <a:rPr lang="fr-FR" sz="1900" dirty="0" err="1" smtClean="0"/>
              <a:t>debtor</a:t>
            </a:r>
            <a:endParaRPr lang="fr-FR" sz="1900" dirty="0" smtClean="0"/>
          </a:p>
          <a:p>
            <a:pPr lvl="3" algn="just">
              <a:buFont typeface="Wingdings" charset="2"/>
              <a:buChar char="§"/>
            </a:pPr>
            <a:r>
              <a:rPr lang="fr-FR" sz="1900" dirty="0" err="1" smtClean="0"/>
              <a:t>Receiving</a:t>
            </a:r>
            <a:r>
              <a:rPr lang="fr-FR" sz="1900" dirty="0" smtClean="0"/>
              <a:t> </a:t>
            </a:r>
            <a:r>
              <a:rPr lang="fr-FR" sz="1900" dirty="0"/>
              <a:t>money by the employer to the instrumental </a:t>
            </a:r>
            <a:r>
              <a:rPr lang="fr-FR" sz="1900" dirty="0" err="1"/>
              <a:t>bailiff</a:t>
            </a:r>
            <a:r>
              <a:rPr lang="fr-FR" sz="1900" dirty="0"/>
              <a:t> and </a:t>
            </a:r>
            <a:r>
              <a:rPr lang="fr-FR" sz="1900" dirty="0" err="1"/>
              <a:t>deposit</a:t>
            </a:r>
            <a:r>
              <a:rPr lang="fr-FR" sz="1900" dirty="0"/>
              <a:t> </a:t>
            </a:r>
            <a:r>
              <a:rPr lang="fr-FR" sz="1900" dirty="0" err="1"/>
              <a:t>amounts</a:t>
            </a:r>
            <a:r>
              <a:rPr lang="fr-FR" sz="1900" dirty="0"/>
              <a:t> in to the </a:t>
            </a:r>
            <a:r>
              <a:rPr lang="fr-FR" sz="1900" dirty="0" err="1"/>
              <a:t>bailiff</a:t>
            </a:r>
            <a:r>
              <a:rPr lang="fr-FR" sz="1900" dirty="0"/>
              <a:t> in </a:t>
            </a:r>
            <a:r>
              <a:rPr lang="fr-FR" sz="1900" dirty="0" err="1"/>
              <a:t>his</a:t>
            </a:r>
            <a:r>
              <a:rPr lang="fr-FR" sz="1900" dirty="0"/>
              <a:t> </a:t>
            </a:r>
            <a:r>
              <a:rPr lang="fr-FR" sz="1900" dirty="0" err="1"/>
              <a:t>general</a:t>
            </a:r>
            <a:r>
              <a:rPr lang="fr-FR" sz="1900" dirty="0"/>
              <a:t> trust </a:t>
            </a:r>
            <a:r>
              <a:rPr lang="fr-FR" sz="1900" dirty="0" err="1" smtClean="0"/>
              <a:t>account</a:t>
            </a:r>
            <a:endParaRPr lang="fr-FR" sz="1900" dirty="0" smtClean="0"/>
          </a:p>
          <a:p>
            <a:pPr lvl="3" algn="just">
              <a:buFont typeface="Wingdings" charset="2"/>
              <a:buChar char="§"/>
            </a:pPr>
            <a:r>
              <a:rPr lang="fr-FR" sz="1900" dirty="0" smtClean="0"/>
              <a:t>Permit </a:t>
            </a:r>
            <a:r>
              <a:rPr lang="fr-FR" sz="1900" dirty="0"/>
              <a:t>a </a:t>
            </a:r>
            <a:r>
              <a:rPr lang="fr-FR" sz="1900" dirty="0" err="1"/>
              <a:t>quarterly</a:t>
            </a:r>
            <a:r>
              <a:rPr lang="fr-FR" sz="1900" dirty="0"/>
              <a:t> or </a:t>
            </a:r>
            <a:r>
              <a:rPr lang="fr-FR" sz="1900" dirty="0" err="1"/>
              <a:t>monthly</a:t>
            </a:r>
            <a:r>
              <a:rPr lang="fr-FR" sz="1900" dirty="0"/>
              <a:t> distribution (</a:t>
            </a:r>
            <a:r>
              <a:rPr lang="fr-FR" sz="1900" dirty="0" err="1"/>
              <a:t>alimony</a:t>
            </a:r>
            <a:r>
              <a:rPr lang="fr-FR" sz="1900" dirty="0"/>
              <a:t> pension) of the </a:t>
            </a:r>
            <a:r>
              <a:rPr lang="fr-FR" sz="1900" dirty="0" err="1"/>
              <a:t>amounts</a:t>
            </a:r>
            <a:r>
              <a:rPr lang="fr-FR" sz="1900" dirty="0"/>
              <a:t> </a:t>
            </a:r>
            <a:r>
              <a:rPr lang="fr-FR" sz="1900" dirty="0" err="1"/>
              <a:t>collected</a:t>
            </a:r>
            <a:r>
              <a:rPr lang="fr-FR" sz="1900" dirty="0"/>
              <a:t> (x) </a:t>
            </a:r>
            <a:r>
              <a:rPr lang="fr-FR" sz="1900" dirty="0" err="1"/>
              <a:t>from</a:t>
            </a:r>
            <a:r>
              <a:rPr lang="fr-FR" sz="1900" dirty="0"/>
              <a:t> </a:t>
            </a:r>
            <a:r>
              <a:rPr lang="fr-FR" sz="1900" dirty="0" err="1"/>
              <a:t>creditor</a:t>
            </a:r>
            <a:r>
              <a:rPr lang="fr-FR" sz="1900" dirty="0"/>
              <a:t> (s</a:t>
            </a:r>
            <a:r>
              <a:rPr lang="fr-FR" sz="1900" dirty="0" smtClean="0"/>
              <a:t>)</a:t>
            </a:r>
          </a:p>
          <a:p>
            <a:pPr lvl="3" algn="just">
              <a:buFont typeface="Wingdings" charset="2"/>
              <a:buChar char="§"/>
            </a:pPr>
            <a:r>
              <a:rPr lang="fr-FR" sz="1900" dirty="0" smtClean="0"/>
              <a:t>Software </a:t>
            </a:r>
            <a:r>
              <a:rPr lang="fr-FR" sz="1900" dirty="0" err="1"/>
              <a:t>is</a:t>
            </a:r>
            <a:r>
              <a:rPr lang="fr-FR" sz="1900" dirty="0"/>
              <a:t> </a:t>
            </a:r>
            <a:r>
              <a:rPr lang="fr-FR" sz="1900" dirty="0" err="1"/>
              <a:t>underway</a:t>
            </a:r>
            <a:r>
              <a:rPr lang="fr-FR" sz="1900" dirty="0"/>
              <a:t> for the </a:t>
            </a:r>
            <a:r>
              <a:rPr lang="fr-FR" sz="1900" dirty="0" err="1"/>
              <a:t>calculation</a:t>
            </a:r>
            <a:r>
              <a:rPr lang="fr-FR" sz="1900" dirty="0"/>
              <a:t> of the </a:t>
            </a:r>
            <a:r>
              <a:rPr lang="fr-FR" sz="1900" dirty="0" err="1"/>
              <a:t>income</a:t>
            </a:r>
            <a:r>
              <a:rPr lang="fr-FR" sz="1900" dirty="0"/>
              <a:t> </a:t>
            </a:r>
            <a:r>
              <a:rPr lang="fr-FR" sz="1900" dirty="0" smtClean="0"/>
              <a:t>entry</a:t>
            </a:r>
          </a:p>
          <a:p>
            <a:pPr marL="466344" lvl="3" indent="0" algn="just">
              <a:buNone/>
            </a:pPr>
            <a:endParaRPr lang="fr-FR" sz="1900" dirty="0"/>
          </a:p>
          <a:p>
            <a:pPr lvl="1" algn="just">
              <a:buClrTx/>
              <a:buFont typeface="Wingdings" charset="2"/>
              <a:buChar char="§"/>
            </a:pPr>
            <a:r>
              <a:rPr lang="fr-FR" sz="1900" dirty="0" err="1" smtClean="0"/>
              <a:t>Throughout</a:t>
            </a:r>
            <a:r>
              <a:rPr lang="fr-FR" sz="1900" dirty="0" smtClean="0"/>
              <a:t> </a:t>
            </a:r>
            <a:r>
              <a:rPr lang="fr-FR" sz="1900" dirty="0"/>
              <a:t>the </a:t>
            </a:r>
            <a:r>
              <a:rPr lang="fr-FR" sz="1900" dirty="0" err="1"/>
              <a:t>process</a:t>
            </a:r>
            <a:r>
              <a:rPr lang="fr-FR" sz="1900" dirty="0"/>
              <a:t>, information exchange </a:t>
            </a:r>
            <a:r>
              <a:rPr lang="fr-FR" sz="1900" dirty="0" err="1"/>
              <a:t>can</a:t>
            </a:r>
            <a:r>
              <a:rPr lang="fr-FR" sz="1900" dirty="0"/>
              <a:t> </a:t>
            </a:r>
            <a:r>
              <a:rPr lang="fr-FR" sz="1900" dirty="0" err="1"/>
              <a:t>be</a:t>
            </a:r>
            <a:r>
              <a:rPr lang="fr-FR" sz="1900" dirty="0"/>
              <a:t> </a:t>
            </a:r>
            <a:r>
              <a:rPr lang="fr-FR" sz="1900" dirty="0" err="1"/>
              <a:t>achieved</a:t>
            </a:r>
            <a:r>
              <a:rPr lang="fr-FR" sz="1900" dirty="0"/>
              <a:t> by </a:t>
            </a:r>
            <a:r>
              <a:rPr lang="fr-FR" sz="1900" dirty="0" err="1"/>
              <a:t>any</a:t>
            </a:r>
            <a:r>
              <a:rPr lang="fr-FR" sz="1900" dirty="0"/>
              <a:t> </a:t>
            </a:r>
            <a:r>
              <a:rPr lang="fr-FR" sz="1900" dirty="0" err="1"/>
              <a:t>appropriate</a:t>
            </a:r>
            <a:r>
              <a:rPr lang="fr-FR" sz="1900" dirty="0"/>
              <a:t> mode: post office, cellular, email, </a:t>
            </a:r>
            <a:r>
              <a:rPr lang="fr-FR" sz="1900" dirty="0" err="1"/>
              <a:t>electronic</a:t>
            </a:r>
            <a:r>
              <a:rPr lang="fr-FR" sz="1900" dirty="0"/>
              <a:t> service</a:t>
            </a:r>
          </a:p>
          <a:p>
            <a:pPr lvl="1" algn="just">
              <a:buClrTx/>
              <a:buFont typeface="Wingdings" charset="2"/>
              <a:buChar char="§"/>
            </a:pPr>
            <a:endParaRPr lang="fr-FR" dirty="0" smtClean="0"/>
          </a:p>
          <a:p>
            <a:pPr lvl="5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42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600" b="1" dirty="0">
                <a:latin typeface="Calibri"/>
                <a:cs typeface="Calibri"/>
              </a:rPr>
              <a:t>MOVABLE SEIZURE IN ACCORDANCE WITH THE NCCP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endParaRPr lang="fr-FR" b="0" dirty="0" smtClean="0"/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New </a:t>
            </a:r>
            <a:r>
              <a:rPr lang="fr-FR" sz="2000" b="0" dirty="0">
                <a:latin typeface="Calibri"/>
                <a:cs typeface="Calibri"/>
              </a:rPr>
              <a:t>technologies </a:t>
            </a:r>
            <a:r>
              <a:rPr lang="fr-FR" sz="2000" b="0" dirty="0" err="1">
                <a:latin typeface="Calibri"/>
                <a:cs typeface="Calibri"/>
              </a:rPr>
              <a:t>will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allow</a:t>
            </a:r>
            <a:r>
              <a:rPr lang="fr-FR" sz="2000" b="0" dirty="0">
                <a:latin typeface="Calibri"/>
                <a:cs typeface="Calibri"/>
              </a:rPr>
              <a:t> the </a:t>
            </a:r>
            <a:r>
              <a:rPr lang="fr-FR" sz="2000" b="0" dirty="0" err="1">
                <a:latin typeface="Calibri"/>
                <a:cs typeface="Calibri"/>
              </a:rPr>
              <a:t>bailiff</a:t>
            </a:r>
            <a:r>
              <a:rPr lang="fr-FR" sz="2000" b="0" dirty="0">
                <a:latin typeface="Calibri"/>
                <a:cs typeface="Calibri"/>
              </a:rPr>
              <a:t> to </a:t>
            </a:r>
            <a:r>
              <a:rPr lang="fr-FR" sz="2000" b="0" dirty="0" err="1">
                <a:latin typeface="Calibri"/>
                <a:cs typeface="Calibri"/>
              </a:rPr>
              <a:t>write</a:t>
            </a:r>
            <a:r>
              <a:rPr lang="fr-FR" sz="2000" b="0" dirty="0">
                <a:latin typeface="Calibri"/>
                <a:cs typeface="Calibri"/>
              </a:rPr>
              <a:t> the input minutes by </a:t>
            </a:r>
            <a:r>
              <a:rPr lang="fr-FR" sz="2000" b="0" dirty="0" err="1">
                <a:latin typeface="Calibri"/>
                <a:cs typeface="Calibri"/>
              </a:rPr>
              <a:t>using</a:t>
            </a:r>
            <a:r>
              <a:rPr lang="fr-FR" sz="2000" b="0" dirty="0">
                <a:latin typeface="Calibri"/>
                <a:cs typeface="Calibri"/>
              </a:rPr>
              <a:t> a </a:t>
            </a:r>
            <a:r>
              <a:rPr lang="fr-FR" sz="2000" b="0" dirty="0" err="1">
                <a:latin typeface="Calibri"/>
                <a:cs typeface="Calibri"/>
              </a:rPr>
              <a:t>tablet</a:t>
            </a:r>
            <a:r>
              <a:rPr lang="fr-FR" sz="2000" b="0" dirty="0">
                <a:latin typeface="Calibri"/>
                <a:cs typeface="Calibri"/>
              </a:rPr>
              <a:t> (</a:t>
            </a:r>
            <a:r>
              <a:rPr lang="fr-FR" sz="2000" b="0" dirty="0" err="1">
                <a:latin typeface="Calibri"/>
                <a:cs typeface="Calibri"/>
              </a:rPr>
              <a:t>iPad</a:t>
            </a:r>
            <a:r>
              <a:rPr lang="fr-FR" sz="2000" b="0" dirty="0">
                <a:latin typeface="Calibri"/>
                <a:cs typeface="Calibri"/>
              </a:rPr>
              <a:t>) </a:t>
            </a:r>
            <a:r>
              <a:rPr lang="fr-FR" sz="2000" b="0" dirty="0" err="1">
                <a:latin typeface="Calibri"/>
                <a:cs typeface="Calibri"/>
              </a:rPr>
              <a:t>at</a:t>
            </a:r>
            <a:r>
              <a:rPr lang="fr-FR" sz="2000" b="0" dirty="0">
                <a:latin typeface="Calibri"/>
                <a:cs typeface="Calibri"/>
              </a:rPr>
              <a:t> the site of entry </a:t>
            </a:r>
            <a:r>
              <a:rPr lang="fr-FR" sz="2000" b="0" dirty="0" err="1">
                <a:latin typeface="Calibri"/>
                <a:cs typeface="Calibri"/>
              </a:rPr>
              <a:t>where</a:t>
            </a:r>
            <a:r>
              <a:rPr lang="fr-FR" sz="2000" b="0" dirty="0">
                <a:latin typeface="Calibri"/>
                <a:cs typeface="Calibri"/>
              </a:rPr>
              <a:t> the </a:t>
            </a:r>
            <a:r>
              <a:rPr lang="fr-FR" sz="2000" b="0" dirty="0" err="1">
                <a:latin typeface="Calibri"/>
                <a:cs typeface="Calibri"/>
              </a:rPr>
              <a:t>seizure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will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be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 smtClean="0">
                <a:latin typeface="Calibri"/>
                <a:cs typeface="Calibri"/>
              </a:rPr>
              <a:t>practiced</a:t>
            </a:r>
            <a:endParaRPr lang="fr-FR" sz="20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Do </a:t>
            </a:r>
            <a:r>
              <a:rPr lang="fr-FR" sz="2000" b="0" dirty="0">
                <a:latin typeface="Calibri"/>
                <a:cs typeface="Calibri"/>
              </a:rPr>
              <a:t>permit a printing </a:t>
            </a:r>
            <a:r>
              <a:rPr lang="fr-FR" sz="2000" b="0" dirty="0" err="1">
                <a:latin typeface="Calibri"/>
                <a:cs typeface="Calibri"/>
              </a:rPr>
              <a:t>paper</a:t>
            </a:r>
            <a:r>
              <a:rPr lang="fr-FR" sz="2000" b="0" dirty="0">
                <a:latin typeface="Calibri"/>
                <a:cs typeface="Calibri"/>
              </a:rPr>
              <a:t> copy of PV input to the </a:t>
            </a:r>
            <a:r>
              <a:rPr lang="fr-FR" sz="2000" b="0" dirty="0" err="1">
                <a:latin typeface="Calibri"/>
                <a:cs typeface="Calibri"/>
              </a:rPr>
              <a:t>debtor</a:t>
            </a:r>
            <a:r>
              <a:rPr lang="fr-FR" sz="2000" b="0" dirty="0">
                <a:latin typeface="Calibri"/>
                <a:cs typeface="Calibri"/>
              </a:rPr>
              <a:t> by the use of a mobile printer</a:t>
            </a:r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Will </a:t>
            </a:r>
            <a:r>
              <a:rPr lang="fr-FR" sz="2000" b="0" dirty="0">
                <a:latin typeface="Calibri"/>
                <a:cs typeface="Calibri"/>
              </a:rPr>
              <a:t>permit an </a:t>
            </a:r>
            <a:r>
              <a:rPr lang="fr-FR" sz="2000" b="0" dirty="0" err="1">
                <a:latin typeface="Calibri"/>
                <a:cs typeface="Calibri"/>
              </a:rPr>
              <a:t>immediate</a:t>
            </a:r>
            <a:r>
              <a:rPr lang="fr-FR" sz="2000" b="0" dirty="0">
                <a:latin typeface="Calibri"/>
                <a:cs typeface="Calibri"/>
              </a:rPr>
              <a:t> transmission of the </a:t>
            </a:r>
            <a:r>
              <a:rPr lang="fr-FR" sz="2000" b="0" dirty="0" err="1">
                <a:latin typeface="Calibri"/>
                <a:cs typeface="Calibri"/>
              </a:rPr>
              <a:t>seizure</a:t>
            </a:r>
            <a:r>
              <a:rPr lang="fr-FR" sz="2000" b="0" dirty="0">
                <a:latin typeface="Calibri"/>
                <a:cs typeface="Calibri"/>
              </a:rPr>
              <a:t> PV to the </a:t>
            </a:r>
            <a:r>
              <a:rPr lang="fr-FR" sz="2000" b="0" dirty="0" err="1">
                <a:latin typeface="Calibri"/>
                <a:cs typeface="Calibri"/>
              </a:rPr>
              <a:t>bailiff</a:t>
            </a:r>
            <a:r>
              <a:rPr lang="fr-FR" sz="2000" b="0" dirty="0">
                <a:latin typeface="Calibri"/>
                <a:cs typeface="Calibri"/>
              </a:rPr>
              <a:t> ’s offices</a:t>
            </a:r>
          </a:p>
          <a:p>
            <a:pPr algn="just">
              <a:buFont typeface="Wingdings" charset="2"/>
              <a:buChar char="§"/>
            </a:pPr>
            <a:r>
              <a:rPr lang="fr-FR" sz="2000" b="0" dirty="0" err="1" smtClean="0">
                <a:latin typeface="Calibri"/>
                <a:cs typeface="Calibri"/>
              </a:rPr>
              <a:t>Also</a:t>
            </a:r>
            <a:r>
              <a:rPr lang="fr-FR" sz="2000" b="0" dirty="0" smtClean="0">
                <a:latin typeface="Calibri"/>
                <a:cs typeface="Calibri"/>
              </a:rPr>
              <a:t> </a:t>
            </a:r>
            <a:r>
              <a:rPr lang="fr-FR" sz="2000" b="0" dirty="0">
                <a:latin typeface="Calibri"/>
                <a:cs typeface="Calibri"/>
              </a:rPr>
              <a:t>permit the transmission of the </a:t>
            </a:r>
            <a:r>
              <a:rPr lang="fr-FR" sz="2000" b="0" dirty="0" err="1">
                <a:latin typeface="Calibri"/>
                <a:cs typeface="Calibri"/>
              </a:rPr>
              <a:t>list</a:t>
            </a:r>
            <a:r>
              <a:rPr lang="fr-FR" sz="2000" b="0" dirty="0">
                <a:latin typeface="Calibri"/>
                <a:cs typeface="Calibri"/>
              </a:rPr>
              <a:t> of </a:t>
            </a:r>
            <a:r>
              <a:rPr lang="fr-FR" sz="2000" b="0" dirty="0" err="1">
                <a:latin typeface="Calibri"/>
                <a:cs typeface="Calibri"/>
              </a:rPr>
              <a:t>seized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property</a:t>
            </a:r>
            <a:r>
              <a:rPr lang="fr-FR" sz="2000" b="0" dirty="0">
                <a:latin typeface="Calibri"/>
                <a:cs typeface="Calibri"/>
              </a:rPr>
              <a:t> to the official sales </a:t>
            </a:r>
            <a:r>
              <a:rPr lang="fr-FR" sz="2000" b="0" dirty="0" err="1">
                <a:latin typeface="Calibri"/>
                <a:cs typeface="Calibri"/>
              </a:rPr>
              <a:t>registry</a:t>
            </a:r>
            <a:endParaRPr lang="fr-FR" sz="2000" b="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66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RECORD SALES REGISTRY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7914" y="1100628"/>
            <a:ext cx="7715986" cy="3779343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Permit </a:t>
            </a:r>
            <a:r>
              <a:rPr lang="fr-FR" sz="2000" b="0" dirty="0">
                <a:latin typeface="Calibri"/>
                <a:cs typeface="Calibri"/>
              </a:rPr>
              <a:t>the publication of notice of sale in an instant </a:t>
            </a:r>
            <a:r>
              <a:rPr lang="fr-FR" sz="2000" b="0" dirty="0" err="1">
                <a:latin typeface="Calibri"/>
                <a:cs typeface="Calibri"/>
              </a:rPr>
              <a:t>electronic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 smtClean="0">
                <a:latin typeface="Calibri"/>
                <a:cs typeface="Calibri"/>
              </a:rPr>
              <a:t>register</a:t>
            </a:r>
            <a:endParaRPr lang="fr-FR" sz="2000" b="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The </a:t>
            </a:r>
            <a:r>
              <a:rPr lang="fr-FR" sz="2000" b="0" dirty="0">
                <a:latin typeface="Calibri"/>
                <a:cs typeface="Calibri"/>
              </a:rPr>
              <a:t>sale notice of suspension, the notice of </a:t>
            </a:r>
            <a:r>
              <a:rPr lang="fr-FR" sz="2000" b="0" dirty="0" err="1">
                <a:latin typeface="Calibri"/>
                <a:cs typeface="Calibri"/>
              </a:rPr>
              <a:t>withdrawal</a:t>
            </a:r>
            <a:r>
              <a:rPr lang="fr-FR" sz="2000" b="0" dirty="0">
                <a:latin typeface="Calibri"/>
                <a:cs typeface="Calibri"/>
              </a:rPr>
              <a:t> of the suspension of a sale, notices of non-sale and </a:t>
            </a:r>
            <a:r>
              <a:rPr lang="fr-FR" sz="2000" b="0" dirty="0" err="1">
                <a:latin typeface="Calibri"/>
                <a:cs typeface="Calibri"/>
              </a:rPr>
              <a:t>carried</a:t>
            </a:r>
            <a:r>
              <a:rPr lang="fr-FR" sz="2000" b="0" dirty="0">
                <a:latin typeface="Calibri"/>
                <a:cs typeface="Calibri"/>
              </a:rPr>
              <a:t> sale notices </a:t>
            </a:r>
            <a:r>
              <a:rPr lang="fr-FR" sz="2000" b="0" dirty="0" err="1">
                <a:latin typeface="Calibri"/>
                <a:cs typeface="Calibri"/>
              </a:rPr>
              <a:t>will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be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published</a:t>
            </a:r>
            <a:r>
              <a:rPr lang="fr-FR" sz="2000" b="0" dirty="0">
                <a:latin typeface="Calibri"/>
                <a:cs typeface="Calibri"/>
              </a:rPr>
              <a:t> on </a:t>
            </a:r>
            <a:r>
              <a:rPr lang="fr-FR" sz="2000" b="0" dirty="0" err="1">
                <a:latin typeface="Calibri"/>
                <a:cs typeface="Calibri"/>
              </a:rPr>
              <a:t>this</a:t>
            </a:r>
            <a:r>
              <a:rPr lang="fr-FR" sz="2000" b="0" dirty="0">
                <a:latin typeface="Calibri"/>
                <a:cs typeface="Calibri"/>
              </a:rPr>
              <a:t> new </a:t>
            </a:r>
            <a:r>
              <a:rPr lang="fr-FR" sz="2000" b="0" dirty="0" err="1">
                <a:latin typeface="Calibri"/>
                <a:cs typeface="Calibri"/>
              </a:rPr>
              <a:t>register</a:t>
            </a:r>
            <a:endParaRPr lang="fr-FR" sz="2000" b="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Objective</a:t>
            </a:r>
            <a:r>
              <a:rPr lang="fr-FR" sz="2000" b="0" dirty="0">
                <a:latin typeface="Calibri"/>
                <a:cs typeface="Calibri"/>
              </a:rPr>
              <a:t>: To </a:t>
            </a:r>
            <a:r>
              <a:rPr lang="fr-FR" sz="2000" b="0" dirty="0" err="1">
                <a:latin typeface="Calibri"/>
                <a:cs typeface="Calibri"/>
              </a:rPr>
              <a:t>make</a:t>
            </a:r>
            <a:r>
              <a:rPr lang="fr-FR" sz="2000" b="0" dirty="0">
                <a:latin typeface="Calibri"/>
                <a:cs typeface="Calibri"/>
              </a:rPr>
              <a:t> sales </a:t>
            </a:r>
            <a:r>
              <a:rPr lang="fr-FR" sz="2000" b="0" dirty="0" err="1">
                <a:latin typeface="Calibri"/>
                <a:cs typeface="Calibri"/>
              </a:rPr>
              <a:t>activities</a:t>
            </a:r>
            <a:r>
              <a:rPr lang="fr-FR" sz="2000" b="0" dirty="0">
                <a:latin typeface="Calibri"/>
                <a:cs typeface="Calibri"/>
              </a:rPr>
              <a:t> accessible to the </a:t>
            </a:r>
            <a:r>
              <a:rPr lang="fr-FR" sz="2000" b="0" dirty="0" err="1">
                <a:latin typeface="Calibri"/>
                <a:cs typeface="Calibri"/>
              </a:rPr>
              <a:t>entire</a:t>
            </a:r>
            <a:r>
              <a:rPr lang="fr-FR" sz="2000" b="0" dirty="0">
                <a:latin typeface="Calibri"/>
                <a:cs typeface="Calibri"/>
              </a:rPr>
              <a:t> population and to </a:t>
            </a:r>
            <a:r>
              <a:rPr lang="fr-FR" sz="2000" b="0" dirty="0" err="1">
                <a:latin typeface="Calibri"/>
                <a:cs typeface="Calibri"/>
              </a:rPr>
              <a:t>increase</a:t>
            </a:r>
            <a:r>
              <a:rPr lang="fr-FR" sz="2000" b="0" dirty="0">
                <a:latin typeface="Calibri"/>
                <a:cs typeface="Calibri"/>
              </a:rPr>
              <a:t> the </a:t>
            </a:r>
            <a:r>
              <a:rPr lang="fr-FR" sz="2000" b="0" dirty="0" err="1">
                <a:latin typeface="Calibri"/>
                <a:cs typeface="Calibri"/>
              </a:rPr>
              <a:t>number</a:t>
            </a:r>
            <a:r>
              <a:rPr lang="fr-FR" sz="2000" b="0" dirty="0">
                <a:latin typeface="Calibri"/>
                <a:cs typeface="Calibri"/>
              </a:rPr>
              <a:t> of </a:t>
            </a:r>
            <a:r>
              <a:rPr lang="fr-FR" sz="2000" b="0" dirty="0" err="1">
                <a:latin typeface="Calibri"/>
                <a:cs typeface="Calibri"/>
              </a:rPr>
              <a:t>potential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buyers</a:t>
            </a:r>
            <a:r>
              <a:rPr lang="fr-FR" sz="2000" b="0" dirty="0">
                <a:latin typeface="Calibri"/>
                <a:cs typeface="Calibri"/>
              </a:rPr>
              <a:t> and the best </a:t>
            </a:r>
            <a:r>
              <a:rPr lang="fr-FR" sz="2000" b="0" dirty="0" err="1">
                <a:latin typeface="Calibri"/>
                <a:cs typeface="Calibri"/>
              </a:rPr>
              <a:t>selling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price</a:t>
            </a:r>
            <a:r>
              <a:rPr lang="fr-FR" sz="2000" b="0" dirty="0">
                <a:latin typeface="Calibri"/>
                <a:cs typeface="Calibri"/>
              </a:rPr>
              <a:t> for the </a:t>
            </a:r>
            <a:r>
              <a:rPr lang="fr-FR" sz="2000" b="0" dirty="0" err="1">
                <a:latin typeface="Calibri"/>
                <a:cs typeface="Calibri"/>
              </a:rPr>
              <a:t>benefit</a:t>
            </a:r>
            <a:r>
              <a:rPr lang="fr-FR" sz="2000" b="0" dirty="0">
                <a:latin typeface="Calibri"/>
                <a:cs typeface="Calibri"/>
              </a:rPr>
              <a:t> of </a:t>
            </a:r>
            <a:r>
              <a:rPr lang="fr-FR" sz="2000" b="0" dirty="0" err="1">
                <a:latin typeface="Calibri"/>
                <a:cs typeface="Calibri"/>
              </a:rPr>
              <a:t>debtors</a:t>
            </a:r>
            <a:r>
              <a:rPr lang="fr-FR" sz="2000" b="0" dirty="0">
                <a:latin typeface="Calibri"/>
                <a:cs typeface="Calibri"/>
              </a:rPr>
              <a:t> and </a:t>
            </a:r>
            <a:r>
              <a:rPr lang="fr-FR" sz="2000" b="0" dirty="0" err="1">
                <a:latin typeface="Calibri"/>
                <a:cs typeface="Calibri"/>
              </a:rPr>
              <a:t>creditors</a:t>
            </a:r>
            <a:r>
              <a:rPr lang="fr-FR" sz="2000" b="0" dirty="0">
                <a:latin typeface="Calibri"/>
                <a:cs typeface="Calibri"/>
              </a:rPr>
              <a:t> (</a:t>
            </a:r>
            <a:r>
              <a:rPr lang="fr-FR" sz="2000" b="0" dirty="0" err="1">
                <a:latin typeface="Calibri"/>
                <a:cs typeface="Calibri"/>
              </a:rPr>
              <a:t>based</a:t>
            </a:r>
            <a:r>
              <a:rPr lang="fr-FR" sz="2000" b="0" dirty="0">
                <a:latin typeface="Calibri"/>
                <a:cs typeface="Calibri"/>
              </a:rPr>
              <a:t> on the model of internet KIJIJI web site</a:t>
            </a:r>
            <a:r>
              <a:rPr lang="fr-FR" sz="2000" b="0" dirty="0" smtClean="0">
                <a:latin typeface="Calibri"/>
                <a:cs typeface="Calibri"/>
              </a:rPr>
              <a:t>)</a:t>
            </a:r>
          </a:p>
          <a:p>
            <a:pPr algn="just">
              <a:buFont typeface="Wingdings" charset="2"/>
              <a:buChar char="§"/>
            </a:pPr>
            <a:r>
              <a:rPr lang="fr-FR" sz="2000" b="0" dirty="0" smtClean="0">
                <a:latin typeface="Calibri"/>
                <a:cs typeface="Calibri"/>
              </a:rPr>
              <a:t>This </a:t>
            </a:r>
            <a:r>
              <a:rPr lang="fr-FR" sz="2000" b="0" dirty="0" err="1">
                <a:latin typeface="Calibri"/>
                <a:cs typeface="Calibri"/>
              </a:rPr>
              <a:t>registry</a:t>
            </a:r>
            <a:r>
              <a:rPr lang="fr-FR" sz="2000" b="0" dirty="0">
                <a:latin typeface="Calibri"/>
                <a:cs typeface="Calibri"/>
              </a:rPr>
              <a:t> of </a:t>
            </a:r>
            <a:r>
              <a:rPr lang="fr-FR" sz="2000" b="0" dirty="0" err="1">
                <a:latin typeface="Calibri"/>
                <a:cs typeface="Calibri"/>
              </a:rPr>
              <a:t>judicial</a:t>
            </a:r>
            <a:r>
              <a:rPr lang="fr-FR" sz="2000" b="0" dirty="0">
                <a:latin typeface="Calibri"/>
                <a:cs typeface="Calibri"/>
              </a:rPr>
              <a:t> sales </a:t>
            </a:r>
            <a:r>
              <a:rPr lang="fr-FR" sz="2000" b="0" dirty="0" err="1">
                <a:latin typeface="Calibri"/>
                <a:cs typeface="Calibri"/>
              </a:rPr>
              <a:t>will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provide</a:t>
            </a:r>
            <a:r>
              <a:rPr lang="fr-FR" sz="2000" b="0" dirty="0">
                <a:latin typeface="Calibri"/>
                <a:cs typeface="Calibri"/>
              </a:rPr>
              <a:t> to </a:t>
            </a:r>
            <a:r>
              <a:rPr lang="fr-FR" sz="2000" b="0" dirty="0" err="1">
                <a:latin typeface="Calibri"/>
                <a:cs typeface="Calibri"/>
              </a:rPr>
              <a:t>bailiffs</a:t>
            </a:r>
            <a:r>
              <a:rPr lang="fr-FR" sz="2000" b="0" dirty="0">
                <a:latin typeface="Calibri"/>
                <a:cs typeface="Calibri"/>
              </a:rPr>
              <a:t> an </a:t>
            </a:r>
            <a:r>
              <a:rPr lang="fr-FR" sz="2000" b="0" dirty="0" err="1">
                <a:latin typeface="Calibri"/>
                <a:cs typeface="Calibri"/>
              </a:rPr>
              <a:t>electronic</a:t>
            </a:r>
            <a:r>
              <a:rPr lang="fr-FR" sz="2000" b="0" dirty="0">
                <a:latin typeface="Calibri"/>
                <a:cs typeface="Calibri"/>
              </a:rPr>
              <a:t> </a:t>
            </a:r>
            <a:r>
              <a:rPr lang="fr-FR" sz="2000" b="0" dirty="0" err="1">
                <a:latin typeface="Calibri"/>
                <a:cs typeface="Calibri"/>
              </a:rPr>
              <a:t>dashboard</a:t>
            </a:r>
            <a:r>
              <a:rPr lang="fr-FR" sz="2000" b="0" dirty="0">
                <a:latin typeface="Calibri"/>
                <a:cs typeface="Calibri"/>
              </a:rPr>
              <a:t> for </a:t>
            </a:r>
            <a:r>
              <a:rPr lang="fr-FR" sz="2000" b="0" dirty="0" err="1">
                <a:latin typeface="Calibri"/>
                <a:cs typeface="Calibri"/>
              </a:rPr>
              <a:t>managing</a:t>
            </a:r>
            <a:r>
              <a:rPr lang="fr-FR" sz="2000" b="0" dirty="0">
                <a:latin typeface="Calibri"/>
                <a:cs typeface="Calibri"/>
              </a:rPr>
              <a:t> sales records</a:t>
            </a:r>
          </a:p>
          <a:p>
            <a:pPr algn="just">
              <a:buFont typeface="Wingdings" charset="2"/>
              <a:buChar char="§"/>
            </a:pPr>
            <a:endParaRPr lang="fr-FR" sz="2000" b="0" dirty="0" smtClean="0"/>
          </a:p>
          <a:p>
            <a:pPr algn="just">
              <a:buFont typeface="Wingdings" charset="2"/>
              <a:buChar char="§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9497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82394"/>
          </a:xfrm>
        </p:spPr>
        <p:txBody>
          <a:bodyPr/>
          <a:lstStyle/>
          <a:p>
            <a:pPr algn="ctr"/>
            <a:r>
              <a:rPr lang="fr-FR" sz="2400" dirty="0"/>
              <a:t>ECONOMIC SOLUTION DELIVERY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550665"/>
            <a:ext cx="7520940" cy="3357844"/>
          </a:xfrm>
        </p:spPr>
        <p:txBody>
          <a:bodyPr>
            <a:noAutofit/>
          </a:bodyPr>
          <a:lstStyle/>
          <a:p>
            <a:pPr lvl="3" algn="just">
              <a:buFont typeface="Wingdings" charset="2"/>
              <a:buChar char="§"/>
            </a:pPr>
            <a:endParaRPr lang="fr-FR" sz="1800" dirty="0" smtClean="0"/>
          </a:p>
          <a:p>
            <a:pPr lvl="3" algn="just">
              <a:buFont typeface="Wingdings" charset="2"/>
              <a:buChar char="§"/>
            </a:pPr>
            <a:r>
              <a:rPr lang="fr-FR" sz="2000" dirty="0" smtClean="0"/>
              <a:t>In </a:t>
            </a:r>
            <a:r>
              <a:rPr lang="fr-FR" sz="2000" dirty="0"/>
              <a:t>a real time </a:t>
            </a:r>
            <a:r>
              <a:rPr lang="fr-FR" sz="2000" dirty="0" err="1"/>
              <a:t>entering</a:t>
            </a:r>
            <a:r>
              <a:rPr lang="fr-FR" sz="2000" dirty="0"/>
              <a:t> the </a:t>
            </a:r>
            <a:r>
              <a:rPr lang="fr-FR" sz="2000" dirty="0" err="1"/>
              <a:t>list</a:t>
            </a:r>
            <a:r>
              <a:rPr lang="fr-FR" sz="2000" dirty="0"/>
              <a:t> of </a:t>
            </a:r>
            <a:r>
              <a:rPr lang="fr-FR" sz="2000" dirty="0" err="1"/>
              <a:t>seized</a:t>
            </a:r>
            <a:r>
              <a:rPr lang="fr-FR" sz="2000" dirty="0"/>
              <a:t> </a:t>
            </a:r>
            <a:r>
              <a:rPr lang="fr-FR" sz="2000" dirty="0" err="1" smtClean="0"/>
              <a:t>property</a:t>
            </a:r>
            <a:endParaRPr lang="fr-FR" sz="2000" dirty="0" smtClean="0"/>
          </a:p>
          <a:p>
            <a:pPr lvl="3" algn="just">
              <a:buFont typeface="Wingdings" charset="2"/>
              <a:buChar char="§"/>
            </a:pPr>
            <a:r>
              <a:rPr lang="fr-FR" sz="2000" dirty="0" smtClean="0"/>
              <a:t>Consultation </a:t>
            </a:r>
            <a:r>
              <a:rPr lang="fr-FR" sz="2000" dirty="0"/>
              <a:t>by the </a:t>
            </a:r>
            <a:r>
              <a:rPr lang="fr-FR" sz="2000" dirty="0" err="1"/>
              <a:t>general</a:t>
            </a:r>
            <a:r>
              <a:rPr lang="fr-FR" sz="2000" dirty="0"/>
              <a:t> and </a:t>
            </a:r>
            <a:r>
              <a:rPr lang="fr-FR" sz="2000" dirty="0" err="1"/>
              <a:t>specific</a:t>
            </a:r>
            <a:r>
              <a:rPr lang="fr-FR" sz="2000" dirty="0"/>
              <a:t> public of </a:t>
            </a:r>
            <a:r>
              <a:rPr lang="fr-FR" sz="2000" dirty="0" err="1"/>
              <a:t>goods</a:t>
            </a:r>
            <a:r>
              <a:rPr lang="fr-FR" sz="2000" dirty="0"/>
              <a:t> for </a:t>
            </a:r>
            <a:r>
              <a:rPr lang="fr-FR" sz="2000" dirty="0" err="1"/>
              <a:t>judicial</a:t>
            </a:r>
            <a:r>
              <a:rPr lang="fr-FR" sz="2000" dirty="0"/>
              <a:t> sale via the </a:t>
            </a:r>
            <a:r>
              <a:rPr lang="fr-FR" sz="2000" dirty="0" smtClean="0"/>
              <a:t>Internet</a:t>
            </a:r>
          </a:p>
          <a:p>
            <a:pPr lvl="3" algn="just">
              <a:buFont typeface="Wingdings" charset="2"/>
              <a:buChar char="§"/>
            </a:pPr>
            <a:r>
              <a:rPr lang="fr-FR" sz="2000" dirty="0" smtClean="0"/>
              <a:t>The </a:t>
            </a:r>
            <a:r>
              <a:rPr lang="fr-FR" sz="2000" dirty="0" err="1"/>
              <a:t>bailiff</a:t>
            </a:r>
            <a:r>
              <a:rPr lang="fr-FR" sz="2000" dirty="0"/>
              <a:t> </a:t>
            </a:r>
            <a:r>
              <a:rPr lang="fr-FR" sz="2000" dirty="0" err="1"/>
              <a:t>can</a:t>
            </a:r>
            <a:r>
              <a:rPr lang="fr-FR" sz="2000" dirty="0"/>
              <a:t> </a:t>
            </a:r>
            <a:r>
              <a:rPr lang="fr-FR" sz="2000" dirty="0" err="1"/>
              <a:t>include</a:t>
            </a:r>
            <a:r>
              <a:rPr lang="fr-FR" sz="2000" dirty="0"/>
              <a:t> photos of </a:t>
            </a:r>
            <a:r>
              <a:rPr lang="fr-FR" sz="2000" dirty="0" err="1"/>
              <a:t>seized</a:t>
            </a:r>
            <a:r>
              <a:rPr lang="fr-FR" sz="2000" dirty="0"/>
              <a:t> </a:t>
            </a:r>
            <a:r>
              <a:rPr lang="fr-FR" sz="2000" dirty="0" err="1" smtClean="0"/>
              <a:t>property</a:t>
            </a:r>
            <a:endParaRPr lang="fr-FR" sz="2000" dirty="0" smtClean="0"/>
          </a:p>
          <a:p>
            <a:pPr lvl="3" algn="just">
              <a:buFont typeface="Wingdings" charset="2"/>
              <a:buChar char="§"/>
            </a:pPr>
            <a:r>
              <a:rPr lang="fr-FR" sz="2000" dirty="0" smtClean="0"/>
              <a:t>The </a:t>
            </a:r>
            <a:r>
              <a:rPr lang="fr-FR" sz="2000" dirty="0"/>
              <a:t>consultation </a:t>
            </a:r>
            <a:r>
              <a:rPr lang="fr-FR" sz="2000" dirty="0" err="1"/>
              <a:t>provides</a:t>
            </a:r>
            <a:r>
              <a:rPr lang="fr-FR" sz="2000" dirty="0"/>
              <a:t> </a:t>
            </a:r>
            <a:r>
              <a:rPr lang="fr-FR" sz="2000" dirty="0" err="1"/>
              <a:t>several</a:t>
            </a:r>
            <a:r>
              <a:rPr lang="fr-FR" sz="2000" dirty="0"/>
              <a:t> </a:t>
            </a:r>
            <a:r>
              <a:rPr lang="fr-FR" sz="2000" dirty="0" err="1"/>
              <a:t>search</a:t>
            </a:r>
            <a:r>
              <a:rPr lang="fr-FR" sz="2000" dirty="0"/>
              <a:t> sales </a:t>
            </a:r>
            <a:r>
              <a:rPr lang="fr-FR" sz="2000" dirty="0" err="1"/>
              <a:t>activities</a:t>
            </a:r>
            <a:r>
              <a:rPr lang="fr-FR" sz="2000" dirty="0"/>
              <a:t> by </a:t>
            </a:r>
            <a:r>
              <a:rPr lang="fr-FR" sz="2000" dirty="0" err="1"/>
              <a:t>various</a:t>
            </a:r>
            <a:r>
              <a:rPr lang="fr-FR" sz="2000" dirty="0"/>
              <a:t> </a:t>
            </a:r>
            <a:r>
              <a:rPr lang="fr-FR" sz="2000" dirty="0" err="1" smtClean="0"/>
              <a:t>criteria</a:t>
            </a:r>
            <a:endParaRPr lang="fr-FR" sz="2000" dirty="0" smtClean="0"/>
          </a:p>
          <a:p>
            <a:pPr lvl="3" algn="just">
              <a:buFont typeface="Wingdings" charset="2"/>
              <a:buChar char="§"/>
            </a:pPr>
            <a:r>
              <a:rPr lang="fr-FR" sz="2000" dirty="0" smtClean="0"/>
              <a:t>Consultation </a:t>
            </a:r>
            <a:r>
              <a:rPr lang="fr-FR" sz="2000" dirty="0"/>
              <a:t>on </a:t>
            </a:r>
            <a:r>
              <a:rPr lang="fr-FR" sz="2000" dirty="0" err="1"/>
              <a:t>that</a:t>
            </a:r>
            <a:r>
              <a:rPr lang="fr-FR" sz="2000" dirty="0"/>
              <a:t> internet </a:t>
            </a:r>
            <a:r>
              <a:rPr lang="fr-FR" sz="2000" dirty="0" err="1"/>
              <a:t>Registry</a:t>
            </a:r>
            <a:r>
              <a:rPr lang="fr-FR" sz="2000" dirty="0"/>
              <a:t> of sales: </a:t>
            </a:r>
            <a:r>
              <a:rPr lang="fr-FR" sz="2000" dirty="0" err="1"/>
              <a:t>Traditional</a:t>
            </a:r>
            <a:r>
              <a:rPr lang="fr-FR" sz="2000" dirty="0"/>
              <a:t> Computer - Digital Tablet - Smartphone</a:t>
            </a:r>
          </a:p>
          <a:p>
            <a:pPr lvl="3" algn="just">
              <a:buFont typeface="Wingdings" charset="2"/>
              <a:buChar char="§"/>
            </a:pPr>
            <a:endParaRPr lang="fr-FR" sz="1800" dirty="0" smtClean="0"/>
          </a:p>
          <a:p>
            <a:pPr lvl="4">
              <a:buFont typeface="Wingdings" charset="2"/>
              <a:buChar char="§"/>
            </a:pP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10772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534</TotalTime>
  <Words>854</Words>
  <Application>Microsoft Macintosh PowerPoint</Application>
  <PresentationFormat>Présentation à l'écran (4:3)</PresentationFormat>
  <Paragraphs>77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Angles</vt:lpstr>
      <vt:lpstr>COMMUNICATION WITH CREDITORS AND DEBTORS IN ACCORDANCE WITH THE NEW CIVIL CODE OF PROCEDURE (NCCP)</vt:lpstr>
      <vt:lpstr>NEW code OF CIVIL PROCEDURE FOREWORD</vt:lpstr>
      <vt:lpstr>NEW RESPONSIBILITIES ASSIGNED TO BAILIFFS BEING JUDICIAL OFFICERS IN THE NEW CODE OF CIVIL PROCEDURE</vt:lpstr>
      <vt:lpstr>NOTICE OF EXECUTION FOR A DEBTOR</vt:lpstr>
      <vt:lpstr>BENEFITS OF THE SOQUIJ PLATFORM</vt:lpstr>
      <vt:lpstr>ADMINISTRATION OF THE SEIZING REVENUES  BY THE BAILIFFS</vt:lpstr>
      <vt:lpstr>MOVABLE SEIZURE IN ACCORDANCE WITH THE NCCP</vt:lpstr>
      <vt:lpstr>RECORD SALES REGISTRY</vt:lpstr>
      <vt:lpstr>ECONOMIC SOLUTION DELIVERY</vt:lpstr>
      <vt:lpstr>THE CHJQ TAKES A NEW WAY TO UNIFORM ITS PROCESSES AND NEW EXECUTIONS FORMS</vt:lpstr>
      <vt:lpstr>Présentation PowerPoint</vt:lpstr>
    </vt:vector>
  </TitlesOfParts>
  <Company>Chambre des huissisers de justice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nouveau Code de procédure civile</dc:title>
  <dc:creator>André Bizier</dc:creator>
  <cp:lastModifiedBy>André Bizier</cp:lastModifiedBy>
  <cp:revision>56</cp:revision>
  <dcterms:created xsi:type="dcterms:W3CDTF">2015-04-20T15:56:55Z</dcterms:created>
  <dcterms:modified xsi:type="dcterms:W3CDTF">2015-05-20T15:56:38Z</dcterms:modified>
</cp:coreProperties>
</file>