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sldIdLst>
    <p:sldId id="256" r:id="rId2"/>
    <p:sldId id="257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8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 autoAdjust="0"/>
    <p:restoredTop sz="94652" autoAdjust="0"/>
  </p:normalViewPr>
  <p:slideViewPr>
    <p:cSldViewPr>
      <p:cViewPr>
        <p:scale>
          <a:sx n="77" d="100"/>
          <a:sy n="77" d="100"/>
        </p:scale>
        <p:origin x="-1184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27-05-15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27-05-15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27-05-15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27-05-15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27-05-15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27-05-15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27-05-15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27-05-15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27-05-15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27-05-15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27-05-15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27-05-15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27-05-15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gi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gif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gif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87624" y="1196752"/>
            <a:ext cx="6552728" cy="1872208"/>
          </a:xfrm>
        </p:spPr>
        <p:txBody>
          <a:bodyPr>
            <a:normAutofit fontScale="90000"/>
          </a:bodyPr>
          <a:lstStyle/>
          <a:p>
            <a:r>
              <a:rPr lang="fr-FR" sz="2000" i="1" dirty="0"/>
              <a:t>De l’agent d’exécution à l’huissier de </a:t>
            </a:r>
            <a:r>
              <a:rPr lang="fr-FR" sz="2000" i="1" dirty="0" smtClean="0"/>
              <a:t>justice</a:t>
            </a:r>
            <a:br>
              <a:rPr lang="fr-FR" sz="2000" i="1" dirty="0" smtClean="0"/>
            </a:br>
            <a:r>
              <a:rPr lang="fr-FR" sz="2000" dirty="0"/>
              <a:t>Exemples tirés du Grand questionnaire de </a:t>
            </a:r>
            <a:r>
              <a:rPr lang="fr-FR" sz="2000" dirty="0" smtClean="0"/>
              <a:t>l’UIHJ</a:t>
            </a:r>
            <a:br>
              <a:rPr lang="fr-FR" sz="2000" dirty="0" smtClean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en-GB" sz="2000" i="1" dirty="0"/>
              <a:t>From enforcement agent to judicial </a:t>
            </a:r>
            <a:r>
              <a:rPr lang="en-GB" sz="2000" i="1" dirty="0" smtClean="0"/>
              <a:t>officer</a:t>
            </a:r>
            <a:br>
              <a:rPr lang="en-GB" sz="2000" i="1" dirty="0" smtClean="0"/>
            </a:br>
            <a:r>
              <a:rPr lang="en-GB" sz="2000" dirty="0" smtClean="0"/>
              <a:t>Examples from </a:t>
            </a:r>
            <a:r>
              <a:rPr lang="en-GB" sz="2000" dirty="0"/>
              <a:t>the Grand questionnaire of the UIHJ</a:t>
            </a:r>
            <a:r>
              <a:rPr lang="fr-BE" sz="2000" dirty="0"/>
              <a:t/>
            </a:r>
            <a:br>
              <a:rPr lang="fr-BE" sz="2000" dirty="0"/>
            </a:br>
            <a:endParaRPr lang="fr-BE" sz="2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3068960"/>
            <a:ext cx="8001000" cy="1584176"/>
          </a:xfrm>
        </p:spPr>
        <p:txBody>
          <a:bodyPr>
            <a:normAutofit/>
          </a:bodyPr>
          <a:lstStyle/>
          <a:p>
            <a:r>
              <a:rPr lang="fr-FR" dirty="0" smtClean="0"/>
              <a:t>Patrick GIELEN </a:t>
            </a:r>
          </a:p>
          <a:p>
            <a:r>
              <a:rPr lang="fr-FR" sz="1200" dirty="0"/>
              <a:t>(Belgique / </a:t>
            </a:r>
            <a:r>
              <a:rPr lang="fr-FR" sz="1200" dirty="0" err="1"/>
              <a:t>Belgium</a:t>
            </a:r>
            <a:r>
              <a:rPr lang="fr-FR" sz="1200" dirty="0"/>
              <a:t>)</a:t>
            </a:r>
          </a:p>
          <a:p>
            <a:endParaRPr lang="fr-FR" sz="1200" dirty="0"/>
          </a:p>
          <a:p>
            <a:r>
              <a:rPr lang="fr-FR" dirty="0" smtClean="0"/>
              <a:t>Huissier de Justice – </a:t>
            </a:r>
            <a:r>
              <a:rPr lang="fr-FR" dirty="0" err="1" smtClean="0"/>
              <a:t>Judicial</a:t>
            </a:r>
            <a:r>
              <a:rPr lang="fr-FR" dirty="0" smtClean="0"/>
              <a:t> </a:t>
            </a:r>
            <a:r>
              <a:rPr lang="fr-FR" dirty="0" err="1" smtClean="0"/>
              <a:t>Officer</a:t>
            </a:r>
            <a:endParaRPr lang="fr-FR" dirty="0" smtClean="0"/>
          </a:p>
          <a:p>
            <a:r>
              <a:rPr lang="fr-FR" sz="1800" dirty="0" smtClean="0"/>
              <a:t>Délégué de l’UIHJ / </a:t>
            </a:r>
            <a:r>
              <a:rPr lang="fr-FR" sz="1800" dirty="0" err="1" smtClean="0"/>
              <a:t>Delegate</a:t>
            </a:r>
            <a:r>
              <a:rPr lang="fr-FR" sz="1800" dirty="0" smtClean="0"/>
              <a:t> of UIHJ</a:t>
            </a:r>
            <a:endParaRPr lang="fr-FR" sz="18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5390933"/>
            <a:ext cx="2120900" cy="1485900"/>
          </a:xfrm>
          <a:prstGeom prst="rect">
            <a:avLst/>
          </a:prstGeom>
        </p:spPr>
      </p:pic>
      <p:pic>
        <p:nvPicPr>
          <p:cNvPr id="6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9151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95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960511"/>
          </a:xfrm>
        </p:spPr>
        <p:txBody>
          <a:bodyPr>
            <a:normAutofit/>
          </a:bodyPr>
          <a:lstStyle/>
          <a:p>
            <a:r>
              <a:rPr lang="fr-FR" sz="4000" dirty="0" err="1" smtClean="0"/>
              <a:t>Thank</a:t>
            </a:r>
            <a:r>
              <a:rPr lang="fr-FR" sz="4000" dirty="0" smtClean="0"/>
              <a:t> </a:t>
            </a:r>
            <a:r>
              <a:rPr lang="fr-FR" sz="4000" dirty="0" err="1" smtClean="0"/>
              <a:t>you</a:t>
            </a:r>
            <a:r>
              <a:rPr lang="fr-FR" sz="4000" dirty="0" smtClean="0"/>
              <a:t> - Merci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2996952"/>
            <a:ext cx="8001000" cy="1584176"/>
          </a:xfrm>
        </p:spPr>
        <p:txBody>
          <a:bodyPr>
            <a:normAutofit/>
          </a:bodyPr>
          <a:lstStyle/>
          <a:p>
            <a:r>
              <a:rPr lang="fr-FR" dirty="0"/>
              <a:t>Patrick GIELEN </a:t>
            </a:r>
          </a:p>
          <a:p>
            <a:r>
              <a:rPr lang="fr-FR" sz="1200" dirty="0"/>
              <a:t>(Belgique / </a:t>
            </a:r>
            <a:r>
              <a:rPr lang="fr-FR" sz="1200" dirty="0" err="1"/>
              <a:t>Belgium</a:t>
            </a:r>
            <a:r>
              <a:rPr lang="fr-FR" sz="1200" dirty="0"/>
              <a:t>)</a:t>
            </a:r>
          </a:p>
          <a:p>
            <a:endParaRPr lang="fr-FR" sz="1200" dirty="0"/>
          </a:p>
          <a:p>
            <a:r>
              <a:rPr lang="fr-FR" dirty="0"/>
              <a:t>Huissier de Justice – </a:t>
            </a:r>
            <a:r>
              <a:rPr lang="fr-FR" dirty="0" err="1"/>
              <a:t>Judicial</a:t>
            </a:r>
            <a:r>
              <a:rPr lang="fr-FR" dirty="0"/>
              <a:t> </a:t>
            </a:r>
            <a:r>
              <a:rPr lang="fr-FR" dirty="0" err="1"/>
              <a:t>Officer</a:t>
            </a:r>
            <a:endParaRPr lang="fr-FR" dirty="0"/>
          </a:p>
          <a:p>
            <a:r>
              <a:rPr lang="fr-FR" dirty="0"/>
              <a:t>Délégué de l’UIHJ / </a:t>
            </a:r>
            <a:r>
              <a:rPr lang="fr-FR" dirty="0" err="1"/>
              <a:t>Delegate</a:t>
            </a:r>
            <a:r>
              <a:rPr lang="fr-FR" dirty="0"/>
              <a:t> of UIHJ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5366615"/>
            <a:ext cx="2120900" cy="1485900"/>
          </a:xfrm>
          <a:prstGeom prst="rect">
            <a:avLst/>
          </a:prstGeom>
        </p:spPr>
      </p:pic>
      <p:pic>
        <p:nvPicPr>
          <p:cNvPr id="6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0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86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42276" cy="1584176"/>
          </a:xfrm>
        </p:spPr>
        <p:txBody>
          <a:bodyPr/>
          <a:lstStyle/>
          <a:p>
            <a:r>
              <a:rPr lang="fr-FR" sz="2000" i="1" dirty="0"/>
              <a:t>De l’agent d’exécution à l’huissier de justice</a:t>
            </a:r>
            <a:br>
              <a:rPr lang="fr-FR" sz="2000" i="1" dirty="0"/>
            </a:br>
            <a:r>
              <a:rPr lang="fr-FR" sz="2000" dirty="0"/>
              <a:t>Exemples tirés du Grand questionnaire de l’UIHJ</a:t>
            </a:r>
            <a:br>
              <a:rPr lang="fr-FR" sz="2000" dirty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en-GB" sz="2000" i="1" dirty="0"/>
              <a:t>From enforcement agent to judicial officer</a:t>
            </a:r>
            <a:br>
              <a:rPr lang="en-GB" sz="2000" i="1" dirty="0"/>
            </a:br>
            <a:r>
              <a:rPr lang="en-GB" sz="2000" dirty="0" smtClean="0"/>
              <a:t> Examples </a:t>
            </a:r>
            <a:r>
              <a:rPr lang="en-GB" sz="2000" dirty="0"/>
              <a:t>from the Grand questionnaire of the UIHJ</a:t>
            </a:r>
            <a:endParaRPr lang="fr-FR" sz="20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552" y="2093953"/>
            <a:ext cx="7632848" cy="363930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1800" b="1" dirty="0" smtClean="0"/>
              <a:t>INTRODUCTION</a:t>
            </a:r>
          </a:p>
          <a:p>
            <a:pPr>
              <a:spcBef>
                <a:spcPts val="0"/>
              </a:spcBef>
            </a:pPr>
            <a:endParaRPr lang="en-GB" sz="1800" dirty="0" smtClean="0"/>
          </a:p>
          <a:p>
            <a:pPr>
              <a:spcBef>
                <a:spcPts val="0"/>
              </a:spcBef>
            </a:pPr>
            <a:r>
              <a:rPr lang="en-GB" sz="1600" dirty="0" smtClean="0"/>
              <a:t>Grand Questionnaire = 26 questionnaires et 350 questions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600" dirty="0"/>
              <a:t> </a:t>
            </a:r>
            <a:r>
              <a:rPr lang="en-GB" sz="1600" dirty="0" smtClean="0"/>
              <a:t>     Grand questionnaire = 26 questionnaires and 350 questions</a:t>
            </a:r>
          </a:p>
          <a:p>
            <a:pPr>
              <a:spcBef>
                <a:spcPts val="0"/>
              </a:spcBef>
            </a:pPr>
            <a:r>
              <a:rPr lang="en-GB" sz="1600" dirty="0" smtClean="0"/>
              <a:t>Importance de la CEPEJ / Importance of the CEPEJ</a:t>
            </a:r>
          </a:p>
          <a:p>
            <a:pPr>
              <a:spcBef>
                <a:spcPts val="0"/>
              </a:spcBef>
            </a:pPr>
            <a:r>
              <a:rPr lang="en-GB" sz="1600" dirty="0" smtClean="0"/>
              <a:t>Nouvelle situation </a:t>
            </a:r>
            <a:r>
              <a:rPr lang="en-GB" sz="1600" dirty="0" err="1" smtClean="0"/>
              <a:t>économique</a:t>
            </a:r>
            <a:r>
              <a:rPr lang="en-GB" sz="1600" dirty="0" smtClean="0"/>
              <a:t> = </a:t>
            </a:r>
            <a:r>
              <a:rPr lang="en-GB" sz="1600" dirty="0" err="1" smtClean="0"/>
              <a:t>évolution</a:t>
            </a:r>
            <a:r>
              <a:rPr lang="en-GB" sz="1600" dirty="0" smtClean="0"/>
              <a:t> </a:t>
            </a:r>
            <a:r>
              <a:rPr lang="en-GB" sz="1600" dirty="0" err="1" smtClean="0"/>
              <a:t>nécessaire</a:t>
            </a:r>
            <a:r>
              <a:rPr lang="en-GB" sz="1600" dirty="0" smtClean="0"/>
              <a:t> de la profession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600" dirty="0"/>
              <a:t> </a:t>
            </a:r>
            <a:r>
              <a:rPr lang="en-GB" sz="1600" dirty="0" smtClean="0"/>
              <a:t>     New economic situation= change of the profession required</a:t>
            </a:r>
          </a:p>
          <a:p>
            <a:pPr>
              <a:spcBef>
                <a:spcPts val="0"/>
              </a:spcBef>
            </a:pPr>
            <a:r>
              <a:rPr lang="en-GB" sz="1600" dirty="0" err="1" smtClean="0"/>
              <a:t>Nouvelles</a:t>
            </a:r>
            <a:r>
              <a:rPr lang="en-GB" sz="1600" dirty="0" smtClean="0"/>
              <a:t> </a:t>
            </a:r>
            <a:r>
              <a:rPr lang="en-GB" sz="1600" dirty="0" err="1" smtClean="0"/>
              <a:t>compétences</a:t>
            </a:r>
            <a:r>
              <a:rPr lang="en-GB" sz="1600" dirty="0" smtClean="0"/>
              <a:t> (2 </a:t>
            </a:r>
            <a:r>
              <a:rPr lang="en-GB" sz="1600" dirty="0" err="1" smtClean="0"/>
              <a:t>exemples</a:t>
            </a:r>
            <a:r>
              <a:rPr lang="en-GB" sz="1600" dirty="0" smtClean="0"/>
              <a:t>) / New competencies (2 example) : </a:t>
            </a:r>
          </a:p>
          <a:p>
            <a:pPr lvl="2">
              <a:spcBef>
                <a:spcPts val="0"/>
              </a:spcBef>
              <a:buFont typeface="+mj-lt"/>
              <a:buAutoNum type="arabicPeriod"/>
            </a:pPr>
            <a:endParaRPr lang="en-GB" sz="1600" dirty="0" smtClean="0"/>
          </a:p>
          <a:p>
            <a:pPr lvl="2">
              <a:spcBef>
                <a:spcPts val="0"/>
              </a:spcBef>
              <a:buFont typeface="+mj-lt"/>
              <a:buAutoNum type="arabicPeriod"/>
            </a:pPr>
            <a:r>
              <a:rPr lang="en-GB" sz="1600" dirty="0" err="1" smtClean="0"/>
              <a:t>Médiation</a:t>
            </a:r>
            <a:r>
              <a:rPr lang="en-GB" sz="1600" dirty="0" smtClean="0"/>
              <a:t>/Mediation</a:t>
            </a:r>
            <a:endParaRPr lang="en-GB" sz="1600" dirty="0"/>
          </a:p>
          <a:p>
            <a:pPr lvl="2">
              <a:spcBef>
                <a:spcPts val="0"/>
              </a:spcBef>
              <a:buFont typeface="+mj-lt"/>
              <a:buAutoNum type="arabicPeriod"/>
            </a:pPr>
            <a:r>
              <a:rPr lang="en-GB" sz="1600" dirty="0" err="1"/>
              <a:t>Procès</a:t>
            </a:r>
            <a:r>
              <a:rPr lang="en-GB" sz="1600" dirty="0"/>
              <a:t> verbal de </a:t>
            </a:r>
            <a:r>
              <a:rPr lang="en-GB" sz="1600" dirty="0" err="1" smtClean="0"/>
              <a:t>constat</a:t>
            </a:r>
            <a:r>
              <a:rPr lang="en-GB" sz="1600" dirty="0"/>
              <a:t> </a:t>
            </a:r>
            <a:r>
              <a:rPr lang="en-GB" sz="1600" dirty="0" smtClean="0"/>
              <a:t>/ Statements of facts </a:t>
            </a:r>
            <a:endParaRPr lang="en-GB" sz="1600" dirty="0"/>
          </a:p>
          <a:p>
            <a:pPr marL="685800" lvl="2" indent="0">
              <a:spcBef>
                <a:spcPts val="0"/>
              </a:spcBef>
              <a:buNone/>
            </a:pP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1600" dirty="0" err="1" smtClean="0"/>
              <a:t>Accès</a:t>
            </a:r>
            <a:r>
              <a:rPr lang="en-GB" sz="1600" dirty="0" smtClean="0"/>
              <a:t> aux </a:t>
            </a:r>
            <a:r>
              <a:rPr lang="en-GB" sz="1600" dirty="0" err="1" smtClean="0"/>
              <a:t>infomations</a:t>
            </a:r>
            <a:r>
              <a:rPr lang="en-GB" sz="1600" dirty="0" smtClean="0"/>
              <a:t> du </a:t>
            </a:r>
            <a:r>
              <a:rPr lang="en-GB" sz="1600" dirty="0" err="1" smtClean="0"/>
              <a:t>débiteur</a:t>
            </a:r>
            <a:r>
              <a:rPr lang="en-GB" sz="1600" dirty="0" smtClean="0"/>
              <a:t> = </a:t>
            </a:r>
            <a:r>
              <a:rPr lang="en-GB" sz="1600" dirty="0" err="1" smtClean="0"/>
              <a:t>réussite</a:t>
            </a:r>
            <a:r>
              <a:rPr lang="en-GB" sz="1600" dirty="0" smtClean="0"/>
              <a:t> de </a:t>
            </a:r>
            <a:r>
              <a:rPr lang="en-GB" sz="1600" dirty="0" err="1" smtClean="0"/>
              <a:t>l’exécution</a:t>
            </a:r>
            <a:r>
              <a:rPr lang="en-GB" sz="1600" dirty="0" smtClean="0"/>
              <a:t>/ Access to information of the debtor: success of the execution</a:t>
            </a:r>
          </a:p>
          <a:p>
            <a:endParaRPr lang="en-GB" sz="1800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6707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09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42276" cy="1584176"/>
          </a:xfrm>
        </p:spPr>
        <p:txBody>
          <a:bodyPr/>
          <a:lstStyle/>
          <a:p>
            <a:r>
              <a:rPr lang="fr-FR" sz="2000" i="1" dirty="0"/>
              <a:t>De l’agent d’exécution à l’huissier de justice</a:t>
            </a:r>
            <a:br>
              <a:rPr lang="fr-FR" sz="2000" i="1" dirty="0"/>
            </a:br>
            <a:r>
              <a:rPr lang="fr-FR" sz="2000" dirty="0"/>
              <a:t>Exemples tirés du Grand questionnaire de l’UIHJ</a:t>
            </a:r>
            <a:br>
              <a:rPr lang="fr-FR" sz="2000" dirty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en-GB" sz="2000" i="1" dirty="0"/>
              <a:t>From enforcement agent to judicial officer</a:t>
            </a:r>
            <a:br>
              <a:rPr lang="en-GB" sz="2000" i="1" dirty="0"/>
            </a:br>
            <a:r>
              <a:rPr lang="en-GB" sz="2000" dirty="0" smtClean="0"/>
              <a:t>Examples from </a:t>
            </a:r>
            <a:r>
              <a:rPr lang="en-GB" sz="2000" dirty="0"/>
              <a:t>the Grand questionnaire of the UIHJ</a:t>
            </a:r>
            <a:endParaRPr lang="fr-FR" sz="20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552" y="2093953"/>
            <a:ext cx="7632848" cy="36393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200" b="1" dirty="0" smtClean="0"/>
              <a:t>MEDIATION/MEDIATION</a:t>
            </a:r>
            <a:endParaRPr lang="en-GB" sz="2200" b="1" dirty="0"/>
          </a:p>
          <a:p>
            <a:pPr>
              <a:spcBef>
                <a:spcPts val="0"/>
              </a:spcBef>
            </a:pPr>
            <a:endParaRPr lang="en-GB" sz="1800" dirty="0" smtClean="0"/>
          </a:p>
          <a:p>
            <a:pPr>
              <a:spcBef>
                <a:spcPts val="0"/>
              </a:spcBef>
            </a:pPr>
            <a:r>
              <a:rPr lang="en-GB" sz="1800" dirty="0" err="1" smtClean="0"/>
              <a:t>Définition</a:t>
            </a:r>
            <a:r>
              <a:rPr lang="en-GB" sz="1800" dirty="0" smtClean="0"/>
              <a:t> / Definition</a:t>
            </a:r>
          </a:p>
          <a:p>
            <a:pPr>
              <a:spcBef>
                <a:spcPts val="0"/>
              </a:spcBef>
            </a:pPr>
            <a:r>
              <a:rPr lang="en-GB" sz="1800" dirty="0" err="1" smtClean="0"/>
              <a:t>Etat</a:t>
            </a:r>
            <a:r>
              <a:rPr lang="en-GB" sz="1800" dirty="0" smtClean="0"/>
              <a:t> des </a:t>
            </a:r>
            <a:r>
              <a:rPr lang="en-GB" sz="1800" dirty="0" err="1" smtClean="0"/>
              <a:t>lieux</a:t>
            </a:r>
            <a:r>
              <a:rPr lang="en-GB" sz="1800" dirty="0" smtClean="0"/>
              <a:t> au </a:t>
            </a:r>
            <a:r>
              <a:rPr lang="en-GB" sz="1800" dirty="0" err="1" smtClean="0"/>
              <a:t>niveau</a:t>
            </a:r>
            <a:r>
              <a:rPr lang="en-GB" sz="1800" dirty="0" smtClean="0"/>
              <a:t> </a:t>
            </a:r>
            <a:r>
              <a:rPr lang="en-GB" sz="1800" dirty="0" err="1" smtClean="0"/>
              <a:t>mondial</a:t>
            </a:r>
            <a:r>
              <a:rPr lang="en-GB" sz="1800" dirty="0" smtClean="0"/>
              <a:t>  / Inventory at international level : </a:t>
            </a:r>
          </a:p>
          <a:p>
            <a:pPr>
              <a:spcBef>
                <a:spcPts val="0"/>
              </a:spcBef>
            </a:pPr>
            <a:endParaRPr lang="fr-FR" sz="22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6707"/>
            <a:ext cx="1875058" cy="841293"/>
          </a:xfrm>
          <a:prstGeom prst="rect">
            <a:avLst/>
          </a:prstGeom>
        </p:spPr>
      </p:pic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777046"/>
              </p:ext>
            </p:extLst>
          </p:nvPr>
        </p:nvGraphicFramePr>
        <p:xfrm>
          <a:off x="3839911" y="3645024"/>
          <a:ext cx="3180361" cy="1584176"/>
        </p:xfrm>
        <a:graphic>
          <a:graphicData uri="http://schemas.openxmlformats.org/drawingml/2006/table">
            <a:tbl>
              <a:tblPr/>
              <a:tblGrid>
                <a:gridCol w="576064"/>
                <a:gridCol w="576064"/>
                <a:gridCol w="2028233"/>
              </a:tblGrid>
              <a:tr h="1584176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32.07% OUI</a:t>
                      </a:r>
                      <a:r>
                        <a:rPr lang="fr-BE" baseline="0" dirty="0" smtClean="0"/>
                        <a:t> / YES</a:t>
                      </a:r>
                      <a:endParaRPr lang="fr-BE" dirty="0"/>
                    </a:p>
                    <a:p>
                      <a:r>
                        <a:rPr lang="fr-BE" dirty="0" smtClean="0"/>
                        <a:t>67.92% NON / NO</a:t>
                      </a:r>
                      <a:endParaRPr lang="fr-BE" dirty="0"/>
                    </a:p>
                    <a:p>
                      <a:r>
                        <a:rPr lang="fr-BE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30" name="Picture 6" descr="Switch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1822450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questionnaire2011.uihj.com/images/divers/vid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1822450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questionnaire2011.uihj.com/images/divers/vid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1822450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questionnaire2011.uihj.com/ressources/cache/090e87b070121a98327f59e5e2ac234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01008"/>
            <a:ext cx="4000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82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42276" cy="1584176"/>
          </a:xfrm>
        </p:spPr>
        <p:txBody>
          <a:bodyPr/>
          <a:lstStyle/>
          <a:p>
            <a:r>
              <a:rPr lang="fr-FR" sz="2000" i="1" dirty="0"/>
              <a:t>De l’agent d’exécution à l’huissier de justice</a:t>
            </a:r>
            <a:br>
              <a:rPr lang="fr-FR" sz="2000" i="1" dirty="0"/>
            </a:br>
            <a:r>
              <a:rPr lang="fr-FR" sz="2000" dirty="0"/>
              <a:t>Exemples tirés du Grand questionnaire de l’UIHJ</a:t>
            </a:r>
            <a:br>
              <a:rPr lang="fr-FR" sz="2000" dirty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en-GB" sz="2000" i="1" dirty="0"/>
              <a:t>From enforcement agent to judicial officer</a:t>
            </a:r>
            <a:br>
              <a:rPr lang="en-GB" sz="2000" i="1" dirty="0"/>
            </a:br>
            <a:r>
              <a:rPr lang="en-GB" sz="2000" dirty="0" smtClean="0"/>
              <a:t>Examples </a:t>
            </a:r>
            <a:r>
              <a:rPr lang="en-GB" sz="2000" dirty="0"/>
              <a:t>from the Grand questionnaire of the UIHJ</a:t>
            </a:r>
            <a:endParaRPr lang="fr-FR" sz="20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552" y="2093953"/>
            <a:ext cx="7632848" cy="363930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2200" b="1" dirty="0" smtClean="0"/>
              <a:t>MEDIATION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2200" b="1" dirty="0" smtClean="0"/>
          </a:p>
          <a:p>
            <a:pPr algn="just">
              <a:spcBef>
                <a:spcPts val="0"/>
              </a:spcBef>
            </a:pPr>
            <a:r>
              <a:rPr lang="en-GB" sz="2200" dirty="0" smtClean="0"/>
              <a:t>Formation </a:t>
            </a:r>
            <a:r>
              <a:rPr lang="en-GB" sz="2200" dirty="0" err="1" smtClean="0"/>
              <a:t>spécifique</a:t>
            </a:r>
            <a:r>
              <a:rPr lang="en-GB" sz="2200" dirty="0" smtClean="0"/>
              <a:t> ? Special training ?</a:t>
            </a:r>
            <a:endParaRPr lang="en-GB" sz="2200" dirty="0"/>
          </a:p>
          <a:p>
            <a:pPr marL="0" indent="0" algn="just">
              <a:spcBef>
                <a:spcPts val="0"/>
              </a:spcBef>
              <a:buNone/>
            </a:pPr>
            <a:endParaRPr lang="en-GB" sz="2200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GB" sz="2200" b="1" dirty="0"/>
          </a:p>
          <a:p>
            <a:pPr marL="0" indent="0" algn="just">
              <a:spcBef>
                <a:spcPts val="0"/>
              </a:spcBef>
              <a:buNone/>
            </a:pPr>
            <a:endParaRPr lang="en-GB" sz="2200" b="1" dirty="0"/>
          </a:p>
          <a:p>
            <a:pPr marL="0" indent="0">
              <a:spcBef>
                <a:spcPts val="0"/>
              </a:spcBef>
              <a:buNone/>
            </a:pPr>
            <a:endParaRPr lang="en-GB" sz="2200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6707"/>
            <a:ext cx="1875058" cy="841293"/>
          </a:xfrm>
          <a:prstGeom prst="rect">
            <a:avLst/>
          </a:prstGeom>
        </p:spPr>
      </p:pic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070803"/>
              </p:ext>
            </p:extLst>
          </p:nvPr>
        </p:nvGraphicFramePr>
        <p:xfrm>
          <a:off x="3419872" y="3717031"/>
          <a:ext cx="3258609" cy="1371599"/>
        </p:xfrm>
        <a:graphic>
          <a:graphicData uri="http://schemas.openxmlformats.org/drawingml/2006/table">
            <a:tbl>
              <a:tblPr/>
              <a:tblGrid>
                <a:gridCol w="1086203"/>
                <a:gridCol w="40937"/>
                <a:gridCol w="2131469"/>
              </a:tblGrid>
              <a:tr h="1111856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18,75% : OUI / YES</a:t>
                      </a:r>
                      <a:endParaRPr lang="fr-BE" dirty="0"/>
                    </a:p>
                    <a:p>
                      <a:r>
                        <a:rPr lang="fr-BE" dirty="0" smtClean="0"/>
                        <a:t>81,25% :</a:t>
                      </a:r>
                      <a:r>
                        <a:rPr lang="fr-BE" baseline="0" dirty="0" smtClean="0"/>
                        <a:t> NON / NO</a:t>
                      </a:r>
                      <a:endParaRPr lang="fr-BE" dirty="0"/>
                    </a:p>
                    <a:p>
                      <a:endParaRPr lang="fr-BE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4" name="Picture 6" descr="Switch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2097088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http://questionnaire2011.uihj.com/images/divers/vid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2097088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questionnaire2011.uihj.com/images/divers/vid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2097088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questionnaire2011.uihj.com/ressources/cache/f0eff41bab32f20d68029bd70d254c6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84984"/>
            <a:ext cx="4000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41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42276" cy="1584176"/>
          </a:xfrm>
        </p:spPr>
        <p:txBody>
          <a:bodyPr/>
          <a:lstStyle/>
          <a:p>
            <a:r>
              <a:rPr lang="fr-FR" sz="2000" i="1" dirty="0"/>
              <a:t>De l’agent d’exécution à l’huissier de justice</a:t>
            </a:r>
            <a:br>
              <a:rPr lang="fr-FR" sz="2000" i="1" dirty="0"/>
            </a:br>
            <a:r>
              <a:rPr lang="fr-FR" sz="2000" dirty="0"/>
              <a:t>Exemples tirés du Grand questionnaire de l’UIHJ</a:t>
            </a:r>
            <a:br>
              <a:rPr lang="fr-FR" sz="2000" dirty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en-GB" sz="2000" i="1" dirty="0"/>
              <a:t>From enforcement agent to judicial officer</a:t>
            </a:r>
            <a:br>
              <a:rPr lang="en-GB" sz="2000" i="1" dirty="0"/>
            </a:br>
            <a:r>
              <a:rPr lang="en-GB" sz="2000" dirty="0" smtClean="0"/>
              <a:t>Examples </a:t>
            </a:r>
            <a:r>
              <a:rPr lang="en-GB" sz="2000" dirty="0"/>
              <a:t>from the Grand questionnaire of the UIHJ</a:t>
            </a:r>
            <a:endParaRPr lang="fr-FR" sz="20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552" y="2093953"/>
            <a:ext cx="7632848" cy="363930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2000" b="1" dirty="0" smtClean="0"/>
              <a:t>PROCES VERBAL DE CONSTAT / STATEMENTS OF FACTS</a:t>
            </a:r>
          </a:p>
          <a:p>
            <a:pPr>
              <a:spcBef>
                <a:spcPts val="0"/>
              </a:spcBef>
            </a:pPr>
            <a:endParaRPr lang="en-GB" sz="1800" dirty="0" smtClean="0"/>
          </a:p>
          <a:p>
            <a:pPr>
              <a:spcBef>
                <a:spcPts val="0"/>
              </a:spcBef>
            </a:pPr>
            <a:r>
              <a:rPr lang="en-GB" sz="1800" dirty="0" err="1" smtClean="0"/>
              <a:t>Définition</a:t>
            </a:r>
            <a:r>
              <a:rPr lang="en-GB" sz="1800" dirty="0" smtClean="0"/>
              <a:t> / Definition</a:t>
            </a:r>
          </a:p>
          <a:p>
            <a:pPr>
              <a:spcBef>
                <a:spcPts val="0"/>
              </a:spcBef>
            </a:pPr>
            <a:r>
              <a:rPr lang="en-GB" sz="1800" dirty="0" err="1" smtClean="0"/>
              <a:t>Etat</a:t>
            </a:r>
            <a:r>
              <a:rPr lang="en-GB" sz="1800" dirty="0" smtClean="0"/>
              <a:t> des </a:t>
            </a:r>
            <a:r>
              <a:rPr lang="en-GB" sz="1800" dirty="0" err="1" smtClean="0"/>
              <a:t>lieux</a:t>
            </a:r>
            <a:r>
              <a:rPr lang="en-GB" sz="1800" dirty="0" smtClean="0"/>
              <a:t> au </a:t>
            </a:r>
            <a:r>
              <a:rPr lang="en-GB" sz="1800" dirty="0" err="1" smtClean="0"/>
              <a:t>niveau</a:t>
            </a:r>
            <a:r>
              <a:rPr lang="en-GB" sz="1800" dirty="0" smtClean="0"/>
              <a:t> </a:t>
            </a:r>
            <a:r>
              <a:rPr lang="en-GB" sz="1800" dirty="0" err="1" smtClean="0"/>
              <a:t>mondial</a:t>
            </a:r>
            <a:r>
              <a:rPr lang="en-GB" sz="1800" dirty="0" smtClean="0"/>
              <a:t> / Inventory at the international level : </a:t>
            </a:r>
          </a:p>
          <a:p>
            <a:pPr marL="0" indent="0">
              <a:spcBef>
                <a:spcPts val="0"/>
              </a:spcBef>
              <a:buNone/>
            </a:pPr>
            <a:endParaRPr lang="en-GB" sz="2200" dirty="0" smtClean="0"/>
          </a:p>
          <a:p>
            <a:endParaRPr lang="fr-FR" sz="22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6707"/>
            <a:ext cx="1875058" cy="841293"/>
          </a:xfrm>
          <a:prstGeom prst="rect">
            <a:avLst/>
          </a:prstGeom>
        </p:spPr>
      </p:pic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865806"/>
              </p:ext>
            </p:extLst>
          </p:nvPr>
        </p:nvGraphicFramePr>
        <p:xfrm>
          <a:off x="2619045" y="3708082"/>
          <a:ext cx="6501059" cy="1683385"/>
        </p:xfrm>
        <a:graphic>
          <a:graphicData uri="http://schemas.openxmlformats.org/drawingml/2006/table">
            <a:tbl>
              <a:tblPr/>
              <a:tblGrid>
                <a:gridCol w="1820540"/>
                <a:gridCol w="72008"/>
                <a:gridCol w="4608511"/>
              </a:tblGrid>
              <a:tr h="1683385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58.49%</a:t>
                      </a:r>
                      <a:r>
                        <a:rPr lang="fr-BE" sz="1400" baseline="0" dirty="0" smtClean="0"/>
                        <a:t> : OUI - YES </a:t>
                      </a:r>
                      <a:endParaRPr lang="fr-BE" sz="1400" dirty="0"/>
                    </a:p>
                    <a:p>
                      <a:r>
                        <a:rPr lang="fr-BE" sz="1400" dirty="0" smtClean="0"/>
                        <a:t>16,98% : OUI, </a:t>
                      </a:r>
                      <a:r>
                        <a:rPr lang="fr-BE" sz="1400" dirty="0"/>
                        <a:t>sous certaines conditions – </a:t>
                      </a:r>
                      <a:r>
                        <a:rPr lang="fr-BE" sz="1400" dirty="0" smtClean="0"/>
                        <a:t>YES, </a:t>
                      </a:r>
                      <a:r>
                        <a:rPr lang="fr-BE" sz="1400" dirty="0" err="1"/>
                        <a:t>under</a:t>
                      </a:r>
                      <a:r>
                        <a:rPr lang="fr-BE" sz="1400" dirty="0"/>
                        <a:t> </a:t>
                      </a:r>
                      <a:r>
                        <a:rPr lang="fr-BE" sz="1400" dirty="0" err="1"/>
                        <a:t>some</a:t>
                      </a:r>
                      <a:r>
                        <a:rPr lang="fr-BE" sz="1400" dirty="0"/>
                        <a:t> conditions</a:t>
                      </a:r>
                    </a:p>
                    <a:p>
                      <a:r>
                        <a:rPr lang="fr-BE" sz="1400" dirty="0" smtClean="0"/>
                        <a:t>24.53% : NON – NO</a:t>
                      </a:r>
                      <a:endParaRPr lang="fr-BE" sz="1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079" name="Picture 7" descr="Switch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850" y="1411288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questionnaire2011.uihj.com/images/divers/vid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411288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http://questionnaire2011.uihj.com/images/divers/vid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888" y="1411288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questionnaire2011.uihj.com/images/divers/vid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00" y="1411288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questionnaire2011.uihj.com/ressources/cache/5ed8aea16c57aa036998347f3a16c82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33" y="3645024"/>
            <a:ext cx="4000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76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42276" cy="1584176"/>
          </a:xfrm>
        </p:spPr>
        <p:txBody>
          <a:bodyPr/>
          <a:lstStyle/>
          <a:p>
            <a:r>
              <a:rPr lang="fr-FR" sz="2000" i="1" dirty="0"/>
              <a:t>De l’agent d’exécution à l’huissier de justice</a:t>
            </a:r>
            <a:br>
              <a:rPr lang="fr-FR" sz="2000" i="1" dirty="0"/>
            </a:br>
            <a:r>
              <a:rPr lang="fr-FR" sz="2000" dirty="0"/>
              <a:t>Exemples tirés du Grand questionnaire de l’UIHJ</a:t>
            </a:r>
            <a:br>
              <a:rPr lang="fr-FR" sz="2000" dirty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en-GB" sz="2000" i="1" dirty="0"/>
              <a:t>From enforcement agent to judicial officer</a:t>
            </a:r>
            <a:br>
              <a:rPr lang="en-GB" sz="2000" i="1" dirty="0"/>
            </a:br>
            <a:r>
              <a:rPr lang="en-GB" sz="2000" dirty="0" smtClean="0"/>
              <a:t>Examples </a:t>
            </a:r>
            <a:r>
              <a:rPr lang="en-GB" sz="2000" dirty="0"/>
              <a:t>from the Grand questionnaire of the UIHJ</a:t>
            </a:r>
            <a:endParaRPr lang="fr-FR" sz="20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552" y="2093953"/>
            <a:ext cx="7632848" cy="363930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2000" b="1" dirty="0" smtClean="0"/>
              <a:t>PROCES VERBAL DE CONSTAT / STATEMENTS OF FACTS</a:t>
            </a:r>
          </a:p>
          <a:p>
            <a:pPr>
              <a:spcBef>
                <a:spcPts val="0"/>
              </a:spcBef>
            </a:pPr>
            <a:endParaRPr lang="en-GB" sz="2200" dirty="0" smtClean="0"/>
          </a:p>
          <a:p>
            <a:pPr>
              <a:spcBef>
                <a:spcPts val="0"/>
              </a:spcBef>
            </a:pPr>
            <a:r>
              <a:rPr lang="en-GB" sz="2200" dirty="0" err="1" smtClean="0"/>
              <a:t>Activité</a:t>
            </a:r>
            <a:r>
              <a:rPr lang="en-GB" sz="2200" dirty="0" smtClean="0"/>
              <a:t> </a:t>
            </a:r>
            <a:r>
              <a:rPr lang="en-GB" sz="2200" dirty="0" err="1" smtClean="0"/>
              <a:t>importante</a:t>
            </a:r>
            <a:r>
              <a:rPr lang="en-GB" sz="2200" dirty="0" smtClean="0"/>
              <a:t> </a:t>
            </a:r>
            <a:r>
              <a:rPr lang="en-GB" sz="2200" dirty="0" err="1" smtClean="0"/>
              <a:t>ou</a:t>
            </a:r>
            <a:r>
              <a:rPr lang="en-GB" sz="2200" dirty="0" smtClean="0"/>
              <a:t> </a:t>
            </a:r>
            <a:r>
              <a:rPr lang="en-GB" sz="2200" dirty="0" err="1" smtClean="0"/>
              <a:t>mineure</a:t>
            </a:r>
            <a:r>
              <a:rPr lang="en-GB" sz="2200" dirty="0" smtClean="0"/>
              <a:t> ? Main or minor activity ?</a:t>
            </a:r>
          </a:p>
          <a:p>
            <a:pPr>
              <a:spcBef>
                <a:spcPts val="0"/>
              </a:spcBef>
            </a:pPr>
            <a:endParaRPr lang="en-GB" sz="2200" dirty="0"/>
          </a:p>
          <a:p>
            <a:pPr>
              <a:spcBef>
                <a:spcPts val="0"/>
              </a:spcBef>
            </a:pPr>
            <a:endParaRPr lang="en-GB" sz="2200" dirty="0" smtClean="0"/>
          </a:p>
          <a:p>
            <a:pPr marL="0" indent="0">
              <a:spcBef>
                <a:spcPts val="0"/>
              </a:spcBef>
              <a:buNone/>
            </a:pPr>
            <a:endParaRPr lang="en-GB" sz="2200" dirty="0" smtClean="0"/>
          </a:p>
          <a:p>
            <a:endParaRPr lang="fr-FR" sz="22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6707"/>
            <a:ext cx="1875058" cy="841293"/>
          </a:xfrm>
          <a:prstGeom prst="rect">
            <a:avLst/>
          </a:prstGeom>
        </p:spPr>
      </p:pic>
      <p:pic>
        <p:nvPicPr>
          <p:cNvPr id="3080" name="Picture 8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411288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888" y="1411288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00" y="1411288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316279"/>
              </p:ext>
            </p:extLst>
          </p:nvPr>
        </p:nvGraphicFramePr>
        <p:xfrm>
          <a:off x="3491880" y="3213440"/>
          <a:ext cx="5464429" cy="2406657"/>
        </p:xfrm>
        <a:graphic>
          <a:graphicData uri="http://schemas.openxmlformats.org/drawingml/2006/table">
            <a:tbl>
              <a:tblPr/>
              <a:tblGrid>
                <a:gridCol w="1152128"/>
                <a:gridCol w="72008"/>
                <a:gridCol w="4240293"/>
              </a:tblGrid>
              <a:tr h="2406657">
                <a:tc>
                  <a:txBody>
                    <a:bodyPr/>
                    <a:lstStyle/>
                    <a:p>
                      <a:endParaRPr lang="fr-BE" sz="1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BE" sz="14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  6,45% :  Une </a:t>
                      </a:r>
                      <a:r>
                        <a:rPr lang="fr-BE" sz="1400" dirty="0"/>
                        <a:t>activité principale – A main </a:t>
                      </a:r>
                      <a:r>
                        <a:rPr lang="fr-BE" sz="1400" dirty="0" err="1"/>
                        <a:t>activity</a:t>
                      </a:r>
                      <a:endParaRPr lang="fr-BE" sz="1400" dirty="0"/>
                    </a:p>
                    <a:p>
                      <a:r>
                        <a:rPr lang="fr-BE" sz="1400" dirty="0" smtClean="0"/>
                        <a:t>38.71% :  Une </a:t>
                      </a:r>
                      <a:r>
                        <a:rPr lang="fr-BE" sz="1400" dirty="0"/>
                        <a:t>activité importante – A major </a:t>
                      </a:r>
                      <a:r>
                        <a:rPr lang="fr-BE" sz="1400" dirty="0" err="1"/>
                        <a:t>activity</a:t>
                      </a:r>
                      <a:endParaRPr lang="fr-BE" sz="1400" dirty="0"/>
                    </a:p>
                    <a:p>
                      <a:r>
                        <a:rPr lang="fr-BE" sz="1400" dirty="0" smtClean="0"/>
                        <a:t>22,58% :  Une </a:t>
                      </a:r>
                      <a:r>
                        <a:rPr lang="fr-BE" sz="1400" dirty="0"/>
                        <a:t>activité courante – A </a:t>
                      </a:r>
                      <a:r>
                        <a:rPr lang="fr-BE" sz="1400" dirty="0" err="1"/>
                        <a:t>common</a:t>
                      </a:r>
                      <a:r>
                        <a:rPr lang="fr-BE" sz="1400" dirty="0"/>
                        <a:t> </a:t>
                      </a:r>
                      <a:r>
                        <a:rPr lang="fr-BE" sz="1400" dirty="0" err="1"/>
                        <a:t>activity</a:t>
                      </a:r>
                      <a:endParaRPr lang="fr-BE" sz="1400" dirty="0"/>
                    </a:p>
                    <a:p>
                      <a:r>
                        <a:rPr lang="fr-BE" sz="1400" dirty="0" smtClean="0"/>
                        <a:t>16,13% :  Une </a:t>
                      </a:r>
                      <a:r>
                        <a:rPr lang="fr-BE" sz="1400" dirty="0"/>
                        <a:t>activité mineure – A minor </a:t>
                      </a:r>
                      <a:r>
                        <a:rPr lang="fr-BE" sz="1400" dirty="0" err="1"/>
                        <a:t>activity</a:t>
                      </a:r>
                      <a:endParaRPr lang="fr-BE" sz="1400" dirty="0"/>
                    </a:p>
                    <a:p>
                      <a:r>
                        <a:rPr lang="fr-BE" sz="1400" dirty="0" smtClean="0"/>
                        <a:t>16,13% :  Une </a:t>
                      </a:r>
                      <a:r>
                        <a:rPr lang="fr-BE" sz="1400" dirty="0"/>
                        <a:t>activité rare – A Rare </a:t>
                      </a:r>
                      <a:r>
                        <a:rPr lang="fr-BE" sz="1400" dirty="0" err="1"/>
                        <a:t>activity</a:t>
                      </a:r>
                      <a:endParaRPr lang="fr-BE" sz="1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106" name="Picture 10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75" y="1600200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75" y="1600200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75" y="1600200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9" name="Picture 13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75" y="1600200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75" y="1600200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questionnaire2011.uihj.com/ressources/cache/959640b76fdfdc1d092ac45ee3220da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56992"/>
            <a:ext cx="4000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72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42276" cy="1584176"/>
          </a:xfrm>
        </p:spPr>
        <p:txBody>
          <a:bodyPr/>
          <a:lstStyle/>
          <a:p>
            <a:r>
              <a:rPr lang="fr-FR" sz="2000" i="1" dirty="0"/>
              <a:t>De l’agent d’exécution à l’huissier de justice</a:t>
            </a:r>
            <a:br>
              <a:rPr lang="fr-FR" sz="2000" i="1" dirty="0"/>
            </a:br>
            <a:r>
              <a:rPr lang="fr-FR" sz="2000" dirty="0"/>
              <a:t>Exemples tirés du Grand questionnaire de l’UIHJ</a:t>
            </a:r>
            <a:br>
              <a:rPr lang="fr-FR" sz="2000" dirty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en-GB" sz="2000" i="1" dirty="0"/>
              <a:t>From enforcement agent to judicial officer</a:t>
            </a:r>
            <a:br>
              <a:rPr lang="en-GB" sz="2000" i="1" dirty="0"/>
            </a:br>
            <a:r>
              <a:rPr lang="en-GB" sz="2000" dirty="0" smtClean="0"/>
              <a:t>Examples </a:t>
            </a:r>
            <a:r>
              <a:rPr lang="en-GB" sz="2000" dirty="0"/>
              <a:t>from the Grand questionnaire of the UIHJ</a:t>
            </a:r>
            <a:endParaRPr lang="fr-FR" sz="20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552" y="2093953"/>
            <a:ext cx="7632848" cy="363930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2000" b="1" dirty="0" smtClean="0"/>
              <a:t>ACCES AUX INFORMATIONS -  ACCESS TO INFORMATION</a:t>
            </a:r>
          </a:p>
          <a:p>
            <a:pPr algn="just">
              <a:spcBef>
                <a:spcPts val="0"/>
              </a:spcBef>
            </a:pPr>
            <a:endParaRPr lang="en-GB" sz="2000" dirty="0" smtClean="0"/>
          </a:p>
          <a:p>
            <a:pPr algn="just">
              <a:spcBef>
                <a:spcPts val="0"/>
              </a:spcBef>
            </a:pPr>
            <a:r>
              <a:rPr lang="en-GB" sz="1600" dirty="0" err="1" smtClean="0"/>
              <a:t>Acces</a:t>
            </a:r>
            <a:r>
              <a:rPr lang="en-GB" sz="1600" dirty="0" smtClean="0"/>
              <a:t> aux </a:t>
            </a:r>
            <a:r>
              <a:rPr lang="en-GB" sz="1600" dirty="0" err="1" smtClean="0"/>
              <a:t>informations</a:t>
            </a:r>
            <a:r>
              <a:rPr lang="en-GB" sz="1600" dirty="0" smtClean="0"/>
              <a:t> = </a:t>
            </a:r>
            <a:r>
              <a:rPr lang="en-GB" sz="1600" dirty="0" err="1" smtClean="0"/>
              <a:t>réussite</a:t>
            </a:r>
            <a:r>
              <a:rPr lang="en-GB" sz="1600" dirty="0" smtClean="0"/>
              <a:t> de </a:t>
            </a:r>
            <a:r>
              <a:rPr lang="en-GB" sz="1600" dirty="0" err="1" smtClean="0"/>
              <a:t>l’exécution</a:t>
            </a:r>
            <a:r>
              <a:rPr lang="en-GB" sz="1600" dirty="0" smtClean="0"/>
              <a:t> / Access to information = success of execution</a:t>
            </a:r>
          </a:p>
          <a:p>
            <a:pPr algn="just">
              <a:spcBef>
                <a:spcPts val="0"/>
              </a:spcBef>
            </a:pPr>
            <a:r>
              <a:rPr lang="en-GB" sz="1600" dirty="0" err="1" smtClean="0"/>
              <a:t>Etat</a:t>
            </a:r>
            <a:r>
              <a:rPr lang="en-GB" sz="1600" dirty="0" smtClean="0"/>
              <a:t> des </a:t>
            </a:r>
            <a:r>
              <a:rPr lang="en-GB" sz="1600" dirty="0" err="1" smtClean="0"/>
              <a:t>lieux</a:t>
            </a:r>
            <a:r>
              <a:rPr lang="en-GB" sz="1600" dirty="0" smtClean="0"/>
              <a:t> au </a:t>
            </a:r>
            <a:r>
              <a:rPr lang="en-GB" sz="1600" dirty="0" err="1" smtClean="0"/>
              <a:t>niveau</a:t>
            </a:r>
            <a:r>
              <a:rPr lang="en-GB" sz="1600" dirty="0" smtClean="0"/>
              <a:t> </a:t>
            </a:r>
            <a:r>
              <a:rPr lang="en-GB" sz="1600" dirty="0" err="1" smtClean="0"/>
              <a:t>mondial</a:t>
            </a:r>
            <a:r>
              <a:rPr lang="en-GB" sz="1600" dirty="0" smtClean="0"/>
              <a:t> / Inventory at the international level</a:t>
            </a:r>
          </a:p>
          <a:p>
            <a:pPr algn="just">
              <a:spcBef>
                <a:spcPts val="0"/>
              </a:spcBef>
            </a:pPr>
            <a:endParaRPr lang="en-GB" sz="1800" dirty="0"/>
          </a:p>
          <a:p>
            <a:pPr algn="just">
              <a:spcBef>
                <a:spcPts val="0"/>
              </a:spcBef>
            </a:pPr>
            <a:endParaRPr lang="en-GB" sz="2000" dirty="0"/>
          </a:p>
          <a:p>
            <a:pPr marL="0" indent="0" algn="just">
              <a:spcBef>
                <a:spcPts val="0"/>
              </a:spcBef>
              <a:buNone/>
            </a:pPr>
            <a:endParaRPr lang="en-GB" sz="2000" b="1" dirty="0" smtClean="0"/>
          </a:p>
          <a:p>
            <a:pPr>
              <a:spcBef>
                <a:spcPts val="0"/>
              </a:spcBef>
            </a:pPr>
            <a:endParaRPr lang="en-GB" sz="2200" dirty="0" smtClean="0"/>
          </a:p>
          <a:p>
            <a:endParaRPr lang="fr-FR" sz="22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6707"/>
            <a:ext cx="1875058" cy="841293"/>
          </a:xfrm>
          <a:prstGeom prst="rect">
            <a:avLst/>
          </a:prstGeom>
        </p:spPr>
      </p:pic>
      <p:pic>
        <p:nvPicPr>
          <p:cNvPr id="3080" name="Picture 8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411288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888" y="1411288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00" y="1411288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75" y="1600200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75" y="1600200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75" y="1600200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9" name="Picture 13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75" y="1600200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75" y="1600200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262671"/>
              </p:ext>
            </p:extLst>
          </p:nvPr>
        </p:nvGraphicFramePr>
        <p:xfrm>
          <a:off x="3367325" y="3204137"/>
          <a:ext cx="5184576" cy="2555690"/>
        </p:xfrm>
        <a:graphic>
          <a:graphicData uri="http://schemas.openxmlformats.org/drawingml/2006/table">
            <a:tbl>
              <a:tblPr/>
              <a:tblGrid>
                <a:gridCol w="1363852"/>
                <a:gridCol w="25400"/>
                <a:gridCol w="3795324"/>
              </a:tblGrid>
              <a:tr h="2555690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30,77% : Oui </a:t>
                      </a:r>
                      <a:r>
                        <a:rPr lang="fr-BE" sz="1400" dirty="0"/>
                        <a:t>- </a:t>
                      </a:r>
                      <a:r>
                        <a:rPr lang="fr-BE" sz="1400" dirty="0" err="1"/>
                        <a:t>Yes</a:t>
                      </a:r>
                      <a:endParaRPr lang="fr-BE" sz="1400" dirty="0"/>
                    </a:p>
                    <a:p>
                      <a:r>
                        <a:rPr lang="fr-BE" sz="1400" dirty="0" smtClean="0"/>
                        <a:t>32.69% : Oui</a:t>
                      </a:r>
                      <a:r>
                        <a:rPr lang="fr-BE" sz="1400" dirty="0"/>
                        <a:t>, pour certaines informations et/ou sous certaines conditions – </a:t>
                      </a:r>
                      <a:r>
                        <a:rPr lang="fr-BE" sz="1400" dirty="0" err="1"/>
                        <a:t>Yes</a:t>
                      </a:r>
                      <a:r>
                        <a:rPr lang="fr-BE" sz="1400" dirty="0"/>
                        <a:t>, for certain information and/or </a:t>
                      </a:r>
                      <a:r>
                        <a:rPr lang="fr-BE" sz="1400" dirty="0" err="1"/>
                        <a:t>under</a:t>
                      </a:r>
                      <a:r>
                        <a:rPr lang="fr-BE" sz="1400" dirty="0"/>
                        <a:t> certain conditions</a:t>
                      </a:r>
                    </a:p>
                    <a:p>
                      <a:r>
                        <a:rPr lang="fr-BE" sz="1400" dirty="0" smtClean="0"/>
                        <a:t>36.54% : Non</a:t>
                      </a:r>
                      <a:r>
                        <a:rPr lang="fr-BE" sz="1400" baseline="0" dirty="0" smtClean="0"/>
                        <a:t> </a:t>
                      </a:r>
                      <a:r>
                        <a:rPr lang="fr-BE" sz="1400" dirty="0" smtClean="0"/>
                        <a:t>– No</a:t>
                      </a:r>
                      <a:endParaRPr lang="fr-BE" sz="1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128" name="Picture 8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1714500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1714500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1714500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questionnaire2011.uihj.com/ressources/cache/9c6cbef14bfdf253069004ec70261a9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45024"/>
            <a:ext cx="4000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80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42276" cy="1584176"/>
          </a:xfrm>
        </p:spPr>
        <p:txBody>
          <a:bodyPr/>
          <a:lstStyle/>
          <a:p>
            <a:r>
              <a:rPr lang="fr-FR" sz="2000" i="1" dirty="0"/>
              <a:t>De l’agent d’exécution à l’huissier de justice</a:t>
            </a:r>
            <a:br>
              <a:rPr lang="fr-FR" sz="2000" i="1" dirty="0"/>
            </a:br>
            <a:r>
              <a:rPr lang="fr-FR" sz="2000" dirty="0"/>
              <a:t>Exemples tirés du Grand questionnaire de l’UIHJ</a:t>
            </a:r>
            <a:br>
              <a:rPr lang="fr-FR" sz="2000" dirty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en-GB" sz="2000" i="1" dirty="0"/>
              <a:t>From enforcement agent to judicial officer</a:t>
            </a:r>
            <a:br>
              <a:rPr lang="en-GB" sz="2000" i="1" dirty="0"/>
            </a:br>
            <a:r>
              <a:rPr lang="en-GB" sz="2000" dirty="0" smtClean="0"/>
              <a:t>Examples </a:t>
            </a:r>
            <a:r>
              <a:rPr lang="en-GB" sz="2000" dirty="0"/>
              <a:t>from the Grand questionnaire of the UIHJ</a:t>
            </a:r>
            <a:endParaRPr lang="fr-FR" sz="20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552" y="2093953"/>
            <a:ext cx="7632848" cy="363930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2000" b="1" dirty="0" smtClean="0"/>
              <a:t>ACCES AUX INFORMATIONS -  ACCESS TO INFORMATION</a:t>
            </a:r>
          </a:p>
          <a:p>
            <a:pPr algn="just">
              <a:spcBef>
                <a:spcPts val="0"/>
              </a:spcBef>
            </a:pPr>
            <a:endParaRPr lang="en-GB" sz="2000" dirty="0" smtClean="0"/>
          </a:p>
          <a:p>
            <a:pPr algn="just">
              <a:spcBef>
                <a:spcPts val="0"/>
              </a:spcBef>
            </a:pPr>
            <a:r>
              <a:rPr lang="en-GB" sz="2000" dirty="0" err="1" smtClean="0"/>
              <a:t>Degré</a:t>
            </a:r>
            <a:r>
              <a:rPr lang="en-GB" sz="2000" dirty="0" smtClean="0"/>
              <a:t> de satisfaction ? Satisfaction Degree ?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GB" sz="2000" dirty="0" smtClean="0"/>
              <a:t> </a:t>
            </a:r>
          </a:p>
          <a:p>
            <a:pPr algn="just">
              <a:spcBef>
                <a:spcPts val="0"/>
              </a:spcBef>
            </a:pPr>
            <a:endParaRPr lang="en-GB" sz="2000" dirty="0"/>
          </a:p>
          <a:p>
            <a:pPr algn="just">
              <a:spcBef>
                <a:spcPts val="0"/>
              </a:spcBef>
            </a:pPr>
            <a:endParaRPr lang="en-GB" sz="2000" dirty="0"/>
          </a:p>
          <a:p>
            <a:pPr marL="0" indent="0" algn="just">
              <a:spcBef>
                <a:spcPts val="0"/>
              </a:spcBef>
              <a:buNone/>
            </a:pPr>
            <a:endParaRPr lang="en-GB" sz="2000" b="1" dirty="0" smtClean="0"/>
          </a:p>
          <a:p>
            <a:pPr>
              <a:spcBef>
                <a:spcPts val="0"/>
              </a:spcBef>
            </a:pPr>
            <a:endParaRPr lang="en-GB" sz="2200" dirty="0" smtClean="0"/>
          </a:p>
          <a:p>
            <a:endParaRPr lang="fr-FR" sz="22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6707"/>
            <a:ext cx="1875058" cy="841293"/>
          </a:xfrm>
          <a:prstGeom prst="rect">
            <a:avLst/>
          </a:prstGeom>
        </p:spPr>
      </p:pic>
      <p:pic>
        <p:nvPicPr>
          <p:cNvPr id="3080" name="Picture 8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411288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888" y="1411288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00" y="1411288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75" y="1600200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75" y="1600200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75" y="1600200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9" name="Picture 13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75" y="1600200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75" y="1600200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1714500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1714500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1714500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92010"/>
              </p:ext>
            </p:extLst>
          </p:nvPr>
        </p:nvGraphicFramePr>
        <p:xfrm>
          <a:off x="2279010" y="2753427"/>
          <a:ext cx="6019095" cy="3263280"/>
        </p:xfrm>
        <a:graphic>
          <a:graphicData uri="http://schemas.openxmlformats.org/drawingml/2006/table">
            <a:tbl>
              <a:tblPr/>
              <a:tblGrid>
                <a:gridCol w="1768555"/>
                <a:gridCol w="44624"/>
                <a:gridCol w="4205916"/>
              </a:tblGrid>
              <a:tr h="3263280">
                <a:tc>
                  <a:txBody>
                    <a:bodyPr/>
                    <a:lstStyle/>
                    <a:p>
                      <a:endParaRPr lang="fr-BE" sz="12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BE" sz="12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1200" dirty="0" smtClean="0"/>
                        <a:t>0% : Très </a:t>
                      </a:r>
                      <a:r>
                        <a:rPr lang="fr-BE" sz="1200" dirty="0"/>
                        <a:t>satisfaisant – </a:t>
                      </a:r>
                      <a:r>
                        <a:rPr lang="fr-BE" sz="1200" dirty="0" err="1"/>
                        <a:t>Very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satisfactory</a:t>
                      </a:r>
                      <a:endParaRPr lang="fr-BE" sz="1200" dirty="0"/>
                    </a:p>
                    <a:p>
                      <a:r>
                        <a:rPr lang="fr-BE" sz="1200" dirty="0" smtClean="0"/>
                        <a:t>35% : Satisfaisant </a:t>
                      </a:r>
                      <a:r>
                        <a:rPr lang="fr-BE" sz="1200" dirty="0"/>
                        <a:t>- </a:t>
                      </a:r>
                      <a:r>
                        <a:rPr lang="fr-BE" sz="1200" dirty="0" err="1"/>
                        <a:t>Satisfactory</a:t>
                      </a:r>
                      <a:endParaRPr lang="fr-BE" sz="1200" dirty="0"/>
                    </a:p>
                    <a:p>
                      <a:r>
                        <a:rPr lang="fr-BE" sz="1200" dirty="0" smtClean="0"/>
                        <a:t>30% : Relativement </a:t>
                      </a:r>
                      <a:r>
                        <a:rPr lang="fr-BE" sz="1200" dirty="0"/>
                        <a:t>satisfaisant – </a:t>
                      </a:r>
                      <a:r>
                        <a:rPr lang="fr-BE" sz="1200" dirty="0" err="1"/>
                        <a:t>Relatively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satisfactory</a:t>
                      </a:r>
                      <a:endParaRPr lang="fr-BE" sz="1200" dirty="0"/>
                    </a:p>
                    <a:p>
                      <a:r>
                        <a:rPr lang="fr-BE" sz="1200" dirty="0" smtClean="0"/>
                        <a:t>7,5% : Relativement </a:t>
                      </a:r>
                      <a:r>
                        <a:rPr lang="fr-BE" sz="1200" dirty="0"/>
                        <a:t>insatisfaisant – </a:t>
                      </a:r>
                      <a:r>
                        <a:rPr lang="fr-BE" sz="1200" dirty="0" err="1"/>
                        <a:t>Relatively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unsatisfactory</a:t>
                      </a:r>
                      <a:endParaRPr lang="fr-BE" sz="1200" dirty="0"/>
                    </a:p>
                    <a:p>
                      <a:r>
                        <a:rPr lang="fr-BE" sz="1200" dirty="0" smtClean="0"/>
                        <a:t>12,5% : Insatisfaisant </a:t>
                      </a:r>
                      <a:r>
                        <a:rPr lang="fr-BE" sz="1200" dirty="0"/>
                        <a:t>– </a:t>
                      </a:r>
                      <a:r>
                        <a:rPr lang="fr-BE" sz="1200" dirty="0" err="1"/>
                        <a:t>Unsatisfactory</a:t>
                      </a:r>
                      <a:endParaRPr lang="fr-BE" sz="1200" dirty="0"/>
                    </a:p>
                    <a:p>
                      <a:r>
                        <a:rPr lang="fr-BE" sz="1200" dirty="0" smtClean="0"/>
                        <a:t> 5% : Très </a:t>
                      </a:r>
                      <a:r>
                        <a:rPr lang="fr-BE" sz="1200" dirty="0"/>
                        <a:t>insatisfaisant - </a:t>
                      </a:r>
                      <a:r>
                        <a:rPr lang="fr-BE" sz="1200" dirty="0" err="1"/>
                        <a:t>Very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unsatisfactory</a:t>
                      </a:r>
                      <a:endParaRPr lang="fr-BE" sz="12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155" name="Picture 11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1577975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1577975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7" name="Picture 13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1577975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1577975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9" name="Picture 15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1577975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0" name="Picture 16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1577975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questionnaire2011.uihj.com/ressources/cache/f4e779c73034ec451200740b17cd279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284984"/>
            <a:ext cx="4000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3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42276" cy="1584176"/>
          </a:xfrm>
        </p:spPr>
        <p:txBody>
          <a:bodyPr/>
          <a:lstStyle/>
          <a:p>
            <a:r>
              <a:rPr lang="fr-FR" sz="2000" i="1" dirty="0"/>
              <a:t>De l’agent d’exécution à l’huissier de justice</a:t>
            </a:r>
            <a:br>
              <a:rPr lang="fr-FR" sz="2000" i="1" dirty="0"/>
            </a:br>
            <a:r>
              <a:rPr lang="fr-FR" sz="2000" dirty="0"/>
              <a:t>Exemples tirés du Grand questionnaire de l’UIHJ</a:t>
            </a:r>
            <a:br>
              <a:rPr lang="fr-FR" sz="2000" dirty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en-GB" sz="2000" i="1" dirty="0"/>
              <a:t>From enforcement agent to judicial officer</a:t>
            </a:r>
            <a:br>
              <a:rPr lang="en-GB" sz="2000" i="1" dirty="0"/>
            </a:br>
            <a:r>
              <a:rPr lang="en-GB" sz="2000" dirty="0" smtClean="0"/>
              <a:t>Examples </a:t>
            </a:r>
            <a:r>
              <a:rPr lang="en-GB" sz="2000" dirty="0"/>
              <a:t>from the Grand questionnaire of the UIHJ</a:t>
            </a:r>
            <a:endParaRPr lang="fr-FR" sz="20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552" y="2093953"/>
            <a:ext cx="7632848" cy="363930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2000" b="1" dirty="0" smtClean="0"/>
              <a:t>CONCLUSION</a:t>
            </a:r>
            <a:endParaRPr lang="en-GB" sz="2000" b="1" dirty="0"/>
          </a:p>
          <a:p>
            <a:pPr algn="just">
              <a:spcBef>
                <a:spcPts val="0"/>
              </a:spcBef>
            </a:pPr>
            <a:r>
              <a:rPr lang="en-GB" sz="1800" b="1" dirty="0" smtClean="0"/>
              <a:t>Profession </a:t>
            </a:r>
            <a:r>
              <a:rPr lang="en-GB" sz="1800" b="1" dirty="0" err="1" smtClean="0"/>
              <a:t>doit</a:t>
            </a:r>
            <a:r>
              <a:rPr lang="en-GB" sz="1800" b="1" dirty="0" smtClean="0"/>
              <a:t> </a:t>
            </a:r>
            <a:r>
              <a:rPr lang="en-GB" sz="1800" b="1" dirty="0" err="1" smtClean="0"/>
              <a:t>évoluer</a:t>
            </a:r>
            <a:r>
              <a:rPr lang="en-GB" sz="1800" b="1" dirty="0" smtClean="0"/>
              <a:t> et </a:t>
            </a:r>
            <a:r>
              <a:rPr lang="en-GB" sz="1800" b="1" dirty="0" err="1" smtClean="0"/>
              <a:t>s’adapter</a:t>
            </a:r>
            <a:r>
              <a:rPr lang="en-GB" sz="1800" b="1" dirty="0" smtClean="0"/>
              <a:t> / Profession that must change</a:t>
            </a:r>
          </a:p>
          <a:p>
            <a:pPr algn="just">
              <a:spcBef>
                <a:spcPts val="0"/>
              </a:spcBef>
            </a:pPr>
            <a:r>
              <a:rPr lang="en-GB" sz="1800" b="1" u="sng" dirty="0" err="1" smtClean="0"/>
              <a:t>Moyen</a:t>
            </a:r>
            <a:r>
              <a:rPr lang="en-GB" sz="1800" b="1" u="sng" dirty="0" smtClean="0"/>
              <a:t> </a:t>
            </a:r>
            <a:r>
              <a:rPr lang="en-GB" sz="1800" b="1" dirty="0" smtClean="0"/>
              <a:t>: Grand Questionnaire / Means: Grand questionnaire</a:t>
            </a:r>
          </a:p>
          <a:p>
            <a:pPr algn="just">
              <a:spcBef>
                <a:spcPts val="0"/>
              </a:spcBef>
            </a:pPr>
            <a:r>
              <a:rPr lang="en-GB" sz="1800" b="1" u="sng" dirty="0" smtClean="0"/>
              <a:t>But</a:t>
            </a:r>
            <a:r>
              <a:rPr lang="en-GB" sz="1800" b="1" dirty="0" smtClean="0"/>
              <a:t> : Evolution des </a:t>
            </a:r>
            <a:r>
              <a:rPr lang="en-GB" sz="1800" b="1" dirty="0" err="1" smtClean="0"/>
              <a:t>législations</a:t>
            </a:r>
            <a:r>
              <a:rPr lang="en-GB" sz="1800" b="1" dirty="0" smtClean="0"/>
              <a:t> </a:t>
            </a:r>
            <a:r>
              <a:rPr lang="en-GB" sz="1800" b="1" dirty="0" err="1" smtClean="0"/>
              <a:t>nationales</a:t>
            </a:r>
            <a:r>
              <a:rPr lang="en-GB" sz="1800" b="1" dirty="0" smtClean="0"/>
              <a:t> en </a:t>
            </a:r>
            <a:r>
              <a:rPr lang="en-GB" sz="1800" b="1" dirty="0" err="1" smtClean="0"/>
              <a:t>tendant</a:t>
            </a:r>
            <a:r>
              <a:rPr lang="en-GB" sz="1800" b="1" dirty="0" smtClean="0"/>
              <a:t> </a:t>
            </a:r>
            <a:r>
              <a:rPr lang="en-GB" sz="1800" b="1" dirty="0" err="1" smtClean="0"/>
              <a:t>vers</a:t>
            </a:r>
            <a:r>
              <a:rPr lang="en-GB" sz="1800" b="1" dirty="0" smtClean="0"/>
              <a:t> </a:t>
            </a:r>
            <a:r>
              <a:rPr lang="en-GB" sz="1800" b="1" dirty="0" err="1" smtClean="0"/>
              <a:t>une</a:t>
            </a:r>
            <a:r>
              <a:rPr lang="en-GB" sz="1800" b="1" dirty="0" smtClean="0"/>
              <a:t> harmonisation / Evolution of national rules towards harmonization</a:t>
            </a:r>
            <a:endParaRPr lang="en-GB" sz="1800" b="1" dirty="0"/>
          </a:p>
          <a:p>
            <a:pPr marL="0" indent="0" algn="just">
              <a:spcBef>
                <a:spcPts val="0"/>
              </a:spcBef>
              <a:buNone/>
            </a:pPr>
            <a:endParaRPr lang="en-GB" sz="1800" b="1" dirty="0" smtClean="0"/>
          </a:p>
          <a:p>
            <a:pPr algn="ctr">
              <a:spcBef>
                <a:spcPts val="0"/>
              </a:spcBef>
              <a:buFont typeface="Wingdings" charset="0"/>
              <a:buChar char="à"/>
            </a:pPr>
            <a:r>
              <a:rPr lang="en-GB" sz="1800" b="1" dirty="0" smtClean="0">
                <a:sym typeface="Wingdings" panose="05000000000000000000" pitchFamily="2" charset="2"/>
              </a:rPr>
              <a:t>CECI EST IMPOSSIBLE SI LE GRAND QUESTIONNAIRE N’EST PAS MIS A JOUR PAR LES DELEGUES DES PAYS MEMBRES DE L’UIHJ</a:t>
            </a:r>
          </a:p>
          <a:p>
            <a:pPr algn="ctr">
              <a:spcBef>
                <a:spcPts val="0"/>
              </a:spcBef>
              <a:buFont typeface="Wingdings" charset="0"/>
              <a:buChar char="à"/>
            </a:pPr>
            <a:r>
              <a:rPr lang="en-GB" sz="1800" b="1" dirty="0" smtClean="0">
                <a:sym typeface="Wingdings" panose="05000000000000000000" pitchFamily="2" charset="2"/>
              </a:rPr>
              <a:t>IMPOSSIBLE IF THE GRAND QUESTIONNAIRE IS NOT UPDATE BY THE DELEGUEE OF THE MEMBERS STATES OF THE UIHJ</a:t>
            </a:r>
            <a:endParaRPr lang="en-GB" sz="1800" b="1" dirty="0" smtClean="0"/>
          </a:p>
          <a:p>
            <a:pPr algn="just">
              <a:spcBef>
                <a:spcPts val="0"/>
              </a:spcBef>
            </a:pPr>
            <a:endParaRPr lang="en-GB" sz="20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GB" sz="2000" dirty="0" smtClean="0"/>
              <a:t> </a:t>
            </a:r>
          </a:p>
          <a:p>
            <a:pPr algn="just">
              <a:spcBef>
                <a:spcPts val="0"/>
              </a:spcBef>
            </a:pPr>
            <a:endParaRPr lang="en-GB" sz="2000" dirty="0"/>
          </a:p>
          <a:p>
            <a:pPr algn="just">
              <a:spcBef>
                <a:spcPts val="0"/>
              </a:spcBef>
            </a:pPr>
            <a:endParaRPr lang="en-GB" sz="2000" dirty="0"/>
          </a:p>
          <a:p>
            <a:pPr marL="0" indent="0" algn="just">
              <a:spcBef>
                <a:spcPts val="0"/>
              </a:spcBef>
              <a:buNone/>
            </a:pPr>
            <a:endParaRPr lang="en-GB" sz="2000" b="1" dirty="0" smtClean="0"/>
          </a:p>
          <a:p>
            <a:pPr>
              <a:spcBef>
                <a:spcPts val="0"/>
              </a:spcBef>
            </a:pPr>
            <a:endParaRPr lang="en-GB" sz="2200" dirty="0" smtClean="0"/>
          </a:p>
          <a:p>
            <a:endParaRPr lang="fr-FR" sz="22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6707"/>
            <a:ext cx="1875058" cy="841293"/>
          </a:xfrm>
          <a:prstGeom prst="rect">
            <a:avLst/>
          </a:prstGeom>
        </p:spPr>
      </p:pic>
      <p:pic>
        <p:nvPicPr>
          <p:cNvPr id="3080" name="Picture 8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411288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888" y="1411288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00" y="1411288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75" y="1600200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75" y="1600200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75" y="1600200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9" name="Picture 13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75" y="1600200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75" y="1600200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1714500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1714500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1714500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5" name="Picture 11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1577975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1577975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7" name="Picture 13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1577975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1577975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9" name="Picture 15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1577975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0" name="Picture 16" descr="http://questionnaire2011.uihj.com/images/divers/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1577975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07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esje">
  <a:themeElements>
    <a:clrScheme name="Briesj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esj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esj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Briesje.thmx</Template>
  <TotalTime>373</TotalTime>
  <Words>574</Words>
  <Application>Microsoft Macintosh PowerPoint</Application>
  <PresentationFormat>Diavoorstelling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Briesje</vt:lpstr>
      <vt:lpstr>De l’agent d’exécution à l’huissier de justice Exemples tirés du Grand questionnaire de l’UIHJ  From enforcement agent to judicial officer Examples from the Grand questionnaire of the UIHJ </vt:lpstr>
      <vt:lpstr>De l’agent d’exécution à l’huissier de justice Exemples tirés du Grand questionnaire de l’UIHJ  From enforcement agent to judicial officer  Examples from the Grand questionnaire of the UIHJ</vt:lpstr>
      <vt:lpstr>De l’agent d’exécution à l’huissier de justice Exemples tirés du Grand questionnaire de l’UIHJ  From enforcement agent to judicial officer Examples from the Grand questionnaire of the UIHJ</vt:lpstr>
      <vt:lpstr>De l’agent d’exécution à l’huissier de justice Exemples tirés du Grand questionnaire de l’UIHJ  From enforcement agent to judicial officer Examples from the Grand questionnaire of the UIHJ</vt:lpstr>
      <vt:lpstr>De l’agent d’exécution à l’huissier de justice Exemples tirés du Grand questionnaire de l’UIHJ  From enforcement agent to judicial officer Examples from the Grand questionnaire of the UIHJ</vt:lpstr>
      <vt:lpstr>De l’agent d’exécution à l’huissier de justice Exemples tirés du Grand questionnaire de l’UIHJ  From enforcement agent to judicial officer Examples from the Grand questionnaire of the UIHJ</vt:lpstr>
      <vt:lpstr>De l’agent d’exécution à l’huissier de justice Exemples tirés du Grand questionnaire de l’UIHJ  From enforcement agent to judicial officer Examples from the Grand questionnaire of the UIHJ</vt:lpstr>
      <vt:lpstr>De l’agent d’exécution à l’huissier de justice Exemples tirés du Grand questionnaire de l’UIHJ  From enforcement agent to judicial officer Examples from the Grand questionnaire of the UIHJ</vt:lpstr>
      <vt:lpstr>De l’agent d’exécution à l’huissier de justice Exemples tirés du Grand questionnaire de l’UIHJ  From enforcement agent to judicial officer Examples from the Grand questionnaire of the UIHJ</vt:lpstr>
      <vt:lpstr>Thank you - Merci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STATEMENTS OF FACTS CARRIED OUT BY JUDICIAL OFFICERS</dc:title>
  <dc:creator>CHARDON</dc:creator>
  <cp:lastModifiedBy>Jos UITDEHAAG</cp:lastModifiedBy>
  <cp:revision>75</cp:revision>
  <dcterms:created xsi:type="dcterms:W3CDTF">2011-10-09T12:32:06Z</dcterms:created>
  <dcterms:modified xsi:type="dcterms:W3CDTF">2015-05-27T07:25:01Z</dcterms:modified>
</cp:coreProperties>
</file>