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899" r:id="rId2"/>
  </p:sldMasterIdLst>
  <p:notesMasterIdLst>
    <p:notesMasterId r:id="rId15"/>
  </p:notesMasterIdLst>
  <p:sldIdLst>
    <p:sldId id="256" r:id="rId3"/>
    <p:sldId id="257" r:id="rId4"/>
    <p:sldId id="286" r:id="rId5"/>
    <p:sldId id="283" r:id="rId6"/>
    <p:sldId id="290" r:id="rId7"/>
    <p:sldId id="291" r:id="rId8"/>
    <p:sldId id="287" r:id="rId9"/>
    <p:sldId id="288" r:id="rId10"/>
    <p:sldId id="289" r:id="rId11"/>
    <p:sldId id="293" r:id="rId12"/>
    <p:sldId id="294" r:id="rId13"/>
    <p:sldId id="28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or Lukov" initials="T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433" autoAdjust="0"/>
  </p:normalViewPr>
  <p:slideViewPr>
    <p:cSldViewPr>
      <p:cViewPr varScale="1">
        <p:scale>
          <a:sx n="108" d="100"/>
          <a:sy n="108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50B1-E064-41B9-A16F-DB9E6063AEAD}" type="datetimeFigureOut">
              <a:rPr lang="bg-BG" smtClean="0"/>
              <a:pPr/>
              <a:t>27-05-15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3D50-EBCC-4E3F-9A99-E76A81F08B53}" type="slidenum">
              <a:rPr lang="bg-BG" smtClean="0"/>
              <a:pPr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902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3D50-EBCC-4E3F-9A99-E76A81F08B53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460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anose="020B0604030504040204" pitchFamily="34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bg-BG" smtClean="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D6211C-A0D9-4176-9C8A-6706AE22A804}" type="slidenum">
              <a:rPr lang="en-GB" altLang="bg-BG"/>
              <a:pPr>
                <a:defRPr/>
              </a:pPr>
              <a:t>‹nr.›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862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52C0-E254-476D-9A8B-6BBA1E99857D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6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34222E-564F-4DA8-8093-86DF2AC56C4A}" type="slidenum">
              <a:rPr lang="en-GB" altLang="bg-BG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20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D9A8F-15A9-4E8A-8E96-FFBFB6965471}" type="slidenum">
              <a:rPr lang="en-GB" altLang="bg-BG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3CBCD1-9FDD-4867-AA4F-604A4F399A97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7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F0F44-EE28-4BCA-9A40-65921E93F7CE}" type="slidenum">
              <a:rPr lang="en-GB" altLang="bg-BG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5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25-D6A0-42D5-9EA3-7F58EFC73C4C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2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FE4BBE-D200-4F36-80C2-4998EB2E2986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mtClean="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3FA74-2BA3-4952-BFEE-BE23F37AA5A9}" type="slidenum">
              <a:rPr lang="en-GB" altLang="bg-BG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2D90-7E5F-46A1-9988-5A9DC559EE1F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8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5B72-9AED-468E-B4D0-23C96F0D0DBD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04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 rtlCol="0">
            <a:normAutofit/>
          </a:bodyPr>
          <a:lstStyle/>
          <a:p>
            <a:pPr lvl="0"/>
            <a:endParaRPr lang="bg-BG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540A-5491-4DA3-9E5A-4DCB6007AE03}" type="slidenum">
              <a:rPr lang="en-GB" altLang="bg-BG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0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27-05-15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‹nr.›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mtClean="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EC3C9-D6F5-482E-B009-3429FFD42DE6}" type="slidenum">
              <a:rPr lang="en-GB" altLang="bg-BG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bg-BG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-document1.docx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1124745"/>
            <a:ext cx="8001000" cy="1638466"/>
          </a:xfrm>
        </p:spPr>
        <p:txBody>
          <a:bodyPr>
            <a:normAutofit/>
          </a:bodyPr>
          <a:lstStyle/>
          <a:p>
            <a:r>
              <a:rPr lang="fr-FR" sz="4000" b="1" dirty="0" err="1" smtClean="0"/>
              <a:t>Bulgaria</a:t>
            </a:r>
            <a:r>
              <a:rPr lang="fr-FR" sz="4000" b="1" dirty="0" smtClean="0"/>
              <a:t>: </a:t>
            </a:r>
            <a:r>
              <a:rPr lang="fr-FR" sz="4000" b="1" dirty="0" err="1" smtClean="0"/>
              <a:t>legal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reform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in </a:t>
            </a:r>
            <a:r>
              <a:rPr lang="fr-FR" sz="4000" b="1" dirty="0" err="1" smtClean="0"/>
              <a:t>enforcement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3284984"/>
            <a:ext cx="8001000" cy="158417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Todor Lukov</a:t>
            </a:r>
          </a:p>
          <a:p>
            <a:r>
              <a:rPr lang="fr-FR" sz="1800" dirty="0" err="1" smtClean="0">
                <a:solidFill>
                  <a:schemeClr val="tx1"/>
                </a:solidFill>
              </a:rPr>
              <a:t>Private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Enforcement</a:t>
            </a:r>
            <a:r>
              <a:rPr lang="fr-FR" sz="1800" dirty="0" smtClean="0">
                <a:solidFill>
                  <a:schemeClr val="tx1"/>
                </a:solidFill>
              </a:rPr>
              <a:t> Agent,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Vice Chairman of the </a:t>
            </a:r>
            <a:r>
              <a:rPr lang="fr-FR" dirty="0" err="1" smtClean="0">
                <a:solidFill>
                  <a:schemeClr val="tx1"/>
                </a:solidFill>
              </a:rPr>
              <a:t>Ethics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Committee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Of the </a:t>
            </a:r>
            <a:r>
              <a:rPr lang="fr-FR" sz="1800" dirty="0" err="1" smtClean="0">
                <a:solidFill>
                  <a:schemeClr val="tx1"/>
                </a:solidFill>
              </a:rPr>
              <a:t>Bulgarian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Chamber</a:t>
            </a:r>
            <a:r>
              <a:rPr lang="fr-FR" sz="1800" dirty="0" smtClean="0">
                <a:solidFill>
                  <a:schemeClr val="tx1"/>
                </a:solidFill>
              </a:rPr>
              <a:t> of </a:t>
            </a:r>
            <a:r>
              <a:rPr lang="fr-FR" sz="1800" dirty="0" err="1" smtClean="0">
                <a:solidFill>
                  <a:schemeClr val="tx1"/>
                </a:solidFill>
              </a:rPr>
              <a:t>Private</a:t>
            </a:r>
            <a:r>
              <a:rPr lang="fr-FR" sz="1800" dirty="0" smtClean="0">
                <a:solidFill>
                  <a:schemeClr val="tx1"/>
                </a:solidFill>
              </a:rPr>
              <a:t> Enfoncement Agents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5390933"/>
            <a:ext cx="2120900" cy="1485900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151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7" y="728028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43808" y="0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https://newregistry.bcpea.org/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39752" y="548679"/>
            <a:ext cx="4464496" cy="369332"/>
          </a:xfrm>
          <a:prstGeom prst="rect">
            <a:avLst/>
          </a:prstGeom>
          <a:gradFill>
            <a:gsLst>
              <a:gs pos="16000">
                <a:srgbClr val="0070C0"/>
              </a:gs>
              <a:gs pos="100000">
                <a:schemeClr val="accent5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Central </a:t>
            </a:r>
            <a:r>
              <a:rPr lang="en-US" b="1" dirty="0" err="1" smtClean="0">
                <a:solidFill>
                  <a:schemeClr val="tx2"/>
                </a:solidFill>
              </a:rPr>
              <a:t>Debtors’Registry</a:t>
            </a:r>
            <a:r>
              <a:rPr lang="en-US" b="1" dirty="0" smtClean="0">
                <a:solidFill>
                  <a:schemeClr val="tx2"/>
                </a:solidFill>
              </a:rPr>
              <a:t> (CDR)</a:t>
            </a:r>
            <a:endParaRPr lang="bg-BG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916833"/>
            <a:ext cx="84969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Central Debtor’s Register </a:t>
            </a:r>
            <a:r>
              <a:rPr lang="ru-RU" dirty="0" smtClean="0"/>
              <a:t>/</a:t>
            </a:r>
            <a:r>
              <a:rPr lang="en-US" dirty="0" smtClean="0"/>
              <a:t>CDR</a:t>
            </a:r>
            <a:r>
              <a:rPr lang="ru-RU" dirty="0" smtClean="0"/>
              <a:t>/ </a:t>
            </a:r>
            <a:r>
              <a:rPr lang="en-US" dirty="0" smtClean="0"/>
              <a:t>established by </a:t>
            </a:r>
            <a:r>
              <a:rPr lang="ru-RU" dirty="0" smtClean="0"/>
              <a:t> </a:t>
            </a:r>
            <a:r>
              <a:rPr lang="en-US" dirty="0" smtClean="0"/>
              <a:t>The Bulgarian Chamber of PEA is a centralized database of all PEA countrywide 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Functionalities and features: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Check whether a potential counterpart (corporate entity) is involved in enforcement proceedings</a:t>
            </a:r>
            <a:r>
              <a:rPr lang="ru-RU" dirty="0" smtClean="0"/>
              <a:t>; </a:t>
            </a:r>
            <a:endParaRPr lang="en-US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dirty="0" smtClean="0"/>
              <a:t> Check whether oneself is involved in proceedings a debtor</a:t>
            </a:r>
            <a:r>
              <a:rPr lang="bg-BG" dirty="0" smtClean="0"/>
              <a:t>;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dirty="0" smtClean="0"/>
              <a:t> Inquiries and related fee payments are performed electronically in the PEA offices;</a:t>
            </a:r>
            <a:endParaRPr lang="bg-BG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bg-BG" dirty="0" smtClean="0"/>
              <a:t> </a:t>
            </a:r>
            <a:r>
              <a:rPr lang="en-US" dirty="0" smtClean="0"/>
              <a:t>Remote access of corporate clients to the database (in process of approval);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dirty="0" smtClean="0"/>
              <a:t> Over </a:t>
            </a:r>
            <a:r>
              <a:rPr lang="bg-BG" dirty="0" smtClean="0"/>
              <a:t>1 </a:t>
            </a:r>
            <a:r>
              <a:rPr lang="en-US" dirty="0" smtClean="0"/>
              <a:t>million cases accessible;</a:t>
            </a:r>
            <a:endParaRPr lang="bg-BG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269" y="6016679"/>
            <a:ext cx="1877731" cy="841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80"/>
          </a:xfr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accent6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Key projects of </a:t>
            </a:r>
            <a:r>
              <a:rPr lang="en-US" sz="2400" b="1" dirty="0">
                <a:solidFill>
                  <a:srgbClr val="002060"/>
                </a:solidFill>
              </a:rPr>
              <a:t>B</a:t>
            </a:r>
            <a:r>
              <a:rPr lang="en-US" sz="2400" b="1" dirty="0" smtClean="0">
                <a:solidFill>
                  <a:srgbClr val="002060"/>
                </a:solidFill>
              </a:rPr>
              <a:t>CPEA</a:t>
            </a:r>
            <a:endParaRPr lang="bg-BG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48680"/>
          </a:xfrm>
          <a:gradFill>
            <a:gsLst>
              <a:gs pos="31000">
                <a:srgbClr val="0070C0"/>
              </a:gs>
              <a:gs pos="100000">
                <a:schemeClr val="accent6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Key projects of BCPEA</a:t>
            </a:r>
            <a:endParaRPr lang="bg-BG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27784" y="620688"/>
            <a:ext cx="4032448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http://www.sales.bcpea.org/</a:t>
            </a:r>
            <a:endParaRPr lang="bg-BG" sz="16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87624" y="1456863"/>
            <a:ext cx="4752528" cy="461665"/>
          </a:xfrm>
          <a:prstGeom prst="rect">
            <a:avLst/>
          </a:prstGeom>
          <a:gradFill>
            <a:gsLst>
              <a:gs pos="31000">
                <a:srgbClr val="C00000"/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Registry of Auctioned Property</a:t>
            </a:r>
            <a:endParaRPr lang="bg-BG" sz="2400" b="1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77991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960511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rgbClr val="002060"/>
                </a:solidFill>
              </a:rPr>
              <a:t>Thank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you</a:t>
            </a:r>
            <a:r>
              <a:rPr lang="fr-FR" sz="4000" dirty="0" smtClean="0">
                <a:solidFill>
                  <a:srgbClr val="002060"/>
                </a:solidFill>
              </a:rPr>
              <a:t> - Merci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500" y="2708920"/>
            <a:ext cx="8001000" cy="21602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Todor Lukov</a:t>
            </a:r>
          </a:p>
          <a:p>
            <a:r>
              <a:rPr lang="en-US" dirty="0">
                <a:solidFill>
                  <a:srgbClr val="002060"/>
                </a:solidFill>
              </a:rPr>
              <a:t>Private Enforcement Agent, </a:t>
            </a:r>
          </a:p>
          <a:p>
            <a:r>
              <a:rPr lang="en-US" dirty="0">
                <a:solidFill>
                  <a:srgbClr val="002060"/>
                </a:solidFill>
              </a:rPr>
              <a:t>Vice Chairman of the Ethics Committee</a:t>
            </a:r>
          </a:p>
          <a:p>
            <a:r>
              <a:rPr lang="en-US" dirty="0">
                <a:solidFill>
                  <a:srgbClr val="002060"/>
                </a:solidFill>
              </a:rPr>
              <a:t>Of the Bulgarian Chamber of </a:t>
            </a:r>
            <a:r>
              <a:rPr lang="en-US">
                <a:solidFill>
                  <a:srgbClr val="002060"/>
                </a:solidFill>
              </a:rPr>
              <a:t>Private </a:t>
            </a:r>
            <a:r>
              <a:rPr lang="en-US" smtClean="0">
                <a:solidFill>
                  <a:srgbClr val="002060"/>
                </a:solidFill>
              </a:rPr>
              <a:t>Enforcement </a:t>
            </a:r>
            <a:r>
              <a:rPr lang="en-US" dirty="0">
                <a:solidFill>
                  <a:srgbClr val="002060"/>
                </a:solidFill>
              </a:rPr>
              <a:t>Agents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366615"/>
            <a:ext cx="2120900" cy="1485900"/>
          </a:xfrm>
          <a:prstGeom prst="rect">
            <a:avLst/>
          </a:prstGeom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1875058" cy="84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Topic</a:t>
            </a:r>
            <a:r>
              <a:rPr lang="fr-FR" dirty="0" smtClean="0"/>
              <a:t> - </a:t>
            </a:r>
            <a:r>
              <a:rPr lang="fr-FR" dirty="0" err="1" smtClean="0"/>
              <a:t>Theme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 err="1" smtClean="0"/>
              <a:t>Developpment</a:t>
            </a:r>
            <a:endParaRPr lang="en-GB" sz="2200" dirty="0" smtClean="0"/>
          </a:p>
          <a:p>
            <a:r>
              <a:rPr lang="en-GB" sz="2200" dirty="0" err="1" smtClean="0"/>
              <a:t>Développement</a:t>
            </a: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7236296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bg-BG" altLang="en-US" dirty="0" smtClean="0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4716463" y="333375"/>
            <a:ext cx="41036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8119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Entry into the profession of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8119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private enforcement agents (PEA)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8119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in Bulgaria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4860032" y="1412776"/>
            <a:ext cx="417646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1st stage - April</a:t>
            </a:r>
            <a:r>
              <a:rPr lang="bg-B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3</a:t>
            </a:r>
            <a:r>
              <a:rPr lang="en-US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rd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bg-B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2006 –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the former state enforcement agents were licensed as private enforcement agents by the virtue of their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office 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3995936" y="2420888"/>
            <a:ext cx="514806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2nd stage - October </a:t>
            </a:r>
            <a:r>
              <a:rPr lang="bg-B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14</a:t>
            </a:r>
            <a:r>
              <a:rPr lang="en-US" baseline="30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th</a:t>
            </a:r>
            <a:r>
              <a:rPr lang="bg-B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,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November</a:t>
            </a:r>
            <a:r>
              <a:rPr lang="bg-B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11</a:t>
            </a:r>
            <a:r>
              <a:rPr lang="en-US" baseline="30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th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bg-B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2006 </a:t>
            </a:r>
            <a:r>
              <a:rPr lang="bg-B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the new enforcement agents were licensed by the Justice Minister and sworn in after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first passing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a two-stage exam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16016" y="5229200"/>
            <a:ext cx="410368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8119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Up to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date 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- total 167 PEA</a:t>
            </a:r>
            <a:endParaRPr lang="en-GB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291" y="6016679"/>
            <a:ext cx="1877731" cy="841321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07904" y="4149080"/>
            <a:ext cx="53640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3rd stage – November</a:t>
            </a:r>
            <a:r>
              <a:rPr lang="bg-B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20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13</a:t>
            </a:r>
            <a:r>
              <a:rPr lang="bg-B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 </a:t>
            </a:r>
            <a:r>
              <a:rPr lang="bg-B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–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the new enforcement agents were licensed by the Justice Minister and sworn in after passing a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2-nd two-stage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exam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788024" y="5877272"/>
            <a:ext cx="435597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4th stage (in progress) 2015-2016 </a:t>
            </a:r>
            <a:r>
              <a:rPr lang="bg-B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–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the new enforcement agents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after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passing a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3-rd two-stage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charset="0"/>
              </a:rPr>
              <a:t>exam</a:t>
            </a:r>
            <a:endParaRPr lang="en-GB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24744"/>
          </a:xfrm>
        </p:spPr>
        <p:txBody>
          <a:bodyPr/>
          <a:lstStyle/>
          <a:p>
            <a:r>
              <a:rPr lang="fr-FR" sz="4000" dirty="0" smtClean="0">
                <a:solidFill>
                  <a:schemeClr val="tx1"/>
                </a:solidFill>
              </a:rPr>
              <a:t>Territorial </a:t>
            </a:r>
            <a:r>
              <a:rPr lang="fr-FR" sz="4000" dirty="0" err="1" smtClean="0">
                <a:solidFill>
                  <a:schemeClr val="tx1"/>
                </a:solidFill>
              </a:rPr>
              <a:t>Jurisdiction</a:t>
            </a:r>
            <a:r>
              <a:rPr lang="fr-FR" sz="4000" dirty="0" smtClean="0">
                <a:solidFill>
                  <a:schemeClr val="tx1"/>
                </a:solidFill>
              </a:rPr>
              <a:t> of PEA</a:t>
            </a:r>
            <a:br>
              <a:rPr lang="fr-FR" sz="4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28 provincial courts regions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 err="1" smtClean="0"/>
              <a:t>Developpment</a:t>
            </a:r>
            <a:endParaRPr lang="en-GB" sz="2200" dirty="0" smtClean="0"/>
          </a:p>
          <a:p>
            <a:r>
              <a:rPr lang="en-GB" sz="2200" dirty="0" err="1" smtClean="0"/>
              <a:t>Développement</a:t>
            </a: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6707"/>
            <a:ext cx="1875058" cy="841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412039" cy="48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7576"/>
            <a:ext cx="8424936" cy="801144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75" y="122519"/>
            <a:ext cx="7839038" cy="5754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87727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 the 2006 annual report the World Bank</a:t>
            </a:r>
          </a:p>
          <a:p>
            <a:pPr algn="ctr"/>
            <a:r>
              <a:rPr lang="en-US" b="1" dirty="0"/>
              <a:t>estimated  the introduction of private judgment enforcement in Bulgaria as one out of ten most  successful reforms on the world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2519"/>
            <a:ext cx="1877731" cy="78620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343400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3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576"/>
            <a:ext cx="9143999" cy="6750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60649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Professional competence of PEA in Bulgaria</a:t>
            </a:r>
            <a:r>
              <a:rPr lang="en-US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of private </a:t>
            </a:r>
            <a:r>
              <a:rPr lang="en-US" dirty="0" smtClean="0"/>
              <a:t>debts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Collection of public </a:t>
            </a:r>
            <a:r>
              <a:rPr lang="en-US" dirty="0" smtClean="0"/>
              <a:t>debts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Enforcement of special pledges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Enforcement of </a:t>
            </a:r>
            <a:r>
              <a:rPr lang="en-US" dirty="0" smtClean="0"/>
              <a:t>adjudicated actions or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service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528" y="2132856"/>
            <a:ext cx="88204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“Judicial</a:t>
            </a:r>
            <a:r>
              <a:rPr lang="en-US" b="1" u="sng" dirty="0"/>
              <a:t>” </a:t>
            </a:r>
            <a:r>
              <a:rPr lang="en-US" b="1" u="sng" dirty="0" smtClean="0"/>
              <a:t>Enforcement</a:t>
            </a:r>
            <a:endParaRPr lang="en-US" b="1" u="sng" dirty="0"/>
          </a:p>
          <a:p>
            <a:r>
              <a:rPr lang="en-US" sz="1600" dirty="0"/>
              <a:t>Enforcement of judgments  (court decrees) CPC art. 404, 405, writ of execution (</a:t>
            </a:r>
            <a:r>
              <a:rPr lang="en-US" sz="1600" dirty="0" err="1"/>
              <a:t>fieri</a:t>
            </a:r>
            <a:r>
              <a:rPr lang="en-US" sz="1600" dirty="0"/>
              <a:t> </a:t>
            </a:r>
            <a:r>
              <a:rPr lang="en-US" sz="1600" dirty="0" err="1"/>
              <a:t>facias</a:t>
            </a:r>
            <a:r>
              <a:rPr lang="en-US" sz="1600" dirty="0"/>
              <a:t>)</a:t>
            </a:r>
          </a:p>
          <a:p>
            <a:r>
              <a:rPr lang="en-US" sz="1600" dirty="0"/>
              <a:t>Enforcement of judicial orders (order for execution)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small claims (up to €12 550) &amp; transfer of movables under pledge or lien CPC art. 410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/>
              <a:t>non-judicial instruments (acts) under art. 417 CPC:</a:t>
            </a:r>
          </a:p>
          <a:p>
            <a:r>
              <a:rPr lang="en-US" sz="1600" dirty="0"/>
              <a:t>           administrative writs (under strict legislative delegation)</a:t>
            </a:r>
          </a:p>
          <a:p>
            <a:r>
              <a:rPr lang="en-US" sz="1600" dirty="0"/>
              <a:t>          </a:t>
            </a:r>
            <a:r>
              <a:rPr lang="en-US" sz="1600" dirty="0" smtClean="0"/>
              <a:t> accounting </a:t>
            </a:r>
            <a:r>
              <a:rPr lang="en-US" sz="1600" dirty="0"/>
              <a:t>excerpts denoting payables to state institutions; municipalities and banks</a:t>
            </a:r>
          </a:p>
          <a:p>
            <a:r>
              <a:rPr lang="en-US" sz="1600" dirty="0"/>
              <a:t>           </a:t>
            </a:r>
            <a:r>
              <a:rPr lang="en-US" sz="1600" dirty="0" smtClean="0"/>
              <a:t>notary </a:t>
            </a:r>
            <a:r>
              <a:rPr lang="en-US" sz="1600" dirty="0"/>
              <a:t>deeds &amp; notarized contractual obligations</a:t>
            </a:r>
          </a:p>
          <a:p>
            <a:r>
              <a:rPr lang="en-US" sz="1600" dirty="0"/>
              <a:t>           </a:t>
            </a:r>
            <a:r>
              <a:rPr lang="en-US" sz="1600" dirty="0" smtClean="0"/>
              <a:t>excerpts </a:t>
            </a:r>
            <a:r>
              <a:rPr lang="en-US" sz="1600" dirty="0"/>
              <a:t>from the Special Pledges Registry certifying obligation to transfer property under lien</a:t>
            </a:r>
          </a:p>
          <a:p>
            <a:r>
              <a:rPr lang="en-US" sz="1600" dirty="0"/>
              <a:t>           </a:t>
            </a:r>
            <a:r>
              <a:rPr lang="en-US" sz="1600" dirty="0" smtClean="0"/>
              <a:t>mortgage </a:t>
            </a:r>
            <a:r>
              <a:rPr lang="en-US" sz="1600" dirty="0"/>
              <a:t>&amp; lien contracts</a:t>
            </a:r>
          </a:p>
          <a:p>
            <a:r>
              <a:rPr lang="en-US" sz="1600" dirty="0"/>
              <a:t>           </a:t>
            </a:r>
            <a:r>
              <a:rPr lang="en-US" sz="1600" dirty="0" smtClean="0"/>
              <a:t>bills </a:t>
            </a:r>
            <a:r>
              <a:rPr lang="en-US" sz="1600" dirty="0"/>
              <a:t>of exchange; promissory notes and equal legal instruments </a:t>
            </a:r>
          </a:p>
          <a:p>
            <a:r>
              <a:rPr lang="en-US" sz="1600" dirty="0"/>
              <a:t> - writs for public dues for municipal taxes and fees (under the Municipal Taxation Act</a:t>
            </a:r>
            <a:r>
              <a:rPr lang="en-US" sz="1600" dirty="0" smtClean="0"/>
              <a:t>)</a:t>
            </a:r>
          </a:p>
          <a:p>
            <a:r>
              <a:rPr lang="en-US" b="1" u="sng" dirty="0"/>
              <a:t>“Non-judicial” enforcement and other professional </a:t>
            </a:r>
            <a:r>
              <a:rPr lang="en-US" b="1" u="sng" dirty="0" smtClean="0"/>
              <a:t>activities</a:t>
            </a:r>
          </a:p>
          <a:p>
            <a:r>
              <a:rPr lang="en-US" sz="1600" dirty="0" smtClean="0"/>
              <a:t>- Auctioning </a:t>
            </a:r>
            <a:r>
              <a:rPr lang="en-US" sz="1600" dirty="0"/>
              <a:t>property under lien according to the Special Pledges Act;</a:t>
            </a:r>
          </a:p>
          <a:p>
            <a:r>
              <a:rPr lang="en-US" sz="1600" dirty="0" smtClean="0"/>
              <a:t>- Enforcement </a:t>
            </a:r>
            <a:r>
              <a:rPr lang="en-US" sz="1600" dirty="0"/>
              <a:t>of titles under the Taxation and Social Security Procedural Act</a:t>
            </a:r>
          </a:p>
          <a:p>
            <a:r>
              <a:rPr lang="en-US" sz="1600" dirty="0" smtClean="0"/>
              <a:t>- Process </a:t>
            </a:r>
            <a:r>
              <a:rPr lang="en-US" sz="1600" dirty="0"/>
              <a:t>service</a:t>
            </a:r>
          </a:p>
          <a:p>
            <a:endParaRPr lang="bg-BG" b="1" u="sng" dirty="0"/>
          </a:p>
          <a:p>
            <a:r>
              <a:rPr lang="en-US" sz="1600" dirty="0" smtClean="0"/>
              <a:t>               ∙</a:t>
            </a:r>
            <a:endParaRPr lang="bg-BG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089398"/>
            <a:ext cx="1835696" cy="7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7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168"/>
          </a:xfrm>
        </p:spPr>
        <p:txBody>
          <a:bodyPr/>
          <a:lstStyle/>
          <a:p>
            <a:r>
              <a:rPr lang="en-US" dirty="0"/>
              <a:t>Case load / Economic </a:t>
            </a:r>
            <a:r>
              <a:rPr lang="en-US" dirty="0" smtClean="0"/>
              <a:t>effect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816" y="6016679"/>
            <a:ext cx="1877731" cy="84132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6954"/>
              </p:ext>
            </p:extLst>
          </p:nvPr>
        </p:nvGraphicFramePr>
        <p:xfrm>
          <a:off x="-36512" y="1340768"/>
          <a:ext cx="12145962" cy="887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6" imgW="4815451" imgH="3522326" progId="Word.Document.12">
                  <p:embed/>
                </p:oleObj>
              </mc:Choice>
              <mc:Fallback>
                <p:oleObj name="Document" r:id="rId6" imgW="4815451" imgH="3522326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1340768"/>
                        <a:ext cx="12145962" cy="887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843808" y="6252673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⃰ Data estimate still in progress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104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352928" cy="5688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476672"/>
            <a:ext cx="4104456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Number of cases</a:t>
            </a:r>
            <a:endParaRPr lang="bg-BG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7" y="5155620"/>
            <a:ext cx="2530003" cy="793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endParaRPr lang="en-US" sz="1200" dirty="0"/>
          </a:p>
          <a:p>
            <a:pPr algn="ctr">
              <a:lnSpc>
                <a:spcPct val="150000"/>
              </a:lnSpc>
            </a:pPr>
            <a:r>
              <a:rPr lang="bg-BG" sz="1200" dirty="0" smtClean="0">
                <a:solidFill>
                  <a:schemeClr val="tx1"/>
                </a:solidFill>
              </a:rPr>
              <a:t>№ </a:t>
            </a:r>
            <a:r>
              <a:rPr lang="en-US" sz="1200" dirty="0" smtClean="0">
                <a:solidFill>
                  <a:schemeClr val="tx1"/>
                </a:solidFill>
              </a:rPr>
              <a:t>cases opened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№ </a:t>
            </a:r>
            <a:r>
              <a:rPr lang="en-US" sz="1200" dirty="0" smtClean="0">
                <a:solidFill>
                  <a:schemeClr val="tx1"/>
                </a:solidFill>
              </a:rPr>
              <a:t>cases closed</a:t>
            </a:r>
          </a:p>
          <a:p>
            <a:pPr algn="ctr"/>
            <a:endParaRPr lang="en-US" sz="1200" dirty="0" smtClean="0"/>
          </a:p>
          <a:p>
            <a:pPr algn="ctr"/>
            <a:endParaRPr lang="bg-BG" sz="1200" dirty="0"/>
          </a:p>
        </p:txBody>
      </p:sp>
      <p:sp>
        <p:nvSpPr>
          <p:cNvPr id="8" name="Rectangle 7"/>
          <p:cNvSpPr/>
          <p:nvPr/>
        </p:nvSpPr>
        <p:spPr>
          <a:xfrm>
            <a:off x="1763687" y="4579555"/>
            <a:ext cx="1358429" cy="656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December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4579555"/>
            <a:ext cx="1294557" cy="656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8" y="5235996"/>
            <a:ext cx="216024" cy="209228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1043608" y="5517232"/>
            <a:ext cx="216024" cy="21602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4632698" y="4579555"/>
            <a:ext cx="1307453" cy="6564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2436" y="4579555"/>
            <a:ext cx="1377876" cy="656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2597" y="4579555"/>
            <a:ext cx="1305867" cy="656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December</a:t>
            </a: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269" y="6016679"/>
            <a:ext cx="187773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945" y="260648"/>
            <a:ext cx="8424936" cy="6264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744" y="260648"/>
            <a:ext cx="6120680" cy="5154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Amount collected (1BGN</a:t>
            </a:r>
            <a:r>
              <a:rPr lang="bg-BG" b="1" dirty="0" smtClean="0">
                <a:solidFill>
                  <a:schemeClr val="tx1"/>
                </a:solidFill>
              </a:rPr>
              <a:t>=0.51€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373216"/>
            <a:ext cx="230425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 smtClean="0"/>
              <a:t>Amount per title</a:t>
            </a:r>
          </a:p>
          <a:p>
            <a:pPr algn="r">
              <a:lnSpc>
                <a:spcPct val="150000"/>
              </a:lnSpc>
            </a:pPr>
            <a:r>
              <a:rPr lang="en-US" sz="1600" b="1" dirty="0" smtClean="0"/>
              <a:t>Amount collected</a:t>
            </a:r>
            <a:endParaRPr lang="bg-BG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49275" y="5517232"/>
            <a:ext cx="278309" cy="2160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549275" y="5877272"/>
            <a:ext cx="278309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/>
          <p:cNvSpPr/>
          <p:nvPr/>
        </p:nvSpPr>
        <p:spPr>
          <a:xfrm>
            <a:off x="2051720" y="4437112"/>
            <a:ext cx="1440160" cy="7200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91880" y="4437112"/>
            <a:ext cx="129614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8024" y="4437112"/>
            <a:ext cx="1224136" cy="7200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2160" y="4437112"/>
            <a:ext cx="122413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December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6296" y="4437112"/>
            <a:ext cx="1355255" cy="7200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January-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December</a:t>
            </a:r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269" y="6016679"/>
            <a:ext cx="187773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7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riesje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esj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esj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Briesje.thmx</Template>
  <TotalTime>880</TotalTime>
  <Words>612</Words>
  <Application>Microsoft Macintosh PowerPoint</Application>
  <PresentationFormat>Diavoorstelling (4:3)</PresentationFormat>
  <Paragraphs>96</Paragraphs>
  <Slides>12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Briesje</vt:lpstr>
      <vt:lpstr>Concourse</vt:lpstr>
      <vt:lpstr>Document</vt:lpstr>
      <vt:lpstr>Bulgaria: legal reform  in enforcement</vt:lpstr>
      <vt:lpstr>Topic - Theme</vt:lpstr>
      <vt:lpstr>PowerPoint-presentatie</vt:lpstr>
      <vt:lpstr>Territorial Jurisdiction of PEA 28 provincial courts regions</vt:lpstr>
      <vt:lpstr>PowerPoint-presentatie</vt:lpstr>
      <vt:lpstr>PowerPoint-presentatie</vt:lpstr>
      <vt:lpstr>Case load / Economic effect</vt:lpstr>
      <vt:lpstr>PowerPoint-presentatie</vt:lpstr>
      <vt:lpstr>PowerPoint-presentatie</vt:lpstr>
      <vt:lpstr>Key projects of BCPEA</vt:lpstr>
      <vt:lpstr>Key projects of BCPEA</vt:lpstr>
      <vt:lpstr>Thank you - 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STATEMENTS OF FACTS CARRIED OUT BY JUDICIAL OFFICERS</dc:title>
  <dc:creator>CHARDON</dc:creator>
  <cp:lastModifiedBy>Jos UITDEHAAG</cp:lastModifiedBy>
  <cp:revision>98</cp:revision>
  <dcterms:created xsi:type="dcterms:W3CDTF">2011-10-09T12:32:06Z</dcterms:created>
  <dcterms:modified xsi:type="dcterms:W3CDTF">2015-05-27T19:36:39Z</dcterms:modified>
</cp:coreProperties>
</file>