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8"/>
  </p:notesMasterIdLst>
  <p:handoutMasterIdLst>
    <p:handoutMasterId r:id="rId69"/>
  </p:handoutMasterIdLst>
  <p:sldIdLst>
    <p:sldId id="256" r:id="rId2"/>
    <p:sldId id="1001" r:id="rId3"/>
    <p:sldId id="758" r:id="rId4"/>
    <p:sldId id="1021" r:id="rId5"/>
    <p:sldId id="1022" r:id="rId6"/>
    <p:sldId id="1023" r:id="rId7"/>
    <p:sldId id="1024" r:id="rId8"/>
    <p:sldId id="1025" r:id="rId9"/>
    <p:sldId id="1026" r:id="rId10"/>
    <p:sldId id="1027" r:id="rId11"/>
    <p:sldId id="1028" r:id="rId12"/>
    <p:sldId id="1029" r:id="rId13"/>
    <p:sldId id="1030" r:id="rId14"/>
    <p:sldId id="1031" r:id="rId15"/>
    <p:sldId id="1032" r:id="rId16"/>
    <p:sldId id="1033" r:id="rId17"/>
    <p:sldId id="1034" r:id="rId18"/>
    <p:sldId id="1035" r:id="rId19"/>
    <p:sldId id="854" r:id="rId20"/>
    <p:sldId id="997" r:id="rId21"/>
    <p:sldId id="877" r:id="rId22"/>
    <p:sldId id="994" r:id="rId23"/>
    <p:sldId id="995" r:id="rId24"/>
    <p:sldId id="1002" r:id="rId25"/>
    <p:sldId id="989" r:id="rId26"/>
    <p:sldId id="1004" r:id="rId27"/>
    <p:sldId id="1005" r:id="rId28"/>
    <p:sldId id="1006" r:id="rId29"/>
    <p:sldId id="1007" r:id="rId30"/>
    <p:sldId id="1008" r:id="rId31"/>
    <p:sldId id="1009" r:id="rId32"/>
    <p:sldId id="1010" r:id="rId33"/>
    <p:sldId id="1011" r:id="rId34"/>
    <p:sldId id="1012" r:id="rId35"/>
    <p:sldId id="1013" r:id="rId36"/>
    <p:sldId id="1003" r:id="rId37"/>
    <p:sldId id="1014" r:id="rId38"/>
    <p:sldId id="1015" r:id="rId39"/>
    <p:sldId id="1017" r:id="rId40"/>
    <p:sldId id="1018" r:id="rId41"/>
    <p:sldId id="1019" r:id="rId42"/>
    <p:sldId id="934" r:id="rId43"/>
    <p:sldId id="1016" r:id="rId44"/>
    <p:sldId id="939" r:id="rId45"/>
    <p:sldId id="855" r:id="rId46"/>
    <p:sldId id="940" r:id="rId47"/>
    <p:sldId id="956" r:id="rId48"/>
    <p:sldId id="988" r:id="rId49"/>
    <p:sldId id="948" r:id="rId50"/>
    <p:sldId id="1036" r:id="rId51"/>
    <p:sldId id="967" r:id="rId52"/>
    <p:sldId id="968" r:id="rId53"/>
    <p:sldId id="969" r:id="rId54"/>
    <p:sldId id="949" r:id="rId55"/>
    <p:sldId id="1038" r:id="rId56"/>
    <p:sldId id="970" r:id="rId57"/>
    <p:sldId id="1037" r:id="rId58"/>
    <p:sldId id="923" r:id="rId59"/>
    <p:sldId id="880" r:id="rId60"/>
    <p:sldId id="1039" r:id="rId61"/>
    <p:sldId id="1040" r:id="rId62"/>
    <p:sldId id="1041" r:id="rId63"/>
    <p:sldId id="1042" r:id="rId64"/>
    <p:sldId id="1043" r:id="rId65"/>
    <p:sldId id="1044" r:id="rId66"/>
    <p:sldId id="1045" r:id="rId67"/>
  </p:sldIdLst>
  <p:sldSz cx="9144000" cy="6858000" type="screen4x3"/>
  <p:notesSz cx="7099300" cy="10234613"/>
  <p:defaultTextStyle>
    <a:defPPr>
      <a:defRPr lang="en-GB"/>
    </a:defPPr>
    <a:lvl1pPr algn="l" defTabSz="457200" rtl="0" fontAlgn="base">
      <a:spcBef>
        <a:spcPct val="0"/>
      </a:spcBef>
      <a:spcAft>
        <a:spcPct val="0"/>
      </a:spcAft>
      <a:buClr>
        <a:srgbClr val="000000"/>
      </a:buClr>
      <a:buSzPct val="100000"/>
      <a:buFont typeface="Times New Roman" pitchFamily="18" charset="0"/>
      <a:defRPr sz="2400" b="1" kern="1200">
        <a:solidFill>
          <a:schemeClr val="bg1"/>
        </a:solidFill>
        <a:latin typeface="Arial" pitchFamily="34" charset="0"/>
        <a:ea typeface="MS PGothic" pitchFamily="34" charset="-128"/>
        <a:cs typeface="+mn-cs"/>
      </a:defRPr>
    </a:lvl1pPr>
    <a:lvl2pPr marL="742950" indent="-285750" algn="l" defTabSz="457200" rtl="0" fontAlgn="base">
      <a:spcBef>
        <a:spcPct val="0"/>
      </a:spcBef>
      <a:spcAft>
        <a:spcPct val="0"/>
      </a:spcAft>
      <a:buClr>
        <a:srgbClr val="000000"/>
      </a:buClr>
      <a:buSzPct val="100000"/>
      <a:buFont typeface="Times New Roman" pitchFamily="18" charset="0"/>
      <a:defRPr sz="2400" b="1" kern="1200">
        <a:solidFill>
          <a:schemeClr val="bg1"/>
        </a:solidFill>
        <a:latin typeface="Arial" pitchFamily="34" charset="0"/>
        <a:ea typeface="MS PGothic" pitchFamily="34" charset="-128"/>
        <a:cs typeface="+mn-cs"/>
      </a:defRPr>
    </a:lvl2pPr>
    <a:lvl3pPr marL="1143000" indent="-228600" algn="l" defTabSz="457200" rtl="0" fontAlgn="base">
      <a:spcBef>
        <a:spcPct val="0"/>
      </a:spcBef>
      <a:spcAft>
        <a:spcPct val="0"/>
      </a:spcAft>
      <a:buClr>
        <a:srgbClr val="000000"/>
      </a:buClr>
      <a:buSzPct val="100000"/>
      <a:buFont typeface="Times New Roman" pitchFamily="18" charset="0"/>
      <a:defRPr sz="2400" b="1" kern="1200">
        <a:solidFill>
          <a:schemeClr val="bg1"/>
        </a:solidFill>
        <a:latin typeface="Arial" pitchFamily="34" charset="0"/>
        <a:ea typeface="MS PGothic" pitchFamily="34" charset="-128"/>
        <a:cs typeface="+mn-cs"/>
      </a:defRPr>
    </a:lvl3pPr>
    <a:lvl4pPr marL="1600200" indent="-228600" algn="l" defTabSz="457200" rtl="0" fontAlgn="base">
      <a:spcBef>
        <a:spcPct val="0"/>
      </a:spcBef>
      <a:spcAft>
        <a:spcPct val="0"/>
      </a:spcAft>
      <a:buClr>
        <a:srgbClr val="000000"/>
      </a:buClr>
      <a:buSzPct val="100000"/>
      <a:buFont typeface="Times New Roman" pitchFamily="18" charset="0"/>
      <a:defRPr sz="2400" b="1" kern="1200">
        <a:solidFill>
          <a:schemeClr val="bg1"/>
        </a:solidFill>
        <a:latin typeface="Arial" pitchFamily="34" charset="0"/>
        <a:ea typeface="MS PGothic" pitchFamily="34" charset="-128"/>
        <a:cs typeface="+mn-cs"/>
      </a:defRPr>
    </a:lvl4pPr>
    <a:lvl5pPr marL="2057400" indent="-228600" algn="l" defTabSz="457200" rtl="0" fontAlgn="base">
      <a:spcBef>
        <a:spcPct val="0"/>
      </a:spcBef>
      <a:spcAft>
        <a:spcPct val="0"/>
      </a:spcAft>
      <a:buClr>
        <a:srgbClr val="000000"/>
      </a:buClr>
      <a:buSzPct val="100000"/>
      <a:buFont typeface="Times New Roman" pitchFamily="18" charset="0"/>
      <a:defRPr sz="2400" b="1" kern="1200">
        <a:solidFill>
          <a:schemeClr val="bg1"/>
        </a:solidFill>
        <a:latin typeface="Arial" pitchFamily="34" charset="0"/>
        <a:ea typeface="MS PGothic" pitchFamily="34" charset="-128"/>
        <a:cs typeface="+mn-cs"/>
      </a:defRPr>
    </a:lvl5pPr>
    <a:lvl6pPr marL="2286000" algn="l" defTabSz="914400" rtl="0" eaLnBrk="1" latinLnBrk="0" hangingPunct="1">
      <a:defRPr sz="2400" b="1" kern="1200">
        <a:solidFill>
          <a:schemeClr val="bg1"/>
        </a:solidFill>
        <a:latin typeface="Arial" pitchFamily="34" charset="0"/>
        <a:ea typeface="MS PGothic" pitchFamily="34" charset="-128"/>
        <a:cs typeface="+mn-cs"/>
      </a:defRPr>
    </a:lvl6pPr>
    <a:lvl7pPr marL="2743200" algn="l" defTabSz="914400" rtl="0" eaLnBrk="1" latinLnBrk="0" hangingPunct="1">
      <a:defRPr sz="2400" b="1" kern="1200">
        <a:solidFill>
          <a:schemeClr val="bg1"/>
        </a:solidFill>
        <a:latin typeface="Arial" pitchFamily="34" charset="0"/>
        <a:ea typeface="MS PGothic" pitchFamily="34" charset="-128"/>
        <a:cs typeface="+mn-cs"/>
      </a:defRPr>
    </a:lvl7pPr>
    <a:lvl8pPr marL="3200400" algn="l" defTabSz="914400" rtl="0" eaLnBrk="1" latinLnBrk="0" hangingPunct="1">
      <a:defRPr sz="2400" b="1" kern="1200">
        <a:solidFill>
          <a:schemeClr val="bg1"/>
        </a:solidFill>
        <a:latin typeface="Arial" pitchFamily="34" charset="0"/>
        <a:ea typeface="MS PGothic" pitchFamily="34" charset="-128"/>
        <a:cs typeface="+mn-cs"/>
      </a:defRPr>
    </a:lvl8pPr>
    <a:lvl9pPr marL="3657600" algn="l" defTabSz="914400" rtl="0" eaLnBrk="1" latinLnBrk="0" hangingPunct="1">
      <a:defRPr sz="2400" b="1" kern="1200">
        <a:solidFill>
          <a:schemeClr val="bg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969696"/>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14" autoAdjust="0"/>
    <p:restoredTop sz="94552" autoAdjust="0"/>
  </p:normalViewPr>
  <p:slideViewPr>
    <p:cSldViewPr>
      <p:cViewPr>
        <p:scale>
          <a:sx n="80" d="100"/>
          <a:sy n="80" d="100"/>
        </p:scale>
        <p:origin x="-1320" y="-360"/>
      </p:cViewPr>
      <p:guideLst>
        <p:guide orient="horz" pos="1344"/>
        <p:guide pos="1474"/>
      </p:guideLst>
    </p:cSldViewPr>
  </p:slideViewPr>
  <p:outlineViewPr>
    <p:cViewPr varScale="1">
      <p:scale>
        <a:sx n="170" d="200"/>
        <a:sy n="170" d="200"/>
      </p:scale>
      <p:origin x="-786" y="-90"/>
    </p:cViewPr>
  </p:outlineViewPr>
  <p:notesTextViewPr>
    <p:cViewPr>
      <p:scale>
        <a:sx n="100" d="100"/>
        <a:sy n="100" d="100"/>
      </p:scale>
      <p:origin x="0" y="0"/>
    </p:cViewPr>
  </p:notesTextViewPr>
  <p:sorterViewPr>
    <p:cViewPr>
      <p:scale>
        <a:sx n="75" d="100"/>
        <a:sy n="75" d="100"/>
      </p:scale>
      <p:origin x="0" y="1932"/>
    </p:cViewPr>
  </p:sorterViewPr>
  <p:notesViewPr>
    <p:cSldViewPr>
      <p:cViewPr varScale="1">
        <p:scale>
          <a:sx n="53" d="100"/>
          <a:sy n="53" d="100"/>
        </p:scale>
        <p:origin x="-4800" y="-84"/>
      </p:cViewPr>
      <p:guideLst>
        <p:guide orient="horz" pos="2969"/>
        <p:guide pos="225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handoutMaster" Target="handoutMasters/handout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105323" cy="549949"/>
          </a:xfrm>
          <a:prstGeom prst="rect">
            <a:avLst/>
          </a:prstGeom>
          <a:noFill/>
          <a:ln w="9525">
            <a:noFill/>
            <a:miter lim="800000"/>
            <a:headEnd/>
            <a:tailEnd/>
          </a:ln>
          <a:effectLst/>
        </p:spPr>
        <p:txBody>
          <a:bodyPr vert="horz" wrap="square" lIns="94752" tIns="47375" rIns="94752" bIns="47375" numCol="1" anchor="t" anchorCtr="0" compatLnSpc="1">
            <a:prstTxWarp prst="textNoShape">
              <a:avLst/>
            </a:prstTxWarp>
          </a:bodyPr>
          <a:lstStyle>
            <a:lvl1pPr defTabSz="473037">
              <a:defRPr sz="1200" b="0">
                <a:latin typeface="Arial" charset="0"/>
              </a:defRPr>
            </a:lvl1pPr>
          </a:lstStyle>
          <a:p>
            <a:pPr>
              <a:defRPr/>
            </a:pPr>
            <a:endParaRPr lang="es-ES_tradnl"/>
          </a:p>
        </p:txBody>
      </p:sp>
      <p:sp>
        <p:nvSpPr>
          <p:cNvPr id="80899" name="Rectangle 3"/>
          <p:cNvSpPr>
            <a:spLocks noGrp="1" noChangeArrowheads="1"/>
          </p:cNvSpPr>
          <p:nvPr>
            <p:ph type="dt" sz="quarter" idx="1"/>
          </p:nvPr>
        </p:nvSpPr>
        <p:spPr bwMode="auto">
          <a:xfrm>
            <a:off x="4061954" y="0"/>
            <a:ext cx="3022426" cy="549949"/>
          </a:xfrm>
          <a:prstGeom prst="rect">
            <a:avLst/>
          </a:prstGeom>
          <a:noFill/>
          <a:ln w="9525">
            <a:noFill/>
            <a:miter lim="800000"/>
            <a:headEnd/>
            <a:tailEnd/>
          </a:ln>
          <a:effectLst/>
        </p:spPr>
        <p:txBody>
          <a:bodyPr vert="horz" wrap="square" lIns="94752" tIns="47375" rIns="94752" bIns="47375" numCol="1" anchor="t" anchorCtr="0" compatLnSpc="1">
            <a:prstTxWarp prst="textNoShape">
              <a:avLst/>
            </a:prstTxWarp>
          </a:bodyPr>
          <a:lstStyle>
            <a:lvl1pPr algn="r" defTabSz="473037">
              <a:defRPr sz="1200" b="0">
                <a:latin typeface="Arial" charset="0"/>
              </a:defRPr>
            </a:lvl1pPr>
          </a:lstStyle>
          <a:p>
            <a:pPr>
              <a:defRPr/>
            </a:pPr>
            <a:endParaRPr lang="es-ES_tradnl"/>
          </a:p>
        </p:txBody>
      </p:sp>
      <p:sp>
        <p:nvSpPr>
          <p:cNvPr id="80900" name="Rectangle 4"/>
          <p:cNvSpPr>
            <a:spLocks noGrp="1" noChangeArrowheads="1"/>
          </p:cNvSpPr>
          <p:nvPr>
            <p:ph type="ftr" sz="quarter" idx="2"/>
          </p:nvPr>
        </p:nvSpPr>
        <p:spPr bwMode="auto">
          <a:xfrm>
            <a:off x="0" y="9743587"/>
            <a:ext cx="3105323" cy="471385"/>
          </a:xfrm>
          <a:prstGeom prst="rect">
            <a:avLst/>
          </a:prstGeom>
          <a:noFill/>
          <a:ln w="9525">
            <a:noFill/>
            <a:miter lim="800000"/>
            <a:headEnd/>
            <a:tailEnd/>
          </a:ln>
          <a:effectLst/>
        </p:spPr>
        <p:txBody>
          <a:bodyPr vert="horz" wrap="square" lIns="94752" tIns="47375" rIns="94752" bIns="47375" numCol="1" anchor="b" anchorCtr="0" compatLnSpc="1">
            <a:prstTxWarp prst="textNoShape">
              <a:avLst/>
            </a:prstTxWarp>
          </a:bodyPr>
          <a:lstStyle>
            <a:lvl1pPr defTabSz="473037">
              <a:defRPr sz="1200" b="0">
                <a:latin typeface="Arial" charset="0"/>
              </a:defRPr>
            </a:lvl1pPr>
          </a:lstStyle>
          <a:p>
            <a:pPr>
              <a:defRPr/>
            </a:pPr>
            <a:endParaRPr lang="es-ES_tradnl"/>
          </a:p>
        </p:txBody>
      </p:sp>
      <p:sp>
        <p:nvSpPr>
          <p:cNvPr id="80901" name="Rectangle 5"/>
          <p:cNvSpPr>
            <a:spLocks noGrp="1" noChangeArrowheads="1"/>
          </p:cNvSpPr>
          <p:nvPr>
            <p:ph type="sldNum" sz="quarter" idx="3"/>
          </p:nvPr>
        </p:nvSpPr>
        <p:spPr bwMode="auto">
          <a:xfrm>
            <a:off x="4061954" y="9743587"/>
            <a:ext cx="3022426" cy="471385"/>
          </a:xfrm>
          <a:prstGeom prst="rect">
            <a:avLst/>
          </a:prstGeom>
          <a:noFill/>
          <a:ln w="9525">
            <a:noFill/>
            <a:miter lim="800000"/>
            <a:headEnd/>
            <a:tailEnd/>
          </a:ln>
          <a:effectLst/>
        </p:spPr>
        <p:txBody>
          <a:bodyPr vert="horz" wrap="square" lIns="94752" tIns="47375" rIns="94752" bIns="47375" numCol="1" anchor="b" anchorCtr="0" compatLnSpc="1">
            <a:prstTxWarp prst="textNoShape">
              <a:avLst/>
            </a:prstTxWarp>
          </a:bodyPr>
          <a:lstStyle>
            <a:lvl1pPr algn="r" defTabSz="473037">
              <a:defRPr sz="1200" b="0">
                <a:latin typeface="Arial" charset="0"/>
              </a:defRPr>
            </a:lvl1pPr>
          </a:lstStyle>
          <a:p>
            <a:pPr>
              <a:defRPr/>
            </a:pPr>
            <a:fld id="{66B7AFC8-3B14-4934-ADFE-ED9694504F1D}" type="slidenum">
              <a:rPr lang="es-ES_tradnl"/>
              <a:pPr>
                <a:defRPr/>
              </a:pPr>
              <a:t>‹nr.›</a:t>
            </a:fld>
            <a:endParaRPr lang="es-ES_tradnl"/>
          </a:p>
        </p:txBody>
      </p:sp>
    </p:spTree>
    <p:extLst>
      <p:ext uri="{BB962C8B-B14F-4D97-AF65-F5344CB8AC3E}">
        <p14:creationId xmlns:p14="http://schemas.microsoft.com/office/powerpoint/2010/main" val="4284820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AutoShape 1"/>
          <p:cNvSpPr>
            <a:spLocks noChangeArrowheads="1"/>
          </p:cNvSpPr>
          <p:nvPr/>
        </p:nvSpPr>
        <p:spPr bwMode="auto">
          <a:xfrm>
            <a:off x="1" y="0"/>
            <a:ext cx="7099300" cy="1023461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2" tIns="45717" rIns="91432" bIns="45717" anchor="ctr"/>
          <a:lstStyle/>
          <a:p>
            <a:endParaRPr lang="es-ES" altLang="en-US"/>
          </a:p>
        </p:txBody>
      </p:sp>
      <p:sp>
        <p:nvSpPr>
          <p:cNvPr id="62467" name="Text Box 2"/>
          <p:cNvSpPr txBox="1">
            <a:spLocks noChangeArrowheads="1"/>
          </p:cNvSpPr>
          <p:nvPr/>
        </p:nvSpPr>
        <p:spPr bwMode="auto">
          <a:xfrm>
            <a:off x="0" y="0"/>
            <a:ext cx="3075480" cy="51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32" tIns="45717" rIns="91432" bIns="45717" anchor="ctr"/>
          <a:lstStyle/>
          <a:p>
            <a:endParaRPr lang="es-ES" altLang="en-US"/>
          </a:p>
        </p:txBody>
      </p:sp>
      <p:sp>
        <p:nvSpPr>
          <p:cNvPr id="62468" name="Text Box 3"/>
          <p:cNvSpPr txBox="1">
            <a:spLocks noChangeArrowheads="1"/>
          </p:cNvSpPr>
          <p:nvPr/>
        </p:nvSpPr>
        <p:spPr bwMode="auto">
          <a:xfrm>
            <a:off x="4025479" y="0"/>
            <a:ext cx="3075480" cy="51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32" tIns="45717" rIns="91432" bIns="45717" anchor="ctr"/>
          <a:lstStyle/>
          <a:p>
            <a:endParaRPr lang="es-ES" altLang="en-US"/>
          </a:p>
        </p:txBody>
      </p:sp>
      <p:sp>
        <p:nvSpPr>
          <p:cNvPr id="62469" name="Rectangle 4"/>
          <p:cNvSpPr>
            <a:spLocks noGrp="1" noRot="1" noChangeAspect="1" noChangeArrowheads="1"/>
          </p:cNvSpPr>
          <p:nvPr>
            <p:ph type="sldImg"/>
          </p:nvPr>
        </p:nvSpPr>
        <p:spPr bwMode="auto">
          <a:xfrm>
            <a:off x="992188" y="768350"/>
            <a:ext cx="5116512"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053" name="Rectangle 5"/>
          <p:cNvSpPr>
            <a:spLocks noGrp="1" noChangeArrowheads="1"/>
          </p:cNvSpPr>
          <p:nvPr>
            <p:ph type="body"/>
          </p:nvPr>
        </p:nvSpPr>
        <p:spPr bwMode="auto">
          <a:xfrm>
            <a:off x="946685" y="4859518"/>
            <a:ext cx="5205932" cy="4607457"/>
          </a:xfrm>
          <a:prstGeom prst="rect">
            <a:avLst/>
          </a:prstGeom>
          <a:noFill/>
          <a:ln w="9525">
            <a:noFill/>
            <a:round/>
            <a:headEnd/>
            <a:tailEnd/>
          </a:ln>
          <a:effectLst/>
        </p:spPr>
        <p:txBody>
          <a:bodyPr vert="horz" wrap="square" lIns="93258" tIns="48496" rIns="93258" bIns="48496" numCol="1" anchor="t" anchorCtr="0" compatLnSpc="1">
            <a:prstTxWarp prst="textNoShape">
              <a:avLst/>
            </a:prstTxWarp>
          </a:bodyPr>
          <a:lstStyle/>
          <a:p>
            <a:pPr lvl="0"/>
            <a:endParaRPr lang="es-ES_tradnl" noProof="0" smtClean="0"/>
          </a:p>
        </p:txBody>
      </p:sp>
      <p:sp>
        <p:nvSpPr>
          <p:cNvPr id="62471" name="Text Box 6"/>
          <p:cNvSpPr txBox="1">
            <a:spLocks noChangeArrowheads="1"/>
          </p:cNvSpPr>
          <p:nvPr/>
        </p:nvSpPr>
        <p:spPr bwMode="auto">
          <a:xfrm>
            <a:off x="0" y="9723947"/>
            <a:ext cx="3075480" cy="51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32" tIns="45717" rIns="91432" bIns="45717" anchor="ctr"/>
          <a:lstStyle/>
          <a:p>
            <a:endParaRPr lang="es-ES" altLang="en-US"/>
          </a:p>
        </p:txBody>
      </p:sp>
      <p:sp>
        <p:nvSpPr>
          <p:cNvPr id="2055" name="Rectangle 7"/>
          <p:cNvSpPr>
            <a:spLocks noGrp="1" noChangeArrowheads="1"/>
          </p:cNvSpPr>
          <p:nvPr>
            <p:ph type="sldNum"/>
          </p:nvPr>
        </p:nvSpPr>
        <p:spPr bwMode="auto">
          <a:xfrm>
            <a:off x="4025479" y="9723946"/>
            <a:ext cx="3073821" cy="510667"/>
          </a:xfrm>
          <a:prstGeom prst="rect">
            <a:avLst/>
          </a:prstGeom>
          <a:noFill/>
          <a:ln w="9525">
            <a:noFill/>
            <a:round/>
            <a:headEnd/>
            <a:tailEnd/>
          </a:ln>
          <a:effectLst/>
        </p:spPr>
        <p:txBody>
          <a:bodyPr vert="horz" wrap="square" lIns="93258" tIns="48496" rIns="93258" bIns="48496" numCol="1" anchor="b" anchorCtr="0" compatLnSpc="1">
            <a:prstTxWarp prst="textNoShape">
              <a:avLst/>
            </a:prstTxWarp>
          </a:bodyPr>
          <a:lstStyle>
            <a:lvl1pPr algn="r" defTabSz="473037">
              <a:lnSpc>
                <a:spcPct val="96000"/>
              </a:lnSpc>
              <a:tabLst>
                <a:tab pos="0" algn="l"/>
                <a:tab pos="947661" algn="l"/>
                <a:tab pos="1895321" algn="l"/>
                <a:tab pos="2842982" algn="l"/>
                <a:tab pos="3790642" algn="l"/>
                <a:tab pos="4738303" algn="l"/>
                <a:tab pos="5684376" algn="l"/>
                <a:tab pos="6633623" algn="l"/>
                <a:tab pos="7579697" algn="l"/>
                <a:tab pos="8530532" algn="l"/>
                <a:tab pos="9476604" algn="l"/>
                <a:tab pos="10424266" algn="l"/>
              </a:tabLst>
              <a:defRPr sz="1200" b="0">
                <a:solidFill>
                  <a:srgbClr val="000000"/>
                </a:solidFill>
                <a:latin typeface="Arial" charset="0"/>
              </a:defRPr>
            </a:lvl1pPr>
          </a:lstStyle>
          <a:p>
            <a:pPr>
              <a:defRPr/>
            </a:pPr>
            <a:fld id="{7D843E4F-B2AD-4F5E-B629-3606251E3DCC}" type="slidenum">
              <a:rPr lang="es-ES_tradnl"/>
              <a:pPr>
                <a:defRPr/>
              </a:pPr>
              <a:t>‹nr.›</a:t>
            </a:fld>
            <a:endParaRPr lang="es-ES_tradnl"/>
          </a:p>
        </p:txBody>
      </p:sp>
    </p:spTree>
    <p:extLst>
      <p:ext uri="{BB962C8B-B14F-4D97-AF65-F5344CB8AC3E}">
        <p14:creationId xmlns:p14="http://schemas.microsoft.com/office/powerpoint/2010/main" val="172865497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2197" eaLnBrk="0" hangingPunct="0">
              <a:spcBef>
                <a:spcPct val="30000"/>
              </a:spcBef>
              <a:tabLst>
                <a:tab pos="0" algn="l"/>
                <a:tab pos="946039" algn="l"/>
                <a:tab pos="1893724" algn="l"/>
                <a:tab pos="2841408" algn="l"/>
                <a:tab pos="3789092" algn="l"/>
                <a:tab pos="4736776" algn="l"/>
                <a:tab pos="5682814" algn="l"/>
                <a:tab pos="6632144" algn="l"/>
                <a:tab pos="7578183" algn="l"/>
                <a:tab pos="8529157" algn="l"/>
                <a:tab pos="9475197" algn="l"/>
                <a:tab pos="10422881" algn="l"/>
              </a:tabLst>
              <a:defRPr sz="1200">
                <a:solidFill>
                  <a:srgbClr val="000000"/>
                </a:solidFill>
                <a:latin typeface="Times New Roman" pitchFamily="18" charset="0"/>
              </a:defRPr>
            </a:lvl1pPr>
            <a:lvl2pPr defTabSz="472197" eaLnBrk="0" hangingPunct="0">
              <a:spcBef>
                <a:spcPct val="30000"/>
              </a:spcBef>
              <a:tabLst>
                <a:tab pos="0" algn="l"/>
                <a:tab pos="946039" algn="l"/>
                <a:tab pos="1893724" algn="l"/>
                <a:tab pos="2841408" algn="l"/>
                <a:tab pos="3789092" algn="l"/>
                <a:tab pos="4736776" algn="l"/>
                <a:tab pos="5682814" algn="l"/>
                <a:tab pos="6632144" algn="l"/>
                <a:tab pos="7578183" algn="l"/>
                <a:tab pos="8529157" algn="l"/>
                <a:tab pos="9475197" algn="l"/>
                <a:tab pos="10422881" algn="l"/>
              </a:tabLst>
              <a:defRPr sz="1200">
                <a:solidFill>
                  <a:srgbClr val="000000"/>
                </a:solidFill>
                <a:latin typeface="Times New Roman" pitchFamily="18" charset="0"/>
              </a:defRPr>
            </a:lvl2pPr>
            <a:lvl3pPr defTabSz="472197" eaLnBrk="0" hangingPunct="0">
              <a:spcBef>
                <a:spcPct val="30000"/>
              </a:spcBef>
              <a:tabLst>
                <a:tab pos="0" algn="l"/>
                <a:tab pos="946039" algn="l"/>
                <a:tab pos="1893724" algn="l"/>
                <a:tab pos="2841408" algn="l"/>
                <a:tab pos="3789092" algn="l"/>
                <a:tab pos="4736776" algn="l"/>
                <a:tab pos="5682814" algn="l"/>
                <a:tab pos="6632144" algn="l"/>
                <a:tab pos="7578183" algn="l"/>
                <a:tab pos="8529157" algn="l"/>
                <a:tab pos="9475197" algn="l"/>
                <a:tab pos="10422881" algn="l"/>
              </a:tabLst>
              <a:defRPr sz="1200">
                <a:solidFill>
                  <a:srgbClr val="000000"/>
                </a:solidFill>
                <a:latin typeface="Times New Roman" pitchFamily="18" charset="0"/>
              </a:defRPr>
            </a:lvl3pPr>
            <a:lvl4pPr defTabSz="472197" eaLnBrk="0" hangingPunct="0">
              <a:spcBef>
                <a:spcPct val="30000"/>
              </a:spcBef>
              <a:tabLst>
                <a:tab pos="0" algn="l"/>
                <a:tab pos="946039" algn="l"/>
                <a:tab pos="1893724" algn="l"/>
                <a:tab pos="2841408" algn="l"/>
                <a:tab pos="3789092" algn="l"/>
                <a:tab pos="4736776" algn="l"/>
                <a:tab pos="5682814" algn="l"/>
                <a:tab pos="6632144" algn="l"/>
                <a:tab pos="7578183" algn="l"/>
                <a:tab pos="8529157" algn="l"/>
                <a:tab pos="9475197" algn="l"/>
                <a:tab pos="10422881" algn="l"/>
              </a:tabLst>
              <a:defRPr sz="1200">
                <a:solidFill>
                  <a:srgbClr val="000000"/>
                </a:solidFill>
                <a:latin typeface="Times New Roman" pitchFamily="18" charset="0"/>
              </a:defRPr>
            </a:lvl4pPr>
            <a:lvl5pPr defTabSz="472197" eaLnBrk="0" hangingPunct="0">
              <a:spcBef>
                <a:spcPct val="30000"/>
              </a:spcBef>
              <a:tabLst>
                <a:tab pos="0" algn="l"/>
                <a:tab pos="946039" algn="l"/>
                <a:tab pos="1893724" algn="l"/>
                <a:tab pos="2841408" algn="l"/>
                <a:tab pos="3789092" algn="l"/>
                <a:tab pos="4736776" algn="l"/>
                <a:tab pos="5682814" algn="l"/>
                <a:tab pos="6632144" algn="l"/>
                <a:tab pos="7578183" algn="l"/>
                <a:tab pos="8529157" algn="l"/>
                <a:tab pos="9475197" algn="l"/>
                <a:tab pos="10422881" algn="l"/>
              </a:tabLst>
              <a:defRPr sz="1200">
                <a:solidFill>
                  <a:srgbClr val="000000"/>
                </a:solidFill>
                <a:latin typeface="Times New Roman" pitchFamily="18" charset="0"/>
              </a:defRPr>
            </a:lvl5pPr>
            <a:lvl6pPr marL="2606131" indent="-236921" defTabSz="472197" eaLnBrk="0" fontAlgn="base" hangingPunct="0">
              <a:spcBef>
                <a:spcPct val="30000"/>
              </a:spcBef>
              <a:spcAft>
                <a:spcPct val="0"/>
              </a:spcAft>
              <a:buClr>
                <a:srgbClr val="000000"/>
              </a:buClr>
              <a:buSzPct val="100000"/>
              <a:buFont typeface="Times New Roman" pitchFamily="18" charset="0"/>
              <a:tabLst>
                <a:tab pos="0" algn="l"/>
                <a:tab pos="946039" algn="l"/>
                <a:tab pos="1893724" algn="l"/>
                <a:tab pos="2841408" algn="l"/>
                <a:tab pos="3789092" algn="l"/>
                <a:tab pos="4736776" algn="l"/>
                <a:tab pos="5682814" algn="l"/>
                <a:tab pos="6632144" algn="l"/>
                <a:tab pos="7578183" algn="l"/>
                <a:tab pos="8529157" algn="l"/>
                <a:tab pos="9475197" algn="l"/>
                <a:tab pos="10422881" algn="l"/>
              </a:tabLst>
              <a:defRPr sz="1200">
                <a:solidFill>
                  <a:srgbClr val="000000"/>
                </a:solidFill>
                <a:latin typeface="Times New Roman" pitchFamily="18" charset="0"/>
              </a:defRPr>
            </a:lvl6pPr>
            <a:lvl7pPr marL="3079974" indent="-236921" defTabSz="472197" eaLnBrk="0" fontAlgn="base" hangingPunct="0">
              <a:spcBef>
                <a:spcPct val="30000"/>
              </a:spcBef>
              <a:spcAft>
                <a:spcPct val="0"/>
              </a:spcAft>
              <a:buClr>
                <a:srgbClr val="000000"/>
              </a:buClr>
              <a:buSzPct val="100000"/>
              <a:buFont typeface="Times New Roman" pitchFamily="18" charset="0"/>
              <a:tabLst>
                <a:tab pos="0" algn="l"/>
                <a:tab pos="946039" algn="l"/>
                <a:tab pos="1893724" algn="l"/>
                <a:tab pos="2841408" algn="l"/>
                <a:tab pos="3789092" algn="l"/>
                <a:tab pos="4736776" algn="l"/>
                <a:tab pos="5682814" algn="l"/>
                <a:tab pos="6632144" algn="l"/>
                <a:tab pos="7578183" algn="l"/>
                <a:tab pos="8529157" algn="l"/>
                <a:tab pos="9475197" algn="l"/>
                <a:tab pos="10422881" algn="l"/>
              </a:tabLst>
              <a:defRPr sz="1200">
                <a:solidFill>
                  <a:srgbClr val="000000"/>
                </a:solidFill>
                <a:latin typeface="Times New Roman" pitchFamily="18" charset="0"/>
              </a:defRPr>
            </a:lvl7pPr>
            <a:lvl8pPr marL="3553816" indent="-236921" defTabSz="472197" eaLnBrk="0" fontAlgn="base" hangingPunct="0">
              <a:spcBef>
                <a:spcPct val="30000"/>
              </a:spcBef>
              <a:spcAft>
                <a:spcPct val="0"/>
              </a:spcAft>
              <a:buClr>
                <a:srgbClr val="000000"/>
              </a:buClr>
              <a:buSzPct val="100000"/>
              <a:buFont typeface="Times New Roman" pitchFamily="18" charset="0"/>
              <a:tabLst>
                <a:tab pos="0" algn="l"/>
                <a:tab pos="946039" algn="l"/>
                <a:tab pos="1893724" algn="l"/>
                <a:tab pos="2841408" algn="l"/>
                <a:tab pos="3789092" algn="l"/>
                <a:tab pos="4736776" algn="l"/>
                <a:tab pos="5682814" algn="l"/>
                <a:tab pos="6632144" algn="l"/>
                <a:tab pos="7578183" algn="l"/>
                <a:tab pos="8529157" algn="l"/>
                <a:tab pos="9475197" algn="l"/>
                <a:tab pos="10422881" algn="l"/>
              </a:tabLst>
              <a:defRPr sz="1200">
                <a:solidFill>
                  <a:srgbClr val="000000"/>
                </a:solidFill>
                <a:latin typeface="Times New Roman" pitchFamily="18" charset="0"/>
              </a:defRPr>
            </a:lvl8pPr>
            <a:lvl9pPr marL="4027658" indent="-236921" defTabSz="472197" eaLnBrk="0" fontAlgn="base" hangingPunct="0">
              <a:spcBef>
                <a:spcPct val="30000"/>
              </a:spcBef>
              <a:spcAft>
                <a:spcPct val="0"/>
              </a:spcAft>
              <a:buClr>
                <a:srgbClr val="000000"/>
              </a:buClr>
              <a:buSzPct val="100000"/>
              <a:buFont typeface="Times New Roman" pitchFamily="18" charset="0"/>
              <a:tabLst>
                <a:tab pos="0" algn="l"/>
                <a:tab pos="946039" algn="l"/>
                <a:tab pos="1893724" algn="l"/>
                <a:tab pos="2841408" algn="l"/>
                <a:tab pos="3789092" algn="l"/>
                <a:tab pos="4736776" algn="l"/>
                <a:tab pos="5682814" algn="l"/>
                <a:tab pos="6632144" algn="l"/>
                <a:tab pos="7578183" algn="l"/>
                <a:tab pos="8529157" algn="l"/>
                <a:tab pos="9475197" algn="l"/>
                <a:tab pos="10422881" algn="l"/>
              </a:tabLst>
              <a:defRPr sz="1200">
                <a:solidFill>
                  <a:srgbClr val="000000"/>
                </a:solidFill>
                <a:latin typeface="Times New Roman" pitchFamily="18" charset="0"/>
              </a:defRPr>
            </a:lvl9pPr>
          </a:lstStyle>
          <a:p>
            <a:pPr eaLnBrk="1" hangingPunct="1">
              <a:spcBef>
                <a:spcPct val="0"/>
              </a:spcBef>
            </a:pPr>
            <a:fld id="{6C7EFA83-C1FF-4609-9AFE-148F9237A6D0}" type="slidenum">
              <a:rPr lang="es-ES_tradnl" altLang="en-US" smtClean="0">
                <a:latin typeface="Arial" pitchFamily="34" charset="0"/>
              </a:rPr>
              <a:pPr eaLnBrk="1" hangingPunct="1">
                <a:spcBef>
                  <a:spcPct val="0"/>
                </a:spcBef>
              </a:pPr>
              <a:t>1</a:t>
            </a:fld>
            <a:endParaRPr lang="es-ES_tradnl" altLang="en-US" dirty="0" smtClean="0">
              <a:latin typeface="Arial" pitchFamily="34" charset="0"/>
            </a:endParaRPr>
          </a:p>
        </p:txBody>
      </p:sp>
      <p:sp>
        <p:nvSpPr>
          <p:cNvPr id="63491" name="Text Box 1"/>
          <p:cNvSpPr txBox="1">
            <a:spLocks noChangeArrowheads="1"/>
          </p:cNvSpPr>
          <p:nvPr/>
        </p:nvSpPr>
        <p:spPr bwMode="auto">
          <a:xfrm>
            <a:off x="4025479" y="9723947"/>
            <a:ext cx="3075480" cy="51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258" tIns="54761" rIns="93258" bIns="48496" anchor="b"/>
          <a:lstStyle>
            <a:lvl1pPr defTabSz="473075" eaLnBrk="0" hangingPunct="0">
              <a:spcBef>
                <a:spcPct val="30000"/>
              </a:spcBef>
              <a:tabLst>
                <a:tab pos="750888" algn="l"/>
                <a:tab pos="1500188" algn="l"/>
                <a:tab pos="2251075" algn="l"/>
                <a:tab pos="2998788" algn="l"/>
              </a:tabLst>
              <a:defRPr sz="1200">
                <a:solidFill>
                  <a:srgbClr val="000000"/>
                </a:solidFill>
                <a:latin typeface="Times New Roman" pitchFamily="18" charset="0"/>
              </a:defRPr>
            </a:lvl1pPr>
            <a:lvl2pPr defTabSz="473075" eaLnBrk="0" hangingPunct="0">
              <a:spcBef>
                <a:spcPct val="30000"/>
              </a:spcBef>
              <a:tabLst>
                <a:tab pos="750888" algn="l"/>
                <a:tab pos="1500188" algn="l"/>
                <a:tab pos="2251075" algn="l"/>
                <a:tab pos="2998788" algn="l"/>
              </a:tabLst>
              <a:defRPr sz="1200">
                <a:solidFill>
                  <a:srgbClr val="000000"/>
                </a:solidFill>
                <a:latin typeface="Times New Roman" pitchFamily="18" charset="0"/>
              </a:defRPr>
            </a:lvl2pPr>
            <a:lvl3pPr defTabSz="473075" eaLnBrk="0" hangingPunct="0">
              <a:spcBef>
                <a:spcPct val="30000"/>
              </a:spcBef>
              <a:tabLst>
                <a:tab pos="750888" algn="l"/>
                <a:tab pos="1500188" algn="l"/>
                <a:tab pos="2251075" algn="l"/>
                <a:tab pos="2998788" algn="l"/>
              </a:tabLst>
              <a:defRPr sz="1200">
                <a:solidFill>
                  <a:srgbClr val="000000"/>
                </a:solidFill>
                <a:latin typeface="Times New Roman" pitchFamily="18" charset="0"/>
              </a:defRPr>
            </a:lvl3pPr>
            <a:lvl4pPr defTabSz="473075" eaLnBrk="0" hangingPunct="0">
              <a:spcBef>
                <a:spcPct val="30000"/>
              </a:spcBef>
              <a:tabLst>
                <a:tab pos="750888" algn="l"/>
                <a:tab pos="1500188" algn="l"/>
                <a:tab pos="2251075" algn="l"/>
                <a:tab pos="2998788" algn="l"/>
              </a:tabLst>
              <a:defRPr sz="1200">
                <a:solidFill>
                  <a:srgbClr val="000000"/>
                </a:solidFill>
                <a:latin typeface="Times New Roman" pitchFamily="18" charset="0"/>
              </a:defRPr>
            </a:lvl4pPr>
            <a:lvl5pPr defTabSz="473075" eaLnBrk="0" hangingPunct="0">
              <a:spcBef>
                <a:spcPct val="30000"/>
              </a:spcBef>
              <a:tabLst>
                <a:tab pos="750888" algn="l"/>
                <a:tab pos="1500188" algn="l"/>
                <a:tab pos="2251075" algn="l"/>
                <a:tab pos="2998788" algn="l"/>
              </a:tabLst>
              <a:defRPr sz="1200">
                <a:solidFill>
                  <a:srgbClr val="000000"/>
                </a:solidFill>
                <a:latin typeface="Times New Roman" pitchFamily="18" charset="0"/>
              </a:defRPr>
            </a:lvl5pPr>
            <a:lvl6pPr marL="2514600" indent="-228600" defTabSz="473075" eaLnBrk="0" fontAlgn="base" hangingPunct="0">
              <a:spcBef>
                <a:spcPct val="30000"/>
              </a:spcBef>
              <a:spcAft>
                <a:spcPct val="0"/>
              </a:spcAft>
              <a:buClr>
                <a:srgbClr val="000000"/>
              </a:buClr>
              <a:buSzPct val="100000"/>
              <a:buFont typeface="Times New Roman" pitchFamily="18" charset="0"/>
              <a:tabLst>
                <a:tab pos="750888" algn="l"/>
                <a:tab pos="1500188" algn="l"/>
                <a:tab pos="2251075" algn="l"/>
                <a:tab pos="2998788" algn="l"/>
              </a:tabLst>
              <a:defRPr sz="1200">
                <a:solidFill>
                  <a:srgbClr val="000000"/>
                </a:solidFill>
                <a:latin typeface="Times New Roman" pitchFamily="18" charset="0"/>
              </a:defRPr>
            </a:lvl6pPr>
            <a:lvl7pPr marL="2971800" indent="-228600" defTabSz="473075" eaLnBrk="0" fontAlgn="base" hangingPunct="0">
              <a:spcBef>
                <a:spcPct val="30000"/>
              </a:spcBef>
              <a:spcAft>
                <a:spcPct val="0"/>
              </a:spcAft>
              <a:buClr>
                <a:srgbClr val="000000"/>
              </a:buClr>
              <a:buSzPct val="100000"/>
              <a:buFont typeface="Times New Roman" pitchFamily="18" charset="0"/>
              <a:tabLst>
                <a:tab pos="750888" algn="l"/>
                <a:tab pos="1500188" algn="l"/>
                <a:tab pos="2251075" algn="l"/>
                <a:tab pos="2998788" algn="l"/>
              </a:tabLst>
              <a:defRPr sz="1200">
                <a:solidFill>
                  <a:srgbClr val="000000"/>
                </a:solidFill>
                <a:latin typeface="Times New Roman" pitchFamily="18" charset="0"/>
              </a:defRPr>
            </a:lvl7pPr>
            <a:lvl8pPr marL="3429000" indent="-228600" defTabSz="473075" eaLnBrk="0" fontAlgn="base" hangingPunct="0">
              <a:spcBef>
                <a:spcPct val="30000"/>
              </a:spcBef>
              <a:spcAft>
                <a:spcPct val="0"/>
              </a:spcAft>
              <a:buClr>
                <a:srgbClr val="000000"/>
              </a:buClr>
              <a:buSzPct val="100000"/>
              <a:buFont typeface="Times New Roman" pitchFamily="18" charset="0"/>
              <a:tabLst>
                <a:tab pos="750888" algn="l"/>
                <a:tab pos="1500188" algn="l"/>
                <a:tab pos="2251075" algn="l"/>
                <a:tab pos="2998788" algn="l"/>
              </a:tabLst>
              <a:defRPr sz="1200">
                <a:solidFill>
                  <a:srgbClr val="000000"/>
                </a:solidFill>
                <a:latin typeface="Times New Roman" pitchFamily="18" charset="0"/>
              </a:defRPr>
            </a:lvl8pPr>
            <a:lvl9pPr marL="3886200" indent="-228600" defTabSz="473075" eaLnBrk="0" fontAlgn="base" hangingPunct="0">
              <a:spcBef>
                <a:spcPct val="30000"/>
              </a:spcBef>
              <a:spcAft>
                <a:spcPct val="0"/>
              </a:spcAft>
              <a:buClr>
                <a:srgbClr val="000000"/>
              </a:buClr>
              <a:buSzPct val="100000"/>
              <a:buFont typeface="Times New Roman" pitchFamily="18" charset="0"/>
              <a:tabLst>
                <a:tab pos="750888" algn="l"/>
                <a:tab pos="1500188" algn="l"/>
                <a:tab pos="2251075" algn="l"/>
                <a:tab pos="2998788" algn="l"/>
              </a:tabLst>
              <a:defRPr sz="1200">
                <a:solidFill>
                  <a:srgbClr val="000000"/>
                </a:solidFill>
                <a:latin typeface="Times New Roman" pitchFamily="18" charset="0"/>
              </a:defRPr>
            </a:lvl9pPr>
          </a:lstStyle>
          <a:p>
            <a:pPr algn="r" eaLnBrk="1" hangingPunct="1">
              <a:lnSpc>
                <a:spcPct val="96000"/>
              </a:lnSpc>
              <a:spcBef>
                <a:spcPct val="0"/>
              </a:spcBef>
            </a:pPr>
            <a:fld id="{FEBEA7C5-2454-4749-8A19-E52A369C3998}" type="slidenum">
              <a:rPr lang="es-ES_tradnl" altLang="en-US" b="0">
                <a:cs typeface="Arial" pitchFamily="34" charset="0"/>
              </a:rPr>
              <a:pPr algn="r" eaLnBrk="1" hangingPunct="1">
                <a:lnSpc>
                  <a:spcPct val="96000"/>
                </a:lnSpc>
                <a:spcBef>
                  <a:spcPct val="0"/>
                </a:spcBef>
              </a:pPr>
              <a:t>1</a:t>
            </a:fld>
            <a:endParaRPr lang="es-ES_tradnl" altLang="en-US" b="0" dirty="0">
              <a:cs typeface="Arial" pitchFamily="34" charset="0"/>
            </a:endParaRPr>
          </a:p>
        </p:txBody>
      </p:sp>
      <p:sp>
        <p:nvSpPr>
          <p:cNvPr id="63492" name="Text Box 2"/>
          <p:cNvSpPr txBox="1">
            <a:spLocks noChangeArrowheads="1"/>
          </p:cNvSpPr>
          <p:nvPr/>
        </p:nvSpPr>
        <p:spPr bwMode="auto">
          <a:xfrm>
            <a:off x="958290" y="767638"/>
            <a:ext cx="5184380" cy="3838184"/>
          </a:xfrm>
          <a:prstGeom prst="rect">
            <a:avLst/>
          </a:prstGeom>
          <a:solidFill>
            <a:srgbClr val="FFFFFF"/>
          </a:solidFill>
          <a:ln w="9525">
            <a:solidFill>
              <a:srgbClr val="000000"/>
            </a:solidFill>
            <a:miter lim="800000"/>
            <a:headEnd/>
            <a:tailEnd/>
          </a:ln>
        </p:spPr>
        <p:txBody>
          <a:bodyPr wrap="none" lIns="91432" tIns="45717" rIns="91432" bIns="45717" anchor="ctr"/>
          <a:lstStyle/>
          <a:p>
            <a:endParaRPr lang="es-ES" altLang="en-US" dirty="0"/>
          </a:p>
        </p:txBody>
      </p:sp>
      <p:sp>
        <p:nvSpPr>
          <p:cNvPr id="63493" name="Rectangle 3"/>
          <p:cNvSpPr>
            <a:spLocks noGrp="1" noChangeArrowheads="1"/>
          </p:cNvSpPr>
          <p:nvPr>
            <p:ph type="body"/>
          </p:nvPr>
        </p:nvSpPr>
        <p:spPr>
          <a:xfrm>
            <a:off x="946685" y="4859518"/>
            <a:ext cx="5207590" cy="4705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752" tIns="47375" rIns="94752" bIns="47375" anchor="ctr"/>
          <a:lstStyle/>
          <a:p>
            <a:endParaRPr lang="es-ES_tradnl"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69993" indent="-296151" eaLnBrk="0" hangingPunct="0">
              <a:spcBef>
                <a:spcPct val="30000"/>
              </a:spcBef>
              <a:defRPr sz="1200">
                <a:solidFill>
                  <a:schemeClr val="tx1"/>
                </a:solidFill>
                <a:latin typeface="Arial" pitchFamily="34" charset="0"/>
              </a:defRPr>
            </a:lvl2pPr>
            <a:lvl3pPr marL="1184605" indent="-236921" eaLnBrk="0" hangingPunct="0">
              <a:spcBef>
                <a:spcPct val="30000"/>
              </a:spcBef>
              <a:defRPr sz="1200">
                <a:solidFill>
                  <a:schemeClr val="tx1"/>
                </a:solidFill>
                <a:latin typeface="Arial" pitchFamily="34" charset="0"/>
              </a:defRPr>
            </a:lvl3pPr>
            <a:lvl4pPr marL="1658447" indent="-236921" eaLnBrk="0" hangingPunct="0">
              <a:spcBef>
                <a:spcPct val="30000"/>
              </a:spcBef>
              <a:defRPr sz="1200">
                <a:solidFill>
                  <a:schemeClr val="tx1"/>
                </a:solidFill>
                <a:latin typeface="Arial" pitchFamily="34" charset="0"/>
              </a:defRPr>
            </a:lvl4pPr>
            <a:lvl5pPr marL="2132289" indent="-236921" eaLnBrk="0" hangingPunct="0">
              <a:spcBef>
                <a:spcPct val="30000"/>
              </a:spcBef>
              <a:defRPr sz="1200">
                <a:solidFill>
                  <a:schemeClr val="tx1"/>
                </a:solidFill>
                <a:latin typeface="Arial" pitchFamily="34" charset="0"/>
              </a:defRPr>
            </a:lvl5pPr>
            <a:lvl6pPr marL="2606131" indent="-236921" eaLnBrk="0" fontAlgn="base" hangingPunct="0">
              <a:spcBef>
                <a:spcPct val="30000"/>
              </a:spcBef>
              <a:spcAft>
                <a:spcPct val="0"/>
              </a:spcAft>
              <a:defRPr sz="1200">
                <a:solidFill>
                  <a:schemeClr val="tx1"/>
                </a:solidFill>
                <a:latin typeface="Arial" pitchFamily="34" charset="0"/>
              </a:defRPr>
            </a:lvl6pPr>
            <a:lvl7pPr marL="3079974" indent="-236921" eaLnBrk="0" fontAlgn="base" hangingPunct="0">
              <a:spcBef>
                <a:spcPct val="30000"/>
              </a:spcBef>
              <a:spcAft>
                <a:spcPct val="0"/>
              </a:spcAft>
              <a:defRPr sz="1200">
                <a:solidFill>
                  <a:schemeClr val="tx1"/>
                </a:solidFill>
                <a:latin typeface="Arial" pitchFamily="34" charset="0"/>
              </a:defRPr>
            </a:lvl7pPr>
            <a:lvl8pPr marL="3553816" indent="-236921" eaLnBrk="0" fontAlgn="base" hangingPunct="0">
              <a:spcBef>
                <a:spcPct val="30000"/>
              </a:spcBef>
              <a:spcAft>
                <a:spcPct val="0"/>
              </a:spcAft>
              <a:defRPr sz="1200">
                <a:solidFill>
                  <a:schemeClr val="tx1"/>
                </a:solidFill>
                <a:latin typeface="Arial" pitchFamily="34" charset="0"/>
              </a:defRPr>
            </a:lvl8pPr>
            <a:lvl9pPr marL="4027658" indent="-23692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24CBEB4-9597-4148-9E66-7025009A5AE2}" type="slidenum">
              <a:rPr lang="es-ES" altLang="en-US" smtClean="0"/>
              <a:pPr eaLnBrk="1" hangingPunct="1">
                <a:spcBef>
                  <a:spcPct val="0"/>
                </a:spcBef>
              </a:pPr>
              <a:t>60</a:t>
            </a:fld>
            <a:endParaRPr lang="es-ES" altLang="en-US" smtClean="0"/>
          </a:p>
        </p:txBody>
      </p:sp>
      <p:sp>
        <p:nvSpPr>
          <p:cNvPr id="160771" name="Rectangle 2"/>
          <p:cNvSpPr>
            <a:spLocks noGrp="1" noRot="1" noChangeAspect="1" noChangeArrowheads="1" noTextEdit="1"/>
          </p:cNvSpPr>
          <p:nvPr>
            <p:ph type="sldImg"/>
          </p:nvPr>
        </p:nvSpPr>
        <p:spPr>
          <a:xfrm>
            <a:off x="992188" y="768350"/>
            <a:ext cx="5114925" cy="3836988"/>
          </a:xfrm>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69993" indent="-296151" eaLnBrk="0" hangingPunct="0">
              <a:spcBef>
                <a:spcPct val="30000"/>
              </a:spcBef>
              <a:defRPr sz="1200">
                <a:solidFill>
                  <a:schemeClr val="tx1"/>
                </a:solidFill>
                <a:latin typeface="Arial" pitchFamily="34" charset="0"/>
              </a:defRPr>
            </a:lvl2pPr>
            <a:lvl3pPr marL="1184605" indent="-236921" eaLnBrk="0" hangingPunct="0">
              <a:spcBef>
                <a:spcPct val="30000"/>
              </a:spcBef>
              <a:defRPr sz="1200">
                <a:solidFill>
                  <a:schemeClr val="tx1"/>
                </a:solidFill>
                <a:latin typeface="Arial" pitchFamily="34" charset="0"/>
              </a:defRPr>
            </a:lvl3pPr>
            <a:lvl4pPr marL="1658447" indent="-236921" eaLnBrk="0" hangingPunct="0">
              <a:spcBef>
                <a:spcPct val="30000"/>
              </a:spcBef>
              <a:defRPr sz="1200">
                <a:solidFill>
                  <a:schemeClr val="tx1"/>
                </a:solidFill>
                <a:latin typeface="Arial" pitchFamily="34" charset="0"/>
              </a:defRPr>
            </a:lvl4pPr>
            <a:lvl5pPr marL="2132289" indent="-236921" eaLnBrk="0" hangingPunct="0">
              <a:spcBef>
                <a:spcPct val="30000"/>
              </a:spcBef>
              <a:defRPr sz="1200">
                <a:solidFill>
                  <a:schemeClr val="tx1"/>
                </a:solidFill>
                <a:latin typeface="Arial" pitchFamily="34" charset="0"/>
              </a:defRPr>
            </a:lvl5pPr>
            <a:lvl6pPr marL="2606131" indent="-236921" eaLnBrk="0" fontAlgn="base" hangingPunct="0">
              <a:spcBef>
                <a:spcPct val="30000"/>
              </a:spcBef>
              <a:spcAft>
                <a:spcPct val="0"/>
              </a:spcAft>
              <a:defRPr sz="1200">
                <a:solidFill>
                  <a:schemeClr val="tx1"/>
                </a:solidFill>
                <a:latin typeface="Arial" pitchFamily="34" charset="0"/>
              </a:defRPr>
            </a:lvl6pPr>
            <a:lvl7pPr marL="3079974" indent="-236921" eaLnBrk="0" fontAlgn="base" hangingPunct="0">
              <a:spcBef>
                <a:spcPct val="30000"/>
              </a:spcBef>
              <a:spcAft>
                <a:spcPct val="0"/>
              </a:spcAft>
              <a:defRPr sz="1200">
                <a:solidFill>
                  <a:schemeClr val="tx1"/>
                </a:solidFill>
                <a:latin typeface="Arial" pitchFamily="34" charset="0"/>
              </a:defRPr>
            </a:lvl7pPr>
            <a:lvl8pPr marL="3553816" indent="-236921" eaLnBrk="0" fontAlgn="base" hangingPunct="0">
              <a:spcBef>
                <a:spcPct val="30000"/>
              </a:spcBef>
              <a:spcAft>
                <a:spcPct val="0"/>
              </a:spcAft>
              <a:defRPr sz="1200">
                <a:solidFill>
                  <a:schemeClr val="tx1"/>
                </a:solidFill>
                <a:latin typeface="Arial" pitchFamily="34" charset="0"/>
              </a:defRPr>
            </a:lvl8pPr>
            <a:lvl9pPr marL="4027658" indent="-23692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24CBEB4-9597-4148-9E66-7025009A5AE2}" type="slidenum">
              <a:rPr lang="es-ES" altLang="en-US" smtClean="0"/>
              <a:pPr eaLnBrk="1" hangingPunct="1">
                <a:spcBef>
                  <a:spcPct val="0"/>
                </a:spcBef>
              </a:pPr>
              <a:t>61</a:t>
            </a:fld>
            <a:endParaRPr lang="es-ES" altLang="en-US"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69993" indent="-296151" eaLnBrk="0" hangingPunct="0">
              <a:spcBef>
                <a:spcPct val="30000"/>
              </a:spcBef>
              <a:defRPr sz="1200">
                <a:solidFill>
                  <a:schemeClr val="tx1"/>
                </a:solidFill>
                <a:latin typeface="Arial" pitchFamily="34" charset="0"/>
              </a:defRPr>
            </a:lvl2pPr>
            <a:lvl3pPr marL="1184605" indent="-236921" eaLnBrk="0" hangingPunct="0">
              <a:spcBef>
                <a:spcPct val="30000"/>
              </a:spcBef>
              <a:defRPr sz="1200">
                <a:solidFill>
                  <a:schemeClr val="tx1"/>
                </a:solidFill>
                <a:latin typeface="Arial" pitchFamily="34" charset="0"/>
              </a:defRPr>
            </a:lvl3pPr>
            <a:lvl4pPr marL="1658447" indent="-236921" eaLnBrk="0" hangingPunct="0">
              <a:spcBef>
                <a:spcPct val="30000"/>
              </a:spcBef>
              <a:defRPr sz="1200">
                <a:solidFill>
                  <a:schemeClr val="tx1"/>
                </a:solidFill>
                <a:latin typeface="Arial" pitchFamily="34" charset="0"/>
              </a:defRPr>
            </a:lvl4pPr>
            <a:lvl5pPr marL="2132289" indent="-236921" eaLnBrk="0" hangingPunct="0">
              <a:spcBef>
                <a:spcPct val="30000"/>
              </a:spcBef>
              <a:defRPr sz="1200">
                <a:solidFill>
                  <a:schemeClr val="tx1"/>
                </a:solidFill>
                <a:latin typeface="Arial" pitchFamily="34" charset="0"/>
              </a:defRPr>
            </a:lvl5pPr>
            <a:lvl6pPr marL="2606131" indent="-236921" eaLnBrk="0" fontAlgn="base" hangingPunct="0">
              <a:spcBef>
                <a:spcPct val="30000"/>
              </a:spcBef>
              <a:spcAft>
                <a:spcPct val="0"/>
              </a:spcAft>
              <a:defRPr sz="1200">
                <a:solidFill>
                  <a:schemeClr val="tx1"/>
                </a:solidFill>
                <a:latin typeface="Arial" pitchFamily="34" charset="0"/>
              </a:defRPr>
            </a:lvl6pPr>
            <a:lvl7pPr marL="3079974" indent="-236921" eaLnBrk="0" fontAlgn="base" hangingPunct="0">
              <a:spcBef>
                <a:spcPct val="30000"/>
              </a:spcBef>
              <a:spcAft>
                <a:spcPct val="0"/>
              </a:spcAft>
              <a:defRPr sz="1200">
                <a:solidFill>
                  <a:schemeClr val="tx1"/>
                </a:solidFill>
                <a:latin typeface="Arial" pitchFamily="34" charset="0"/>
              </a:defRPr>
            </a:lvl7pPr>
            <a:lvl8pPr marL="3553816" indent="-236921" eaLnBrk="0" fontAlgn="base" hangingPunct="0">
              <a:spcBef>
                <a:spcPct val="30000"/>
              </a:spcBef>
              <a:spcAft>
                <a:spcPct val="0"/>
              </a:spcAft>
              <a:defRPr sz="1200">
                <a:solidFill>
                  <a:schemeClr val="tx1"/>
                </a:solidFill>
                <a:latin typeface="Arial" pitchFamily="34" charset="0"/>
              </a:defRPr>
            </a:lvl8pPr>
            <a:lvl9pPr marL="4027658" indent="-23692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24CBEB4-9597-4148-9E66-7025009A5AE2}" type="slidenum">
              <a:rPr lang="es-ES" altLang="en-US" smtClean="0"/>
              <a:pPr eaLnBrk="1" hangingPunct="1">
                <a:spcBef>
                  <a:spcPct val="0"/>
                </a:spcBef>
              </a:pPr>
              <a:t>62</a:t>
            </a:fld>
            <a:endParaRPr lang="es-ES" altLang="en-US"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69993" indent="-296151" eaLnBrk="0" hangingPunct="0">
              <a:spcBef>
                <a:spcPct val="30000"/>
              </a:spcBef>
              <a:defRPr sz="1200">
                <a:solidFill>
                  <a:schemeClr val="tx1"/>
                </a:solidFill>
                <a:latin typeface="Arial" pitchFamily="34" charset="0"/>
              </a:defRPr>
            </a:lvl2pPr>
            <a:lvl3pPr marL="1184605" indent="-236921" eaLnBrk="0" hangingPunct="0">
              <a:spcBef>
                <a:spcPct val="30000"/>
              </a:spcBef>
              <a:defRPr sz="1200">
                <a:solidFill>
                  <a:schemeClr val="tx1"/>
                </a:solidFill>
                <a:latin typeface="Arial" pitchFamily="34" charset="0"/>
              </a:defRPr>
            </a:lvl3pPr>
            <a:lvl4pPr marL="1658447" indent="-236921" eaLnBrk="0" hangingPunct="0">
              <a:spcBef>
                <a:spcPct val="30000"/>
              </a:spcBef>
              <a:defRPr sz="1200">
                <a:solidFill>
                  <a:schemeClr val="tx1"/>
                </a:solidFill>
                <a:latin typeface="Arial" pitchFamily="34" charset="0"/>
              </a:defRPr>
            </a:lvl4pPr>
            <a:lvl5pPr marL="2132289" indent="-236921" eaLnBrk="0" hangingPunct="0">
              <a:spcBef>
                <a:spcPct val="30000"/>
              </a:spcBef>
              <a:defRPr sz="1200">
                <a:solidFill>
                  <a:schemeClr val="tx1"/>
                </a:solidFill>
                <a:latin typeface="Arial" pitchFamily="34" charset="0"/>
              </a:defRPr>
            </a:lvl5pPr>
            <a:lvl6pPr marL="2606131" indent="-236921" eaLnBrk="0" fontAlgn="base" hangingPunct="0">
              <a:spcBef>
                <a:spcPct val="30000"/>
              </a:spcBef>
              <a:spcAft>
                <a:spcPct val="0"/>
              </a:spcAft>
              <a:defRPr sz="1200">
                <a:solidFill>
                  <a:schemeClr val="tx1"/>
                </a:solidFill>
                <a:latin typeface="Arial" pitchFamily="34" charset="0"/>
              </a:defRPr>
            </a:lvl6pPr>
            <a:lvl7pPr marL="3079974" indent="-236921" eaLnBrk="0" fontAlgn="base" hangingPunct="0">
              <a:spcBef>
                <a:spcPct val="30000"/>
              </a:spcBef>
              <a:spcAft>
                <a:spcPct val="0"/>
              </a:spcAft>
              <a:defRPr sz="1200">
                <a:solidFill>
                  <a:schemeClr val="tx1"/>
                </a:solidFill>
                <a:latin typeface="Arial" pitchFamily="34" charset="0"/>
              </a:defRPr>
            </a:lvl7pPr>
            <a:lvl8pPr marL="3553816" indent="-236921" eaLnBrk="0" fontAlgn="base" hangingPunct="0">
              <a:spcBef>
                <a:spcPct val="30000"/>
              </a:spcBef>
              <a:spcAft>
                <a:spcPct val="0"/>
              </a:spcAft>
              <a:defRPr sz="1200">
                <a:solidFill>
                  <a:schemeClr val="tx1"/>
                </a:solidFill>
                <a:latin typeface="Arial" pitchFamily="34" charset="0"/>
              </a:defRPr>
            </a:lvl8pPr>
            <a:lvl9pPr marL="4027658" indent="-23692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24CBEB4-9597-4148-9E66-7025009A5AE2}" type="slidenum">
              <a:rPr lang="es-ES" altLang="en-US" smtClean="0"/>
              <a:pPr eaLnBrk="1" hangingPunct="1">
                <a:spcBef>
                  <a:spcPct val="0"/>
                </a:spcBef>
              </a:pPr>
              <a:t>63</a:t>
            </a:fld>
            <a:endParaRPr lang="es-ES" altLang="en-US" smtClean="0"/>
          </a:p>
        </p:txBody>
      </p:sp>
      <p:sp>
        <p:nvSpPr>
          <p:cNvPr id="160771" name="Rectangle 2"/>
          <p:cNvSpPr>
            <a:spLocks noGrp="1" noRot="1" noChangeAspect="1" noChangeArrowheads="1" noTextEdit="1"/>
          </p:cNvSpPr>
          <p:nvPr>
            <p:ph type="sldImg"/>
          </p:nvPr>
        </p:nvSpPr>
        <p:spPr>
          <a:xfrm>
            <a:off x="992188" y="768350"/>
            <a:ext cx="5114925" cy="3836988"/>
          </a:xfrm>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txBox="1">
            <a:spLocks noGrp="1" noChangeArrowheads="1"/>
          </p:cNvSpPr>
          <p:nvPr/>
        </p:nvSpPr>
        <p:spPr bwMode="auto">
          <a:xfrm>
            <a:off x="4020506" y="9719036"/>
            <a:ext cx="3077137" cy="51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68" tIns="47384" rIns="94768" bIns="47384"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6817FD51-1864-4247-89F4-BF0311C84F7B}" type="slidenum">
              <a:rPr lang="es-ES" altLang="en-US"/>
              <a:pPr algn="r" eaLnBrk="1" hangingPunct="1">
                <a:spcBef>
                  <a:spcPct val="0"/>
                </a:spcBef>
              </a:pPr>
              <a:t>64</a:t>
            </a:fld>
            <a:endParaRPr lang="es-ES" altLang="en-US"/>
          </a:p>
        </p:txBody>
      </p:sp>
      <p:sp>
        <p:nvSpPr>
          <p:cNvPr id="233475" name="Rectangle 2"/>
          <p:cNvSpPr>
            <a:spLocks noGrp="1" noRot="1" noChangeAspect="1" noChangeArrowheads="1" noTextEdit="1"/>
          </p:cNvSpPr>
          <p:nvPr>
            <p:ph type="sldImg"/>
          </p:nvPr>
        </p:nvSpPr>
        <p:spPr>
          <a:xfrm>
            <a:off x="992188" y="768350"/>
            <a:ext cx="5114925" cy="3836988"/>
          </a:xfrm>
          <a:ln/>
        </p:spPr>
      </p:sp>
      <p:sp>
        <p:nvSpPr>
          <p:cNvPr id="233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69993" indent="-296151" eaLnBrk="0" hangingPunct="0">
              <a:spcBef>
                <a:spcPct val="30000"/>
              </a:spcBef>
              <a:defRPr sz="1200">
                <a:solidFill>
                  <a:schemeClr val="tx1"/>
                </a:solidFill>
                <a:latin typeface="Arial" pitchFamily="34" charset="0"/>
              </a:defRPr>
            </a:lvl2pPr>
            <a:lvl3pPr marL="1184605" indent="-236921" eaLnBrk="0" hangingPunct="0">
              <a:spcBef>
                <a:spcPct val="30000"/>
              </a:spcBef>
              <a:defRPr sz="1200">
                <a:solidFill>
                  <a:schemeClr val="tx1"/>
                </a:solidFill>
                <a:latin typeface="Arial" pitchFamily="34" charset="0"/>
              </a:defRPr>
            </a:lvl3pPr>
            <a:lvl4pPr marL="1658447" indent="-236921" eaLnBrk="0" hangingPunct="0">
              <a:spcBef>
                <a:spcPct val="30000"/>
              </a:spcBef>
              <a:defRPr sz="1200">
                <a:solidFill>
                  <a:schemeClr val="tx1"/>
                </a:solidFill>
                <a:latin typeface="Arial" pitchFamily="34" charset="0"/>
              </a:defRPr>
            </a:lvl4pPr>
            <a:lvl5pPr marL="2132289" indent="-236921" eaLnBrk="0" hangingPunct="0">
              <a:spcBef>
                <a:spcPct val="30000"/>
              </a:spcBef>
              <a:defRPr sz="1200">
                <a:solidFill>
                  <a:schemeClr val="tx1"/>
                </a:solidFill>
                <a:latin typeface="Arial" pitchFamily="34" charset="0"/>
              </a:defRPr>
            </a:lvl5pPr>
            <a:lvl6pPr marL="2606131" indent="-236921" eaLnBrk="0" fontAlgn="base" hangingPunct="0">
              <a:spcBef>
                <a:spcPct val="30000"/>
              </a:spcBef>
              <a:spcAft>
                <a:spcPct val="0"/>
              </a:spcAft>
              <a:defRPr sz="1200">
                <a:solidFill>
                  <a:schemeClr val="tx1"/>
                </a:solidFill>
                <a:latin typeface="Arial" pitchFamily="34" charset="0"/>
              </a:defRPr>
            </a:lvl6pPr>
            <a:lvl7pPr marL="3079974" indent="-236921" eaLnBrk="0" fontAlgn="base" hangingPunct="0">
              <a:spcBef>
                <a:spcPct val="30000"/>
              </a:spcBef>
              <a:spcAft>
                <a:spcPct val="0"/>
              </a:spcAft>
              <a:defRPr sz="1200">
                <a:solidFill>
                  <a:schemeClr val="tx1"/>
                </a:solidFill>
                <a:latin typeface="Arial" pitchFamily="34" charset="0"/>
              </a:defRPr>
            </a:lvl7pPr>
            <a:lvl8pPr marL="3553816" indent="-236921" eaLnBrk="0" fontAlgn="base" hangingPunct="0">
              <a:spcBef>
                <a:spcPct val="30000"/>
              </a:spcBef>
              <a:spcAft>
                <a:spcPct val="0"/>
              </a:spcAft>
              <a:defRPr sz="1200">
                <a:solidFill>
                  <a:schemeClr val="tx1"/>
                </a:solidFill>
                <a:latin typeface="Arial" pitchFamily="34" charset="0"/>
              </a:defRPr>
            </a:lvl8pPr>
            <a:lvl9pPr marL="4027658" indent="-23692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484D7B2-6466-4126-A52A-06FD5EA52A8C}" type="slidenum">
              <a:rPr lang="es-ES" altLang="en-US" smtClean="0"/>
              <a:pPr eaLnBrk="1" hangingPunct="1">
                <a:spcBef>
                  <a:spcPct val="0"/>
                </a:spcBef>
              </a:pPr>
              <a:t>65</a:t>
            </a:fld>
            <a:endParaRPr lang="es-ES" altLang="en-US" smtClean="0"/>
          </a:p>
        </p:txBody>
      </p:sp>
      <p:sp>
        <p:nvSpPr>
          <p:cNvPr id="8195" name="Rectangle 2"/>
          <p:cNvSpPr>
            <a:spLocks noGrp="1" noRot="1" noChangeAspect="1" noChangeArrowheads="1" noTextEdit="1"/>
          </p:cNvSpPr>
          <p:nvPr>
            <p:ph type="sldImg"/>
          </p:nvPr>
        </p:nvSpPr>
        <p:spPr>
          <a:xfrm>
            <a:off x="992188" y="768350"/>
            <a:ext cx="5114925" cy="3836988"/>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69993" indent="-296151" eaLnBrk="0" hangingPunct="0">
              <a:spcBef>
                <a:spcPct val="30000"/>
              </a:spcBef>
              <a:defRPr sz="1200">
                <a:solidFill>
                  <a:schemeClr val="tx1"/>
                </a:solidFill>
                <a:latin typeface="Arial" pitchFamily="34" charset="0"/>
              </a:defRPr>
            </a:lvl2pPr>
            <a:lvl3pPr marL="1184605" indent="-236921" eaLnBrk="0" hangingPunct="0">
              <a:spcBef>
                <a:spcPct val="30000"/>
              </a:spcBef>
              <a:defRPr sz="1200">
                <a:solidFill>
                  <a:schemeClr val="tx1"/>
                </a:solidFill>
                <a:latin typeface="Arial" pitchFamily="34" charset="0"/>
              </a:defRPr>
            </a:lvl3pPr>
            <a:lvl4pPr marL="1658447" indent="-236921" eaLnBrk="0" hangingPunct="0">
              <a:spcBef>
                <a:spcPct val="30000"/>
              </a:spcBef>
              <a:defRPr sz="1200">
                <a:solidFill>
                  <a:schemeClr val="tx1"/>
                </a:solidFill>
                <a:latin typeface="Arial" pitchFamily="34" charset="0"/>
              </a:defRPr>
            </a:lvl4pPr>
            <a:lvl5pPr marL="2132289" indent="-236921" eaLnBrk="0" hangingPunct="0">
              <a:spcBef>
                <a:spcPct val="30000"/>
              </a:spcBef>
              <a:defRPr sz="1200">
                <a:solidFill>
                  <a:schemeClr val="tx1"/>
                </a:solidFill>
                <a:latin typeface="Arial" pitchFamily="34" charset="0"/>
              </a:defRPr>
            </a:lvl5pPr>
            <a:lvl6pPr marL="2606131" indent="-236921" eaLnBrk="0" fontAlgn="base" hangingPunct="0">
              <a:spcBef>
                <a:spcPct val="30000"/>
              </a:spcBef>
              <a:spcAft>
                <a:spcPct val="0"/>
              </a:spcAft>
              <a:defRPr sz="1200">
                <a:solidFill>
                  <a:schemeClr val="tx1"/>
                </a:solidFill>
                <a:latin typeface="Arial" pitchFamily="34" charset="0"/>
              </a:defRPr>
            </a:lvl6pPr>
            <a:lvl7pPr marL="3079974" indent="-236921" eaLnBrk="0" fontAlgn="base" hangingPunct="0">
              <a:spcBef>
                <a:spcPct val="30000"/>
              </a:spcBef>
              <a:spcAft>
                <a:spcPct val="0"/>
              </a:spcAft>
              <a:defRPr sz="1200">
                <a:solidFill>
                  <a:schemeClr val="tx1"/>
                </a:solidFill>
                <a:latin typeface="Arial" pitchFamily="34" charset="0"/>
              </a:defRPr>
            </a:lvl7pPr>
            <a:lvl8pPr marL="3553816" indent="-236921" eaLnBrk="0" fontAlgn="base" hangingPunct="0">
              <a:spcBef>
                <a:spcPct val="30000"/>
              </a:spcBef>
              <a:spcAft>
                <a:spcPct val="0"/>
              </a:spcAft>
              <a:defRPr sz="1200">
                <a:solidFill>
                  <a:schemeClr val="tx1"/>
                </a:solidFill>
                <a:latin typeface="Arial" pitchFamily="34" charset="0"/>
              </a:defRPr>
            </a:lvl8pPr>
            <a:lvl9pPr marL="4027658" indent="-23692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78B4A09-D89F-496B-BCE6-A52C9D2A6BDB}" type="slidenum">
              <a:rPr lang="es-ES" altLang="en-US" smtClean="0"/>
              <a:pPr eaLnBrk="1" hangingPunct="1">
                <a:spcBef>
                  <a:spcPct val="0"/>
                </a:spcBef>
              </a:pPr>
              <a:t>66</a:t>
            </a:fld>
            <a:endParaRPr lang="es-ES" altLang="en-US" dirty="0" smtClean="0"/>
          </a:p>
        </p:txBody>
      </p:sp>
      <p:sp>
        <p:nvSpPr>
          <p:cNvPr id="292867" name="Rectangle 2"/>
          <p:cNvSpPr>
            <a:spLocks noGrp="1" noRot="1" noChangeAspect="1" noChangeArrowheads="1" noTextEdit="1"/>
          </p:cNvSpPr>
          <p:nvPr>
            <p:ph type="sldImg"/>
          </p:nvPr>
        </p:nvSpPr>
        <p:spPr>
          <a:xfrm>
            <a:off x="992188" y="768350"/>
            <a:ext cx="5114925" cy="3836988"/>
          </a:xfrm>
          <a:ln/>
        </p:spPr>
      </p:sp>
      <p:sp>
        <p:nvSpPr>
          <p:cNvPr id="292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sldNum" idx="10"/>
          </p:nvPr>
        </p:nvSpPr>
        <p:spPr>
          <a:ln/>
        </p:spPr>
        <p:txBody>
          <a:bodyPr/>
          <a:lstStyle>
            <a:lvl1pPr>
              <a:defRPr/>
            </a:lvl1pPr>
          </a:lstStyle>
          <a:p>
            <a:pPr>
              <a:defRPr/>
            </a:pPr>
            <a:fld id="{28A4216B-79DD-477B-B4D4-460DC7BFED4B}" type="slidenum">
              <a:rPr lang="es-ES_tradnl"/>
              <a:pPr>
                <a:defRPr/>
              </a:pPr>
              <a:t>‹nr.›</a:t>
            </a:fld>
            <a:endParaRPr lang="es-ES_tradnl"/>
          </a:p>
        </p:txBody>
      </p:sp>
    </p:spTree>
    <p:extLst>
      <p:ext uri="{BB962C8B-B14F-4D97-AF65-F5344CB8AC3E}">
        <p14:creationId xmlns:p14="http://schemas.microsoft.com/office/powerpoint/2010/main" val="1527122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sldNum" idx="10"/>
          </p:nvPr>
        </p:nvSpPr>
        <p:spPr>
          <a:ln/>
        </p:spPr>
        <p:txBody>
          <a:bodyPr/>
          <a:lstStyle>
            <a:lvl1pPr>
              <a:defRPr/>
            </a:lvl1pPr>
          </a:lstStyle>
          <a:p>
            <a:pPr>
              <a:defRPr/>
            </a:pPr>
            <a:fld id="{9C6861E8-3911-4DAF-8B8E-EE34E5DB3C6F}" type="slidenum">
              <a:rPr lang="es-ES_tradnl"/>
              <a:pPr>
                <a:defRPr/>
              </a:pPr>
              <a:t>‹nr.›</a:t>
            </a:fld>
            <a:endParaRPr lang="es-ES_tradnl"/>
          </a:p>
        </p:txBody>
      </p:sp>
    </p:spTree>
    <p:extLst>
      <p:ext uri="{BB962C8B-B14F-4D97-AF65-F5344CB8AC3E}">
        <p14:creationId xmlns:p14="http://schemas.microsoft.com/office/powerpoint/2010/main" val="427383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80188" y="476250"/>
            <a:ext cx="2108200" cy="52451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50825" y="476250"/>
            <a:ext cx="6176963" cy="52451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sldNum" idx="10"/>
          </p:nvPr>
        </p:nvSpPr>
        <p:spPr>
          <a:ln/>
        </p:spPr>
        <p:txBody>
          <a:bodyPr/>
          <a:lstStyle>
            <a:lvl1pPr>
              <a:defRPr/>
            </a:lvl1pPr>
          </a:lstStyle>
          <a:p>
            <a:pPr>
              <a:defRPr/>
            </a:pPr>
            <a:fld id="{FED0758A-3D98-438E-8D28-E71A7F4913C0}" type="slidenum">
              <a:rPr lang="es-ES_tradnl"/>
              <a:pPr>
                <a:defRPr/>
              </a:pPr>
              <a:t>‹nr.›</a:t>
            </a:fld>
            <a:endParaRPr lang="es-ES_tradnl"/>
          </a:p>
        </p:txBody>
      </p:sp>
    </p:spTree>
    <p:extLst>
      <p:ext uri="{BB962C8B-B14F-4D97-AF65-F5344CB8AC3E}">
        <p14:creationId xmlns:p14="http://schemas.microsoft.com/office/powerpoint/2010/main" val="3779685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250825" y="476250"/>
            <a:ext cx="8437563" cy="52451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Rectangle 4"/>
          <p:cNvSpPr>
            <a:spLocks noGrp="1" noChangeArrowheads="1"/>
          </p:cNvSpPr>
          <p:nvPr>
            <p:ph type="sldNum" idx="10"/>
          </p:nvPr>
        </p:nvSpPr>
        <p:spPr>
          <a:ln/>
        </p:spPr>
        <p:txBody>
          <a:bodyPr/>
          <a:lstStyle>
            <a:lvl1pPr>
              <a:defRPr/>
            </a:lvl1pPr>
          </a:lstStyle>
          <a:p>
            <a:pPr>
              <a:defRPr/>
            </a:pPr>
            <a:fld id="{D0E0963B-4182-4563-A556-ADB11A1FAEA1}" type="slidenum">
              <a:rPr lang="es-ES_tradnl"/>
              <a:pPr>
                <a:defRPr/>
              </a:pPr>
              <a:t>‹nr.›</a:t>
            </a:fld>
            <a:endParaRPr lang="es-ES_tradnl"/>
          </a:p>
        </p:txBody>
      </p:sp>
    </p:spTree>
    <p:extLst>
      <p:ext uri="{BB962C8B-B14F-4D97-AF65-F5344CB8AC3E}">
        <p14:creationId xmlns:p14="http://schemas.microsoft.com/office/powerpoint/2010/main" val="4110888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2260" y="3886153"/>
            <a:ext cx="6399481" cy="1752295"/>
          </a:xfrm>
        </p:spPr>
        <p:txBody>
          <a:bodyPr/>
          <a:lstStyle>
            <a:lvl1pPr marL="0" indent="0" algn="ctr">
              <a:buNone/>
              <a:defRPr/>
            </a:lvl1pPr>
            <a:lvl2pPr marL="418932" indent="0" algn="ctr">
              <a:buNone/>
              <a:defRPr/>
            </a:lvl2pPr>
            <a:lvl3pPr marL="837865" indent="0" algn="ctr">
              <a:buNone/>
              <a:defRPr/>
            </a:lvl3pPr>
            <a:lvl4pPr marL="1256797" indent="0" algn="ctr">
              <a:buNone/>
              <a:defRPr/>
            </a:lvl4pPr>
            <a:lvl5pPr marL="1675729" indent="0" algn="ctr">
              <a:buNone/>
              <a:defRPr/>
            </a:lvl5pPr>
            <a:lvl6pPr marL="2094662" indent="0" algn="ctr">
              <a:buNone/>
              <a:defRPr/>
            </a:lvl6pPr>
            <a:lvl7pPr marL="2513594" indent="0" algn="ctr">
              <a:buNone/>
              <a:defRPr/>
            </a:lvl7pPr>
            <a:lvl8pPr marL="2932527" indent="0" algn="ctr">
              <a:buNone/>
              <a:defRPr/>
            </a:lvl8pPr>
            <a:lvl9pPr marL="3351459" indent="0" algn="ctr">
              <a:buNone/>
              <a:defRPr/>
            </a:lvl9pPr>
          </a:lstStyle>
          <a:p>
            <a:r>
              <a:rPr lang="en-US" smtClean="0"/>
              <a:t>Click to edit Master subtitle style</a:t>
            </a:r>
            <a:endParaRPr lang="en-US"/>
          </a:p>
        </p:txBody>
      </p:sp>
      <p:sp>
        <p:nvSpPr>
          <p:cNvPr id="6" name="Title 5"/>
          <p:cNvSpPr>
            <a:spLocks noGrp="1"/>
          </p:cNvSpPr>
          <p:nvPr>
            <p:ph type="title"/>
          </p:nvPr>
        </p:nvSpPr>
        <p:spPr/>
        <p:txBody>
          <a:bodyPr/>
          <a:lstStyle/>
          <a:p>
            <a:r>
              <a:rPr lang="en-US" smtClean="0"/>
              <a:t>Click to edit Master title style</a:t>
            </a:r>
            <a:endParaRPr lang="en-GB"/>
          </a:p>
        </p:txBody>
      </p:sp>
      <p:sp>
        <p:nvSpPr>
          <p:cNvPr id="4"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45281365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sldNum" idx="10"/>
          </p:nvPr>
        </p:nvSpPr>
        <p:spPr>
          <a:ln/>
        </p:spPr>
        <p:txBody>
          <a:bodyPr/>
          <a:lstStyle>
            <a:lvl1pPr>
              <a:defRPr/>
            </a:lvl1pPr>
          </a:lstStyle>
          <a:p>
            <a:pPr>
              <a:defRPr/>
            </a:pPr>
            <a:fld id="{8EA1DD47-5E25-4AE5-9C65-039994B2D037}" type="slidenum">
              <a:rPr lang="es-ES_tradnl"/>
              <a:pPr>
                <a:defRPr/>
              </a:pPr>
              <a:t>‹nr.›</a:t>
            </a:fld>
            <a:endParaRPr lang="es-ES_tradnl"/>
          </a:p>
        </p:txBody>
      </p:sp>
    </p:spTree>
    <p:extLst>
      <p:ext uri="{BB962C8B-B14F-4D97-AF65-F5344CB8AC3E}">
        <p14:creationId xmlns:p14="http://schemas.microsoft.com/office/powerpoint/2010/main" val="3888591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sldNum" idx="10"/>
          </p:nvPr>
        </p:nvSpPr>
        <p:spPr>
          <a:ln/>
        </p:spPr>
        <p:txBody>
          <a:bodyPr/>
          <a:lstStyle>
            <a:lvl1pPr>
              <a:defRPr/>
            </a:lvl1pPr>
          </a:lstStyle>
          <a:p>
            <a:pPr>
              <a:defRPr/>
            </a:pPr>
            <a:fld id="{063694E3-1533-4F82-8789-F90E6990573D}" type="slidenum">
              <a:rPr lang="es-ES_tradnl"/>
              <a:pPr>
                <a:defRPr/>
              </a:pPr>
              <a:t>‹nr.›</a:t>
            </a:fld>
            <a:endParaRPr lang="es-ES_tradnl"/>
          </a:p>
        </p:txBody>
      </p:sp>
    </p:spTree>
    <p:extLst>
      <p:ext uri="{BB962C8B-B14F-4D97-AF65-F5344CB8AC3E}">
        <p14:creationId xmlns:p14="http://schemas.microsoft.com/office/powerpoint/2010/main" val="213332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250825" y="1196975"/>
            <a:ext cx="4141788"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545013" y="1196975"/>
            <a:ext cx="4143375"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sldNum" idx="10"/>
          </p:nvPr>
        </p:nvSpPr>
        <p:spPr>
          <a:ln/>
        </p:spPr>
        <p:txBody>
          <a:bodyPr/>
          <a:lstStyle>
            <a:lvl1pPr>
              <a:defRPr/>
            </a:lvl1pPr>
          </a:lstStyle>
          <a:p>
            <a:pPr>
              <a:defRPr/>
            </a:pPr>
            <a:fld id="{5AC3B057-8077-4590-8751-55B8EFB4DBB0}" type="slidenum">
              <a:rPr lang="es-ES_tradnl"/>
              <a:pPr>
                <a:defRPr/>
              </a:pPr>
              <a:t>‹nr.›</a:t>
            </a:fld>
            <a:endParaRPr lang="es-ES_tradnl"/>
          </a:p>
        </p:txBody>
      </p:sp>
    </p:spTree>
    <p:extLst>
      <p:ext uri="{BB962C8B-B14F-4D97-AF65-F5344CB8AC3E}">
        <p14:creationId xmlns:p14="http://schemas.microsoft.com/office/powerpoint/2010/main" val="81691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sldNum" idx="10"/>
          </p:nvPr>
        </p:nvSpPr>
        <p:spPr>
          <a:ln/>
        </p:spPr>
        <p:txBody>
          <a:bodyPr/>
          <a:lstStyle>
            <a:lvl1pPr>
              <a:defRPr/>
            </a:lvl1pPr>
          </a:lstStyle>
          <a:p>
            <a:pPr>
              <a:defRPr/>
            </a:pPr>
            <a:fld id="{8E98CFA1-6A14-445F-8CF5-AB9EC1A61736}" type="slidenum">
              <a:rPr lang="es-ES_tradnl"/>
              <a:pPr>
                <a:defRPr/>
              </a:pPr>
              <a:t>‹nr.›</a:t>
            </a:fld>
            <a:endParaRPr lang="es-ES_tradnl"/>
          </a:p>
        </p:txBody>
      </p:sp>
    </p:spTree>
    <p:extLst>
      <p:ext uri="{BB962C8B-B14F-4D97-AF65-F5344CB8AC3E}">
        <p14:creationId xmlns:p14="http://schemas.microsoft.com/office/powerpoint/2010/main" val="3536716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sldNum" idx="10"/>
          </p:nvPr>
        </p:nvSpPr>
        <p:spPr>
          <a:ln/>
        </p:spPr>
        <p:txBody>
          <a:bodyPr/>
          <a:lstStyle>
            <a:lvl1pPr>
              <a:defRPr/>
            </a:lvl1pPr>
          </a:lstStyle>
          <a:p>
            <a:pPr>
              <a:defRPr/>
            </a:pPr>
            <a:fld id="{6F885589-11B4-4134-9911-C2935A43F670}" type="slidenum">
              <a:rPr lang="es-ES_tradnl"/>
              <a:pPr>
                <a:defRPr/>
              </a:pPr>
              <a:t>‹nr.›</a:t>
            </a:fld>
            <a:endParaRPr lang="es-ES_tradnl"/>
          </a:p>
        </p:txBody>
      </p:sp>
    </p:spTree>
    <p:extLst>
      <p:ext uri="{BB962C8B-B14F-4D97-AF65-F5344CB8AC3E}">
        <p14:creationId xmlns:p14="http://schemas.microsoft.com/office/powerpoint/2010/main" val="1652322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a:ln/>
        </p:spPr>
        <p:txBody>
          <a:bodyPr/>
          <a:lstStyle>
            <a:lvl1pPr>
              <a:defRPr/>
            </a:lvl1pPr>
          </a:lstStyle>
          <a:p>
            <a:pPr>
              <a:defRPr/>
            </a:pPr>
            <a:fld id="{B6D4EE07-E19B-4FA8-9427-F3DC4D3DD996}" type="slidenum">
              <a:rPr lang="es-ES_tradnl"/>
              <a:pPr>
                <a:defRPr/>
              </a:pPr>
              <a:t>‹nr.›</a:t>
            </a:fld>
            <a:endParaRPr lang="es-ES_tradnl"/>
          </a:p>
        </p:txBody>
      </p:sp>
    </p:spTree>
    <p:extLst>
      <p:ext uri="{BB962C8B-B14F-4D97-AF65-F5344CB8AC3E}">
        <p14:creationId xmlns:p14="http://schemas.microsoft.com/office/powerpoint/2010/main" val="1131934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sldNum" idx="10"/>
          </p:nvPr>
        </p:nvSpPr>
        <p:spPr>
          <a:ln/>
        </p:spPr>
        <p:txBody>
          <a:bodyPr/>
          <a:lstStyle>
            <a:lvl1pPr>
              <a:defRPr/>
            </a:lvl1pPr>
          </a:lstStyle>
          <a:p>
            <a:pPr>
              <a:defRPr/>
            </a:pPr>
            <a:fld id="{F285FDAD-6AF7-4CEE-B493-4E500AA526D2}" type="slidenum">
              <a:rPr lang="es-ES_tradnl"/>
              <a:pPr>
                <a:defRPr/>
              </a:pPr>
              <a:t>‹nr.›</a:t>
            </a:fld>
            <a:endParaRPr lang="es-ES_tradnl"/>
          </a:p>
        </p:txBody>
      </p:sp>
    </p:spTree>
    <p:extLst>
      <p:ext uri="{BB962C8B-B14F-4D97-AF65-F5344CB8AC3E}">
        <p14:creationId xmlns:p14="http://schemas.microsoft.com/office/powerpoint/2010/main" val="163261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sldNum" idx="10"/>
          </p:nvPr>
        </p:nvSpPr>
        <p:spPr>
          <a:ln/>
        </p:spPr>
        <p:txBody>
          <a:bodyPr/>
          <a:lstStyle>
            <a:lvl1pPr>
              <a:defRPr/>
            </a:lvl1pPr>
          </a:lstStyle>
          <a:p>
            <a:pPr>
              <a:defRPr/>
            </a:pPr>
            <a:fld id="{D921711E-98CD-4D89-9015-82F6E797242C}" type="slidenum">
              <a:rPr lang="es-ES_tradnl"/>
              <a:pPr>
                <a:defRPr/>
              </a:pPr>
              <a:t>‹nr.›</a:t>
            </a:fld>
            <a:endParaRPr lang="es-ES_tradnl"/>
          </a:p>
        </p:txBody>
      </p:sp>
    </p:spTree>
    <p:extLst>
      <p:ext uri="{BB962C8B-B14F-4D97-AF65-F5344CB8AC3E}">
        <p14:creationId xmlns:p14="http://schemas.microsoft.com/office/powerpoint/2010/main" val="19983186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563" y="-3175"/>
            <a:ext cx="9199563"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27" name="Rectangle 2"/>
          <p:cNvSpPr>
            <a:spLocks noGrp="1" noChangeArrowheads="1"/>
          </p:cNvSpPr>
          <p:nvPr>
            <p:ph type="title"/>
          </p:nvPr>
        </p:nvSpPr>
        <p:spPr bwMode="auto">
          <a:xfrm>
            <a:off x="250825" y="476250"/>
            <a:ext cx="8435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Clic para editar título</a:t>
            </a:r>
          </a:p>
        </p:txBody>
      </p:sp>
      <p:sp>
        <p:nvSpPr>
          <p:cNvPr id="1028" name="Rectangle 3"/>
          <p:cNvSpPr>
            <a:spLocks noGrp="1" noChangeArrowheads="1"/>
          </p:cNvSpPr>
          <p:nvPr>
            <p:ph type="body" idx="1"/>
          </p:nvPr>
        </p:nvSpPr>
        <p:spPr bwMode="auto">
          <a:xfrm>
            <a:off x="250825" y="1196975"/>
            <a:ext cx="843756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58896" rIns="90000" bIns="46800" numCol="1" anchor="t" anchorCtr="0" compatLnSpc="1">
            <a:prstTxWarp prst="textNoShape">
              <a:avLst/>
            </a:prstTxWarp>
          </a:bodyPr>
          <a:lstStyle/>
          <a:p>
            <a:pPr lvl="0"/>
            <a:r>
              <a:rPr lang="en-GB" altLang="en-US" smtClean="0"/>
              <a:t>Haga clic para modificar el estilo de texto del patrón</a:t>
            </a:r>
          </a:p>
          <a:p>
            <a:pPr lvl="1"/>
            <a:r>
              <a:rPr lang="en-GB" altLang="en-US" smtClean="0"/>
              <a:t>Segundo nivel</a:t>
            </a:r>
          </a:p>
          <a:p>
            <a:pPr lvl="2"/>
            <a:r>
              <a:rPr lang="en-GB" altLang="en-US" smtClean="0"/>
              <a:t>Tercer nivel</a:t>
            </a:r>
          </a:p>
          <a:p>
            <a:pPr lvl="3"/>
            <a:r>
              <a:rPr lang="en-GB" altLang="en-US" smtClean="0"/>
              <a:t>Cuarto nivel</a:t>
            </a:r>
          </a:p>
          <a:p>
            <a:pPr lvl="4"/>
            <a:r>
              <a:rPr lang="en-GB" altLang="en-US" smtClean="0"/>
              <a:t>Quinto nivel</a:t>
            </a:r>
          </a:p>
        </p:txBody>
      </p:sp>
      <p:sp>
        <p:nvSpPr>
          <p:cNvPr id="2" name="Rectangle 4"/>
          <p:cNvSpPr>
            <a:spLocks noGrp="1" noChangeArrowheads="1"/>
          </p:cNvSpPr>
          <p:nvPr>
            <p:ph type="sldNum"/>
          </p:nvPr>
        </p:nvSpPr>
        <p:spPr bwMode="auto">
          <a:xfrm>
            <a:off x="8101013" y="131763"/>
            <a:ext cx="868362" cy="455612"/>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96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500">
                <a:solidFill>
                  <a:srgbClr val="FF0000"/>
                </a:solidFill>
                <a:latin typeface="Arial" charset="0"/>
              </a:defRPr>
            </a:lvl1pPr>
          </a:lstStyle>
          <a:p>
            <a:pPr>
              <a:defRPr/>
            </a:pPr>
            <a:fld id="{50E60062-4E08-4A4F-A3D0-8D0CD6E6907D}" type="slidenum">
              <a:rPr lang="es-ES_tradnl"/>
              <a:pPr>
                <a:defRPr/>
              </a:pPr>
              <a:t>‹nr.›</a:t>
            </a:fld>
            <a:endParaRPr lang="es-ES_tradnl"/>
          </a:p>
        </p:txBody>
      </p:sp>
      <p:pic>
        <p:nvPicPr>
          <p:cNvPr id="1030" name="Picture 5"/>
          <p:cNvPicPr>
            <a:picLocks noChangeAspect="1" noChangeArrowheads="1"/>
          </p:cNvPicPr>
          <p:nvPr/>
        </p:nvPicPr>
        <p:blipFill>
          <a:blip r:embed="rId16">
            <a:extLst>
              <a:ext uri="{28A0092B-C50C-407E-A947-70E740481C1C}">
                <a14:useLocalDpi xmlns:a14="http://schemas.microsoft.com/office/drawing/2010/main" val="0"/>
              </a:ext>
            </a:extLst>
          </a:blip>
          <a:srcRect r="25174"/>
          <a:stretch>
            <a:fillRect/>
          </a:stretch>
        </p:blipFill>
        <p:spPr bwMode="auto">
          <a:xfrm>
            <a:off x="6781800" y="6127750"/>
            <a:ext cx="2362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457200" rtl="0" eaLnBrk="0" fontAlgn="base" hangingPunct="0">
        <a:lnSpc>
          <a:spcPct val="96000"/>
        </a:lnSpc>
        <a:spcBef>
          <a:spcPct val="0"/>
        </a:spcBef>
        <a:spcAft>
          <a:spcPct val="0"/>
        </a:spcAft>
        <a:buClr>
          <a:srgbClr val="000000"/>
        </a:buClr>
        <a:buSzPct val="100000"/>
        <a:buFont typeface="Times New Roman" pitchFamily="18" charset="0"/>
        <a:defRPr sz="2400" b="1">
          <a:solidFill>
            <a:srgbClr val="000000"/>
          </a:solidFill>
          <a:latin typeface="+mj-lt"/>
          <a:ea typeface="+mj-ea"/>
          <a:cs typeface="+mj-cs"/>
        </a:defRPr>
      </a:lvl1pPr>
      <a:lvl2pPr algn="l" defTabSz="457200" rtl="0" eaLnBrk="0" fontAlgn="base" hangingPunct="0">
        <a:lnSpc>
          <a:spcPct val="96000"/>
        </a:lnSpc>
        <a:spcBef>
          <a:spcPct val="0"/>
        </a:spcBef>
        <a:spcAft>
          <a:spcPct val="0"/>
        </a:spcAft>
        <a:buClr>
          <a:srgbClr val="000000"/>
        </a:buClr>
        <a:buSzPct val="100000"/>
        <a:buFont typeface="Times New Roman" pitchFamily="18" charset="0"/>
        <a:defRPr sz="2400" b="1">
          <a:solidFill>
            <a:srgbClr val="000000"/>
          </a:solidFill>
          <a:latin typeface="Arial" charset="0"/>
          <a:ea typeface="MS PGothic" pitchFamily="34" charset="-128"/>
        </a:defRPr>
      </a:lvl2pPr>
      <a:lvl3pPr algn="l" defTabSz="457200" rtl="0" eaLnBrk="0" fontAlgn="base" hangingPunct="0">
        <a:lnSpc>
          <a:spcPct val="96000"/>
        </a:lnSpc>
        <a:spcBef>
          <a:spcPct val="0"/>
        </a:spcBef>
        <a:spcAft>
          <a:spcPct val="0"/>
        </a:spcAft>
        <a:buClr>
          <a:srgbClr val="000000"/>
        </a:buClr>
        <a:buSzPct val="100000"/>
        <a:buFont typeface="Times New Roman" pitchFamily="18" charset="0"/>
        <a:defRPr sz="2400" b="1">
          <a:solidFill>
            <a:srgbClr val="000000"/>
          </a:solidFill>
          <a:latin typeface="Arial" charset="0"/>
          <a:ea typeface="MS PGothic" pitchFamily="34" charset="-128"/>
        </a:defRPr>
      </a:lvl3pPr>
      <a:lvl4pPr algn="l" defTabSz="457200" rtl="0" eaLnBrk="0" fontAlgn="base" hangingPunct="0">
        <a:lnSpc>
          <a:spcPct val="96000"/>
        </a:lnSpc>
        <a:spcBef>
          <a:spcPct val="0"/>
        </a:spcBef>
        <a:spcAft>
          <a:spcPct val="0"/>
        </a:spcAft>
        <a:buClr>
          <a:srgbClr val="000000"/>
        </a:buClr>
        <a:buSzPct val="100000"/>
        <a:buFont typeface="Times New Roman" pitchFamily="18" charset="0"/>
        <a:defRPr sz="2400" b="1">
          <a:solidFill>
            <a:srgbClr val="000000"/>
          </a:solidFill>
          <a:latin typeface="Arial" charset="0"/>
          <a:ea typeface="MS PGothic" pitchFamily="34" charset="-128"/>
        </a:defRPr>
      </a:lvl4pPr>
      <a:lvl5pPr algn="l" defTabSz="457200" rtl="0" eaLnBrk="0" fontAlgn="base" hangingPunct="0">
        <a:lnSpc>
          <a:spcPct val="96000"/>
        </a:lnSpc>
        <a:spcBef>
          <a:spcPct val="0"/>
        </a:spcBef>
        <a:spcAft>
          <a:spcPct val="0"/>
        </a:spcAft>
        <a:buClr>
          <a:srgbClr val="000000"/>
        </a:buClr>
        <a:buSzPct val="100000"/>
        <a:buFont typeface="Times New Roman" pitchFamily="18" charset="0"/>
        <a:defRPr sz="2400" b="1">
          <a:solidFill>
            <a:srgbClr val="000000"/>
          </a:solidFill>
          <a:latin typeface="Arial" charset="0"/>
          <a:ea typeface="MS PGothic" pitchFamily="34" charset="-128"/>
        </a:defRPr>
      </a:lvl5pPr>
      <a:lvl6pPr marL="2514600" indent="-228600" algn="l" defTabSz="457200" rtl="0" eaLnBrk="0" fontAlgn="base" hangingPunct="0">
        <a:lnSpc>
          <a:spcPct val="96000"/>
        </a:lnSpc>
        <a:spcBef>
          <a:spcPct val="0"/>
        </a:spcBef>
        <a:spcAft>
          <a:spcPct val="0"/>
        </a:spcAft>
        <a:buClr>
          <a:srgbClr val="000000"/>
        </a:buClr>
        <a:buSzPct val="100000"/>
        <a:buFont typeface="Times New Roman" pitchFamily="18" charset="0"/>
        <a:defRPr sz="2400" b="1">
          <a:solidFill>
            <a:srgbClr val="000000"/>
          </a:solidFill>
          <a:latin typeface="Arial" charset="0"/>
          <a:ea typeface="MS PGothic" pitchFamily="34" charset="-128"/>
        </a:defRPr>
      </a:lvl6pPr>
      <a:lvl7pPr marL="2971800" indent="-228600" algn="l" defTabSz="457200" rtl="0" eaLnBrk="0" fontAlgn="base" hangingPunct="0">
        <a:lnSpc>
          <a:spcPct val="96000"/>
        </a:lnSpc>
        <a:spcBef>
          <a:spcPct val="0"/>
        </a:spcBef>
        <a:spcAft>
          <a:spcPct val="0"/>
        </a:spcAft>
        <a:buClr>
          <a:srgbClr val="000000"/>
        </a:buClr>
        <a:buSzPct val="100000"/>
        <a:buFont typeface="Times New Roman" pitchFamily="18" charset="0"/>
        <a:defRPr sz="2400" b="1">
          <a:solidFill>
            <a:srgbClr val="000000"/>
          </a:solidFill>
          <a:latin typeface="Arial" charset="0"/>
          <a:ea typeface="MS PGothic" pitchFamily="34" charset="-128"/>
        </a:defRPr>
      </a:lvl7pPr>
      <a:lvl8pPr marL="3429000" indent="-228600" algn="l" defTabSz="457200" rtl="0" eaLnBrk="0" fontAlgn="base" hangingPunct="0">
        <a:lnSpc>
          <a:spcPct val="96000"/>
        </a:lnSpc>
        <a:spcBef>
          <a:spcPct val="0"/>
        </a:spcBef>
        <a:spcAft>
          <a:spcPct val="0"/>
        </a:spcAft>
        <a:buClr>
          <a:srgbClr val="000000"/>
        </a:buClr>
        <a:buSzPct val="100000"/>
        <a:buFont typeface="Times New Roman" pitchFamily="18" charset="0"/>
        <a:defRPr sz="2400" b="1">
          <a:solidFill>
            <a:srgbClr val="000000"/>
          </a:solidFill>
          <a:latin typeface="Arial" charset="0"/>
          <a:ea typeface="MS PGothic" pitchFamily="34" charset="-128"/>
        </a:defRPr>
      </a:lvl8pPr>
      <a:lvl9pPr marL="3886200" indent="-228600" algn="l" defTabSz="457200" rtl="0" eaLnBrk="0" fontAlgn="base" hangingPunct="0">
        <a:lnSpc>
          <a:spcPct val="96000"/>
        </a:lnSpc>
        <a:spcBef>
          <a:spcPct val="0"/>
        </a:spcBef>
        <a:spcAft>
          <a:spcPct val="0"/>
        </a:spcAft>
        <a:buClr>
          <a:srgbClr val="000000"/>
        </a:buClr>
        <a:buSzPct val="100000"/>
        <a:buFont typeface="Times New Roman" pitchFamily="18" charset="0"/>
        <a:defRPr sz="2400" b="1">
          <a:solidFill>
            <a:srgbClr val="000000"/>
          </a:solidFill>
          <a:latin typeface="Arial" charset="0"/>
          <a:ea typeface="MS PGothic" pitchFamily="34" charset="-128"/>
        </a:defRPr>
      </a:lvl9pPr>
    </p:titleStyle>
    <p:bodyStyle>
      <a:lvl1pPr marL="342900" indent="-342900" algn="l" defTabSz="457200" rtl="0" eaLnBrk="0" fontAlgn="base" hangingPunct="0">
        <a:lnSpc>
          <a:spcPct val="96000"/>
        </a:lnSpc>
        <a:spcBef>
          <a:spcPts val="600"/>
        </a:spcBef>
        <a:spcAft>
          <a:spcPct val="0"/>
        </a:spcAft>
        <a:buClr>
          <a:srgbClr val="000000"/>
        </a:buClr>
        <a:buSzPct val="100000"/>
        <a:buFont typeface="Times New Roman" pitchFamily="18" charset="0"/>
        <a:defRPr sz="2400" b="1">
          <a:solidFill>
            <a:srgbClr val="FF0000"/>
          </a:solidFill>
          <a:latin typeface="+mn-lt"/>
          <a:ea typeface="+mn-ea"/>
          <a:cs typeface="+mn-cs"/>
        </a:defRPr>
      </a:lvl1pPr>
      <a:lvl2pPr marL="742950" indent="-285750" algn="l" defTabSz="457200" rtl="0" eaLnBrk="0" fontAlgn="base" hangingPunct="0">
        <a:lnSpc>
          <a:spcPct val="96000"/>
        </a:lnSpc>
        <a:spcBef>
          <a:spcPts val="550"/>
        </a:spcBef>
        <a:spcAft>
          <a:spcPct val="0"/>
        </a:spcAft>
        <a:buClr>
          <a:srgbClr val="000000"/>
        </a:buClr>
        <a:buSzPct val="100000"/>
        <a:buFont typeface="Times New Roman" pitchFamily="18" charset="0"/>
        <a:defRPr sz="2200">
          <a:solidFill>
            <a:srgbClr val="000024"/>
          </a:solidFill>
          <a:latin typeface="+mn-lt"/>
          <a:ea typeface="+mn-ea"/>
        </a:defRPr>
      </a:lvl2pPr>
      <a:lvl3pPr marL="1143000" indent="-228600" algn="l" defTabSz="457200" rtl="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mn-lt"/>
          <a:ea typeface="+mn-ea"/>
        </a:defRPr>
      </a:lvl3pPr>
      <a:lvl4pPr marL="1600200" indent="-228600" algn="l" defTabSz="457200" rtl="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mn-lt"/>
          <a:ea typeface="+mn-ea"/>
        </a:defRPr>
      </a:lvl4pPr>
      <a:lvl5pPr marL="2057400" indent="-228600" algn="l" defTabSz="457200" rtl="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mn-lt"/>
          <a:ea typeface="+mn-ea"/>
        </a:defRPr>
      </a:lvl5pPr>
      <a:lvl6pPr marL="2514600" indent="-228600" algn="l" defTabSz="457200" rtl="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mn-lt"/>
          <a:ea typeface="+mn-ea"/>
        </a:defRPr>
      </a:lvl6pPr>
      <a:lvl7pPr marL="2971800" indent="-228600" algn="l" defTabSz="457200" rtl="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mn-lt"/>
          <a:ea typeface="+mn-ea"/>
        </a:defRPr>
      </a:lvl7pPr>
      <a:lvl8pPr marL="3429000" indent="-228600" algn="l" defTabSz="457200" rtl="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mn-lt"/>
          <a:ea typeface="+mn-ea"/>
        </a:defRPr>
      </a:lvl8pPr>
      <a:lvl9pPr marL="3886200" indent="-228600" algn="l" defTabSz="457200" rtl="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jpeg"/><Relationship Id="rId5"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emf"/><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emf"/><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2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2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image" Target="../media/image3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12.xml"/><Relationship Id="rId2"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slideLayout" Target="../slideLayouts/slideLayout12.xml"/><Relationship Id="rId2"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8.emf"/><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slideLayout" Target="../slideLayouts/slideLayout12.xml"/><Relationship Id="rId2"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1" Type="http://schemas.openxmlformats.org/officeDocument/2006/relationships/slideLayout" Target="../slideLayouts/slideLayout12.xml"/><Relationship Id="rId2"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54.tiff"/><Relationship Id="rId4" Type="http://schemas.openxmlformats.org/officeDocument/2006/relationships/image" Target="../media/image55.png"/><Relationship Id="rId1" Type="http://schemas.openxmlformats.org/officeDocument/2006/relationships/slideLayout" Target="../slideLayouts/slideLayout12.xml"/><Relationship Id="rId2"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6.png"/><Relationship Id="rId3"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1" Type="http://schemas.openxmlformats.org/officeDocument/2006/relationships/slideLayout" Target="../slideLayouts/slideLayout12.xml"/><Relationship Id="rId2"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1" Type="http://schemas.openxmlformats.org/officeDocument/2006/relationships/slideLayout" Target="../slideLayouts/slideLayout12.xml"/><Relationship Id="rId2" Type="http://schemas.openxmlformats.org/officeDocument/2006/relationships/image" Target="../media/image5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6.png"/><Relationship Id="rId3" Type="http://schemas.openxmlformats.org/officeDocument/2006/relationships/image" Target="../media/image6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6.png"/><Relationship Id="rId3" Type="http://schemas.openxmlformats.org/officeDocument/2006/relationships/image" Target="../media/image6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6.png"/><Relationship Id="rId3" Type="http://schemas.openxmlformats.org/officeDocument/2006/relationships/image" Target="../media/image65.png"/></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1" Type="http://schemas.openxmlformats.org/officeDocument/2006/relationships/slideLayout" Target="../slideLayouts/slideLayout12.xml"/><Relationship Id="rId2"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1" Type="http://schemas.openxmlformats.org/officeDocument/2006/relationships/slideLayout" Target="../slideLayouts/slideLayout12.xml"/><Relationship Id="rId2"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70.jpeg"/><Relationship Id="rId4" Type="http://schemas.openxmlformats.org/officeDocument/2006/relationships/image" Target="../media/image71.jpeg"/><Relationship Id="rId5" Type="http://schemas.openxmlformats.org/officeDocument/2006/relationships/image" Target="../media/image72.jpeg"/><Relationship Id="rId6" Type="http://schemas.openxmlformats.org/officeDocument/2006/relationships/image" Target="../media/image73.jpeg"/><Relationship Id="rId7" Type="http://schemas.openxmlformats.org/officeDocument/2006/relationships/image" Target="../media/image74.jpeg"/><Relationship Id="rId8" Type="http://schemas.openxmlformats.org/officeDocument/2006/relationships/image" Target="../media/image75.jpeg"/><Relationship Id="rId1" Type="http://schemas.openxmlformats.org/officeDocument/2006/relationships/slideLayout" Target="../slideLayouts/slideLayout12.xml"/><Relationship Id="rId2"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76.jpeg"/><Relationship Id="rId4" Type="http://schemas.openxmlformats.org/officeDocument/2006/relationships/image" Target="../media/image77.jpeg"/><Relationship Id="rId1" Type="http://schemas.openxmlformats.org/officeDocument/2006/relationships/slideLayout" Target="../slideLayouts/slideLayout12.xml"/><Relationship Id="rId2" Type="http://schemas.openxmlformats.org/officeDocument/2006/relationships/image" Target="../media/image56.png"/></Relationships>
</file>

<file path=ppt/slides/_rels/slide35.xml.rels><?xml version="1.0" encoding="UTF-8" standalone="yes"?>
<Relationships xmlns="http://schemas.openxmlformats.org/package/2006/relationships"><Relationship Id="rId3" Type="http://schemas.openxmlformats.org/officeDocument/2006/relationships/image" Target="../media/image78.jpeg"/><Relationship Id="rId4" Type="http://schemas.openxmlformats.org/officeDocument/2006/relationships/image" Target="../media/image79.jpeg"/><Relationship Id="rId5" Type="http://schemas.openxmlformats.org/officeDocument/2006/relationships/image" Target="../media/image80.jpeg"/><Relationship Id="rId6" Type="http://schemas.openxmlformats.org/officeDocument/2006/relationships/image" Target="../media/image81.jpeg"/><Relationship Id="rId7" Type="http://schemas.openxmlformats.org/officeDocument/2006/relationships/image" Target="../media/image82.jpeg"/><Relationship Id="rId1" Type="http://schemas.openxmlformats.org/officeDocument/2006/relationships/slideLayout" Target="../slideLayouts/slideLayout12.xml"/><Relationship Id="rId2"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83.png"/><Relationship Id="rId4" Type="http://schemas.openxmlformats.org/officeDocument/2006/relationships/image" Target="../media/image84.png"/><Relationship Id="rId1" Type="http://schemas.openxmlformats.org/officeDocument/2006/relationships/slideLayout" Target="../slideLayouts/slideLayout12.xml"/><Relationship Id="rId2"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85.png"/><Relationship Id="rId4" Type="http://schemas.openxmlformats.org/officeDocument/2006/relationships/image" Target="../media/image86.png"/><Relationship Id="rId1" Type="http://schemas.openxmlformats.org/officeDocument/2006/relationships/slideLayout" Target="../slideLayouts/slideLayout12.xml"/><Relationship Id="rId2"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88.png"/><Relationship Id="rId1" Type="http://schemas.openxmlformats.org/officeDocument/2006/relationships/slideLayout" Target="../slideLayouts/slideLayout12.xml"/><Relationship Id="rId2"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image" Target="../media/image89.png"/><Relationship Id="rId4" Type="http://schemas.openxmlformats.org/officeDocument/2006/relationships/image" Target="../media/image90.png"/><Relationship Id="rId5" Type="http://schemas.openxmlformats.org/officeDocument/2006/relationships/image" Target="../media/image91.png"/><Relationship Id="rId6" Type="http://schemas.openxmlformats.org/officeDocument/2006/relationships/image" Target="../media/image92.png"/><Relationship Id="rId7" Type="http://schemas.openxmlformats.org/officeDocument/2006/relationships/image" Target="../media/image93.png"/><Relationship Id="rId1" Type="http://schemas.openxmlformats.org/officeDocument/2006/relationships/slideLayout" Target="../slideLayouts/slideLayout12.xml"/><Relationship Id="rId2" Type="http://schemas.openxmlformats.org/officeDocument/2006/relationships/image" Target="../media/image5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94.png"/><Relationship Id="rId4" Type="http://schemas.openxmlformats.org/officeDocument/2006/relationships/image" Target="../media/image95.png"/><Relationship Id="rId1" Type="http://schemas.openxmlformats.org/officeDocument/2006/relationships/slideLayout" Target="../slideLayouts/slideLayout12.xml"/><Relationship Id="rId2" Type="http://schemas.openxmlformats.org/officeDocument/2006/relationships/image" Target="../media/image56.png"/></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4" Type="http://schemas.openxmlformats.org/officeDocument/2006/relationships/image" Target="../media/image97.png"/><Relationship Id="rId1" Type="http://schemas.openxmlformats.org/officeDocument/2006/relationships/slideLayout" Target="../slideLayouts/slideLayout12.xml"/><Relationship Id="rId2" Type="http://schemas.openxmlformats.org/officeDocument/2006/relationships/image" Target="../media/image5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8.jpeg"/><Relationship Id="rId3" Type="http://schemas.openxmlformats.org/officeDocument/2006/relationships/image" Target="../media/image9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8.jpeg"/><Relationship Id="rId3" Type="http://schemas.openxmlformats.org/officeDocument/2006/relationships/image" Target="../media/image100.png"/></Relationships>
</file>

<file path=ppt/slides/_rels/slide44.xml.rels><?xml version="1.0" encoding="UTF-8" standalone="yes"?>
<Relationships xmlns="http://schemas.openxmlformats.org/package/2006/relationships"><Relationship Id="rId3" Type="http://schemas.openxmlformats.org/officeDocument/2006/relationships/image" Target="../media/image102.png"/><Relationship Id="rId4" Type="http://schemas.openxmlformats.org/officeDocument/2006/relationships/image" Target="../media/image103.png"/><Relationship Id="rId1" Type="http://schemas.openxmlformats.org/officeDocument/2006/relationships/slideLayout" Target="../slideLayouts/slideLayout12.xml"/><Relationship Id="rId2" Type="http://schemas.openxmlformats.org/officeDocument/2006/relationships/image" Target="../media/image101.jpeg"/></Relationships>
</file>

<file path=ppt/slides/_rels/slide45.xml.rels><?xml version="1.0" encoding="UTF-8" standalone="yes"?>
<Relationships xmlns="http://schemas.openxmlformats.org/package/2006/relationships"><Relationship Id="rId3" Type="http://schemas.openxmlformats.org/officeDocument/2006/relationships/image" Target="../media/image104.emf"/><Relationship Id="rId4" Type="http://schemas.openxmlformats.org/officeDocument/2006/relationships/image" Target="../media/image105.emf"/><Relationship Id="rId1" Type="http://schemas.openxmlformats.org/officeDocument/2006/relationships/slideLayout" Target="../slideLayouts/slideLayout12.xml"/><Relationship Id="rId2" Type="http://schemas.openxmlformats.org/officeDocument/2006/relationships/image" Target="../media/image101.jpeg"/></Relationships>
</file>

<file path=ppt/slides/_rels/slide46.xml.rels><?xml version="1.0" encoding="UTF-8" standalone="yes"?>
<Relationships xmlns="http://schemas.openxmlformats.org/package/2006/relationships"><Relationship Id="rId3" Type="http://schemas.openxmlformats.org/officeDocument/2006/relationships/image" Target="../media/image106.png"/><Relationship Id="rId4" Type="http://schemas.openxmlformats.org/officeDocument/2006/relationships/image" Target="../media/image107.png"/><Relationship Id="rId1" Type="http://schemas.openxmlformats.org/officeDocument/2006/relationships/slideLayout" Target="../slideLayouts/slideLayout12.xml"/><Relationship Id="rId2" Type="http://schemas.openxmlformats.org/officeDocument/2006/relationships/image" Target="../media/image10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1.jpeg"/><Relationship Id="rId3" Type="http://schemas.openxmlformats.org/officeDocument/2006/relationships/image" Target="../media/image108.png"/></Relationships>
</file>

<file path=ppt/slides/_rels/slide48.xml.rels><?xml version="1.0" encoding="UTF-8" standalone="yes"?>
<Relationships xmlns="http://schemas.openxmlformats.org/package/2006/relationships"><Relationship Id="rId3" Type="http://schemas.openxmlformats.org/officeDocument/2006/relationships/image" Target="../media/image110.png"/><Relationship Id="rId4" Type="http://schemas.openxmlformats.org/officeDocument/2006/relationships/image" Target="../media/image111.jpeg"/><Relationship Id="rId1" Type="http://schemas.openxmlformats.org/officeDocument/2006/relationships/slideLayout" Target="../slideLayouts/slideLayout12.xml"/><Relationship Id="rId2" Type="http://schemas.openxmlformats.org/officeDocument/2006/relationships/image" Target="../media/image10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2.jpeg"/><Relationship Id="rId3" Type="http://schemas.openxmlformats.org/officeDocument/2006/relationships/image" Target="../media/image11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2.jpeg"/><Relationship Id="rId3" Type="http://schemas.openxmlformats.org/officeDocument/2006/relationships/image" Target="../media/image114.png"/></Relationships>
</file>

<file path=ppt/slides/_rels/slide51.xml.rels><?xml version="1.0" encoding="UTF-8" standalone="yes"?>
<Relationships xmlns="http://schemas.openxmlformats.org/package/2006/relationships"><Relationship Id="rId3" Type="http://schemas.openxmlformats.org/officeDocument/2006/relationships/image" Target="../media/image115.png"/><Relationship Id="rId4" Type="http://schemas.openxmlformats.org/officeDocument/2006/relationships/image" Target="../media/image116.png"/><Relationship Id="rId5" Type="http://schemas.openxmlformats.org/officeDocument/2006/relationships/image" Target="../media/image117.png"/><Relationship Id="rId6" Type="http://schemas.openxmlformats.org/officeDocument/2006/relationships/image" Target="../media/image118.png"/><Relationship Id="rId1" Type="http://schemas.openxmlformats.org/officeDocument/2006/relationships/slideLayout" Target="../slideLayouts/slideLayout12.xml"/><Relationship Id="rId2" Type="http://schemas.openxmlformats.org/officeDocument/2006/relationships/image" Target="../media/image112.jpeg"/></Relationships>
</file>

<file path=ppt/slides/_rels/slide52.xml.rels><?xml version="1.0" encoding="UTF-8" standalone="yes"?>
<Relationships xmlns="http://schemas.openxmlformats.org/package/2006/relationships"><Relationship Id="rId3" Type="http://schemas.openxmlformats.org/officeDocument/2006/relationships/image" Target="../media/image119.emf"/><Relationship Id="rId4" Type="http://schemas.openxmlformats.org/officeDocument/2006/relationships/image" Target="../media/image120.emf"/><Relationship Id="rId5" Type="http://schemas.openxmlformats.org/officeDocument/2006/relationships/image" Target="../media/image121.png"/><Relationship Id="rId6" Type="http://schemas.openxmlformats.org/officeDocument/2006/relationships/image" Target="../media/image122.png"/><Relationship Id="rId1" Type="http://schemas.openxmlformats.org/officeDocument/2006/relationships/slideLayout" Target="../slideLayouts/slideLayout12.xml"/><Relationship Id="rId2" Type="http://schemas.openxmlformats.org/officeDocument/2006/relationships/image" Target="../media/image112.jpeg"/></Relationships>
</file>

<file path=ppt/slides/_rels/slide53.xml.rels><?xml version="1.0" encoding="UTF-8" standalone="yes"?>
<Relationships xmlns="http://schemas.openxmlformats.org/package/2006/relationships"><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1" Type="http://schemas.openxmlformats.org/officeDocument/2006/relationships/slideLayout" Target="../slideLayouts/slideLayout12.xml"/><Relationship Id="rId2" Type="http://schemas.openxmlformats.org/officeDocument/2006/relationships/image" Target="../media/image112.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7.jpeg"/><Relationship Id="rId3" Type="http://schemas.openxmlformats.org/officeDocument/2006/relationships/image" Target="../media/image128.png"/></Relationships>
</file>

<file path=ppt/slides/_rels/slide55.xml.rels><?xml version="1.0" encoding="UTF-8" standalone="yes"?>
<Relationships xmlns="http://schemas.openxmlformats.org/package/2006/relationships"><Relationship Id="rId3" Type="http://schemas.openxmlformats.org/officeDocument/2006/relationships/image" Target="../media/image129.png"/><Relationship Id="rId4" Type="http://schemas.openxmlformats.org/officeDocument/2006/relationships/image" Target="../media/image130.png"/><Relationship Id="rId1" Type="http://schemas.openxmlformats.org/officeDocument/2006/relationships/slideLayout" Target="../slideLayouts/slideLayout12.xml"/><Relationship Id="rId2" Type="http://schemas.openxmlformats.org/officeDocument/2006/relationships/image" Target="../media/image127.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7.jpeg"/><Relationship Id="rId3" Type="http://schemas.openxmlformats.org/officeDocument/2006/relationships/image" Target="../media/image131.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7.jpeg"/><Relationship Id="rId3" Type="http://schemas.openxmlformats.org/officeDocument/2006/relationships/image" Target="../media/image13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3.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3.jpeg"/><Relationship Id="rId3" Type="http://schemas.openxmlformats.org/officeDocument/2006/relationships/image" Target="../media/image1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35.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36.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37.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38.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39.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40.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41.emf"/></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hyperlink" Target="http://www.google.es/url?sa=i&amp;rct=j&amp;q=&amp;esrc=s&amp;source=images&amp;cd=&amp;cad=rja&amp;uact=8&amp;ved=0CAcQjRw&amp;url=http://www.cleveland.com/weather/blog/index.ssf/2014/02/despite_arctic_blasts_us_only_1.html&amp;ei=G6VbVeL7Esv2UqvBgJgE&amp;bvm=bv.93756505,d.d24&amp;psig=AFQjCNFgonwvTLBbN1rGiotVKRTS6Vx2rA&amp;ust=1432155743227091"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1"/>
          <p:cNvSpPr>
            <a:spLocks noChangeArrowheads="1"/>
          </p:cNvSpPr>
          <p:nvPr/>
        </p:nvSpPr>
        <p:spPr bwMode="auto">
          <a:xfrm>
            <a:off x="323850" y="1614488"/>
            <a:ext cx="31337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eaLnBrk="0" hangingPunct="0">
              <a:lnSpc>
                <a:spcPct val="96000"/>
              </a:lnSpc>
              <a:spcBef>
                <a:spcPts val="600"/>
              </a:spcBef>
              <a:tabLst>
                <a:tab pos="723900" algn="l"/>
                <a:tab pos="1447800" algn="l"/>
                <a:tab pos="2171700" algn="l"/>
                <a:tab pos="28956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723900" algn="l"/>
                <a:tab pos="1447800" algn="l"/>
                <a:tab pos="2171700" algn="l"/>
                <a:tab pos="28956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723900" algn="l"/>
                <a:tab pos="1447800" algn="l"/>
                <a:tab pos="2171700" algn="l"/>
                <a:tab pos="28956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723900" algn="l"/>
                <a:tab pos="1447800" algn="l"/>
                <a:tab pos="2171700" algn="l"/>
                <a:tab pos="28956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723900" algn="l"/>
                <a:tab pos="1447800" algn="l"/>
                <a:tab pos="2171700" algn="l"/>
                <a:tab pos="28956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723900" algn="l"/>
                <a:tab pos="1447800" algn="l"/>
                <a:tab pos="2171700" algn="l"/>
                <a:tab pos="28956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723900" algn="l"/>
                <a:tab pos="1447800" algn="l"/>
                <a:tab pos="2171700" algn="l"/>
                <a:tab pos="28956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723900" algn="l"/>
                <a:tab pos="1447800" algn="l"/>
                <a:tab pos="2171700" algn="l"/>
                <a:tab pos="28956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723900" algn="l"/>
                <a:tab pos="1447800" algn="l"/>
                <a:tab pos="2171700" algn="l"/>
                <a:tab pos="2895600" algn="l"/>
              </a:tabLst>
              <a:defRPr sz="2000">
                <a:solidFill>
                  <a:srgbClr val="000024"/>
                </a:solidFill>
                <a:latin typeface="Arial" pitchFamily="34" charset="0"/>
                <a:ea typeface="MS PGothic" pitchFamily="34" charset="-128"/>
              </a:defRPr>
            </a:lvl9pPr>
          </a:lstStyle>
          <a:p>
            <a:pPr eaLnBrk="1" hangingPunct="1">
              <a:lnSpc>
                <a:spcPts val="1888"/>
              </a:lnSpc>
              <a:spcBef>
                <a:spcPct val="0"/>
              </a:spcBef>
            </a:pPr>
            <a:r>
              <a:rPr lang="en-GB" altLang="en-US" sz="1300" b="0" dirty="0">
                <a:solidFill>
                  <a:srgbClr val="FFFFFF"/>
                </a:solidFill>
                <a:cs typeface="Arial" pitchFamily="34" charset="0"/>
              </a:rPr>
              <a:t>Santander</a:t>
            </a:r>
            <a:br>
              <a:rPr lang="en-GB" altLang="en-US" sz="1300" b="0" dirty="0">
                <a:solidFill>
                  <a:srgbClr val="FFFFFF"/>
                </a:solidFill>
                <a:cs typeface="Arial" pitchFamily="34" charset="0"/>
              </a:rPr>
            </a:br>
            <a:r>
              <a:rPr lang="en-GB" altLang="en-US" sz="1300" dirty="0">
                <a:solidFill>
                  <a:srgbClr val="FFFFFF"/>
                </a:solidFill>
                <a:cs typeface="Arial" pitchFamily="34" charset="0"/>
              </a:rPr>
              <a:t>Economic Research</a:t>
            </a:r>
            <a:r>
              <a:rPr lang="en-GB" altLang="en-US" sz="1300" b="0" dirty="0">
                <a:solidFill>
                  <a:srgbClr val="FFFFFF"/>
                </a:solidFill>
                <a:cs typeface="Arial" pitchFamily="34" charset="0"/>
              </a:rPr>
              <a:t/>
            </a:r>
            <a:br>
              <a:rPr lang="en-GB" altLang="en-US" sz="1300" b="0" dirty="0">
                <a:solidFill>
                  <a:srgbClr val="FFFFFF"/>
                </a:solidFill>
                <a:cs typeface="Arial" pitchFamily="34" charset="0"/>
              </a:rPr>
            </a:br>
            <a:endParaRPr lang="en-GB" altLang="en-US" sz="1300" b="0" dirty="0">
              <a:solidFill>
                <a:srgbClr val="FFFFFF"/>
              </a:solidFill>
              <a:cs typeface="Arial" pitchFamily="34" charset="0"/>
            </a:endParaRPr>
          </a:p>
        </p:txBody>
      </p:sp>
      <p:pic>
        <p:nvPicPr>
          <p:cNvPr id="2051" name="Picture 4"/>
          <p:cNvPicPr>
            <a:picLocks noChangeAspect="1" noChangeArrowheads="1"/>
          </p:cNvPicPr>
          <p:nvPr/>
        </p:nvPicPr>
        <p:blipFill>
          <a:blip r:embed="rId4">
            <a:extLst>
              <a:ext uri="{28A0092B-C50C-407E-A947-70E740481C1C}">
                <a14:useLocalDpi xmlns:a14="http://schemas.microsoft.com/office/drawing/2010/main" val="0"/>
              </a:ext>
            </a:extLst>
          </a:blip>
          <a:srcRect r="25174"/>
          <a:stretch>
            <a:fillRect/>
          </a:stretch>
        </p:blipFill>
        <p:spPr bwMode="auto">
          <a:xfrm>
            <a:off x="6781800" y="6127750"/>
            <a:ext cx="2362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53" name="4 Rectángulo"/>
          <p:cNvSpPr>
            <a:spLocks noChangeArrowheads="1"/>
          </p:cNvSpPr>
          <p:nvPr/>
        </p:nvSpPr>
        <p:spPr bwMode="auto">
          <a:xfrm>
            <a:off x="3027784" y="1558557"/>
            <a:ext cx="60841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dirty="0" smtClean="0"/>
              <a:t>Economic Outlook: Tailwinds for growth</a:t>
            </a:r>
            <a:endParaRPr lang="en-GB" altLang="en-US" dirty="0"/>
          </a:p>
        </p:txBody>
      </p:sp>
      <p:sp>
        <p:nvSpPr>
          <p:cNvPr id="7" name="Rectangle 1"/>
          <p:cNvSpPr>
            <a:spLocks noChangeArrowheads="1"/>
          </p:cNvSpPr>
          <p:nvPr/>
        </p:nvSpPr>
        <p:spPr bwMode="auto">
          <a:xfrm>
            <a:off x="3161184" y="4346599"/>
            <a:ext cx="3133725" cy="4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eaLnBrk="0" hangingPunct="0">
              <a:lnSpc>
                <a:spcPct val="96000"/>
              </a:lnSpc>
              <a:spcBef>
                <a:spcPts val="600"/>
              </a:spcBef>
              <a:tabLst>
                <a:tab pos="723900" algn="l"/>
                <a:tab pos="1447800" algn="l"/>
                <a:tab pos="2171700" algn="l"/>
                <a:tab pos="28956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723900" algn="l"/>
                <a:tab pos="1447800" algn="l"/>
                <a:tab pos="2171700" algn="l"/>
                <a:tab pos="28956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723900" algn="l"/>
                <a:tab pos="1447800" algn="l"/>
                <a:tab pos="2171700" algn="l"/>
                <a:tab pos="28956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723900" algn="l"/>
                <a:tab pos="1447800" algn="l"/>
                <a:tab pos="2171700" algn="l"/>
                <a:tab pos="28956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723900" algn="l"/>
                <a:tab pos="1447800" algn="l"/>
                <a:tab pos="2171700" algn="l"/>
                <a:tab pos="28956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723900" algn="l"/>
                <a:tab pos="1447800" algn="l"/>
                <a:tab pos="2171700" algn="l"/>
                <a:tab pos="28956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723900" algn="l"/>
                <a:tab pos="1447800" algn="l"/>
                <a:tab pos="2171700" algn="l"/>
                <a:tab pos="28956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723900" algn="l"/>
                <a:tab pos="1447800" algn="l"/>
                <a:tab pos="2171700" algn="l"/>
                <a:tab pos="28956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723900" algn="l"/>
                <a:tab pos="1447800" algn="l"/>
                <a:tab pos="2171700" algn="l"/>
                <a:tab pos="2895600" algn="l"/>
              </a:tabLst>
              <a:defRPr sz="2000">
                <a:solidFill>
                  <a:srgbClr val="000024"/>
                </a:solidFill>
                <a:latin typeface="Arial" pitchFamily="34" charset="0"/>
                <a:ea typeface="MS PGothic" pitchFamily="34" charset="-128"/>
              </a:defRPr>
            </a:lvl9pPr>
          </a:lstStyle>
          <a:p>
            <a:pPr eaLnBrk="1" hangingPunct="1">
              <a:lnSpc>
                <a:spcPts val="1888"/>
              </a:lnSpc>
              <a:spcBef>
                <a:spcPct val="0"/>
              </a:spcBef>
            </a:pPr>
            <a:r>
              <a:rPr lang="en-GB" altLang="en-US" sz="1300" b="0" dirty="0" smtClean="0">
                <a:solidFill>
                  <a:srgbClr val="FFFFFF"/>
                </a:solidFill>
                <a:cs typeface="Arial" pitchFamily="34" charset="0"/>
              </a:rPr>
              <a:t>June 2015</a:t>
            </a:r>
            <a:r>
              <a:rPr lang="en-GB" altLang="en-US" sz="1300" b="0" dirty="0">
                <a:solidFill>
                  <a:srgbClr val="FFFFFF"/>
                </a:solidFill>
                <a:cs typeface="Arial" pitchFamily="34" charset="0"/>
              </a:rPr>
              <a:t/>
            </a:r>
            <a:br>
              <a:rPr lang="en-GB" altLang="en-US" sz="1300" b="0" dirty="0">
                <a:solidFill>
                  <a:srgbClr val="FFFFFF"/>
                </a:solidFill>
                <a:cs typeface="Arial" pitchFamily="34" charset="0"/>
              </a:rPr>
            </a:br>
            <a:endParaRPr lang="en-GB" altLang="en-US" sz="1300" b="0" dirty="0">
              <a:solidFill>
                <a:srgbClr val="FFFFFF"/>
              </a:solidFill>
              <a:cs typeface="Arial" pitchFamily="34" charset="0"/>
            </a:endParaRPr>
          </a:p>
        </p:txBody>
      </p:sp>
      <p:pic>
        <p:nvPicPr>
          <p:cNvPr id="6" name="Picture 2" descr="C:\Users\n064561\Downloads\42-5084999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1184" y="2132856"/>
            <a:ext cx="4283520" cy="2016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número de diapositiva"/>
          <p:cNvSpPr txBox="1">
            <a:spLocks noGrp="1"/>
          </p:cNvSpPr>
          <p:nvPr/>
        </p:nvSpPr>
        <p:spPr bwMode="auto">
          <a:xfrm>
            <a:off x="8101013" y="131763"/>
            <a:ext cx="86836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algn="r" eaLnBrk="1" hangingPunct="1">
              <a:spcBef>
                <a:spcPct val="0"/>
              </a:spcBef>
            </a:pPr>
            <a:fld id="{7744BA7D-E4C1-435C-B8A6-112C8E3734CA}" type="slidenum">
              <a:rPr lang="es-ES_tradnl" altLang="en-US" sz="1500"/>
              <a:pPr algn="r" eaLnBrk="1" hangingPunct="1">
                <a:spcBef>
                  <a:spcPct val="0"/>
                </a:spcBef>
              </a:pPr>
              <a:t>10</a:t>
            </a:fld>
            <a:endParaRPr lang="es-ES_tradnl" altLang="en-US" sz="1500" dirty="0"/>
          </a:p>
        </p:txBody>
      </p:sp>
      <p:sp>
        <p:nvSpPr>
          <p:cNvPr id="3075" name="Text Box 2"/>
          <p:cNvSpPr txBox="1">
            <a:spLocks noChangeArrowheads="1"/>
          </p:cNvSpPr>
          <p:nvPr/>
        </p:nvSpPr>
        <p:spPr bwMode="auto">
          <a:xfrm>
            <a:off x="250825" y="188913"/>
            <a:ext cx="8353425" cy="668337"/>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endParaRPr lang="en-US" altLang="en-US" sz="1800" dirty="0">
              <a:solidFill>
                <a:schemeClr val="bg1"/>
              </a:solidFill>
            </a:endParaRPr>
          </a:p>
          <a:p>
            <a:pPr algn="ctr" defTabSz="914400">
              <a:lnSpc>
                <a:spcPct val="100000"/>
              </a:lnSpc>
              <a:spcBef>
                <a:spcPct val="0"/>
              </a:spcBef>
              <a:buClrTx/>
              <a:buSzTx/>
              <a:buFontTx/>
              <a:buNone/>
            </a:pPr>
            <a:r>
              <a:rPr lang="en-GB" altLang="en-US" sz="2000" dirty="0" smtClean="0">
                <a:solidFill>
                  <a:schemeClr val="bg1"/>
                </a:solidFill>
              </a:rPr>
              <a:t>    Personal spending holding just fine</a:t>
            </a:r>
          </a:p>
          <a:p>
            <a:pPr algn="ctr" defTabSz="914400">
              <a:lnSpc>
                <a:spcPct val="100000"/>
              </a:lnSpc>
              <a:spcBef>
                <a:spcPct val="0"/>
              </a:spcBef>
              <a:buClrTx/>
              <a:buSzTx/>
              <a:buFontTx/>
              <a:buNone/>
            </a:pPr>
            <a:endParaRPr lang="en-US" altLang="en-US" sz="1800" dirty="0">
              <a:solidFill>
                <a:schemeClr val="bg1"/>
              </a:solidFill>
              <a:cs typeface="Times New Roman" pitchFamily="18" charset="0"/>
            </a:endParaRPr>
          </a:p>
        </p:txBody>
      </p:sp>
      <p:sp>
        <p:nvSpPr>
          <p:cNvPr id="17" name="Rectangle 16"/>
          <p:cNvSpPr/>
          <p:nvPr/>
        </p:nvSpPr>
        <p:spPr>
          <a:xfrm>
            <a:off x="319309" y="4316805"/>
            <a:ext cx="3515706" cy="215444"/>
          </a:xfrm>
          <a:prstGeom prst="rect">
            <a:avLst/>
          </a:prstGeom>
        </p:spPr>
        <p:txBody>
          <a:bodyPr wrap="none">
            <a:spAutoFit/>
          </a:bodyPr>
          <a:lstStyle/>
          <a:p>
            <a:r>
              <a:rPr lang="en-GB" altLang="en-US" sz="800" b="0" dirty="0" smtClean="0">
                <a:solidFill>
                  <a:schemeClr val="tx2"/>
                </a:solidFill>
              </a:rPr>
              <a:t>Sources. Conference Board, US Census Bureau, Bloomberg, Santander</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86386"/>
            <a:ext cx="900311" cy="473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09" y="1839855"/>
            <a:ext cx="4071987" cy="24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2"/>
          <p:cNvSpPr>
            <a:spLocks noChangeArrowheads="1"/>
          </p:cNvSpPr>
          <p:nvPr/>
        </p:nvSpPr>
        <p:spPr bwMode="auto">
          <a:xfrm>
            <a:off x="460250" y="1484784"/>
            <a:ext cx="3653135" cy="360710"/>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97200" tIns="53856" rIns="97200" bIns="46800" anchor="ctr"/>
          <a:lstStyle>
            <a:lvl1pPr eaLnBrk="0" hangingPunct="0">
              <a:tabLst>
                <a:tab pos="723900" algn="l"/>
                <a:tab pos="1447800" algn="l"/>
                <a:tab pos="2171700" algn="l"/>
                <a:tab pos="2895600" algn="l"/>
                <a:tab pos="3619500" algn="l"/>
              </a:tabLst>
              <a:defRPr b="1">
                <a:solidFill>
                  <a:schemeClr val="bg1"/>
                </a:solidFill>
                <a:latin typeface="Arial" charset="0"/>
              </a:defRPr>
            </a:lvl1pPr>
            <a:lvl2pPr marL="742950" indent="-285750" eaLnBrk="0" hangingPunct="0">
              <a:tabLst>
                <a:tab pos="723900" algn="l"/>
                <a:tab pos="1447800" algn="l"/>
                <a:tab pos="2171700" algn="l"/>
                <a:tab pos="2895600" algn="l"/>
                <a:tab pos="3619500" algn="l"/>
              </a:tabLst>
              <a:defRPr b="1">
                <a:solidFill>
                  <a:schemeClr val="bg1"/>
                </a:solidFill>
                <a:latin typeface="Arial" charset="0"/>
              </a:defRPr>
            </a:lvl2pPr>
            <a:lvl3pPr marL="1143000" indent="-228600" eaLnBrk="0" hangingPunct="0">
              <a:tabLst>
                <a:tab pos="723900" algn="l"/>
                <a:tab pos="1447800" algn="l"/>
                <a:tab pos="2171700" algn="l"/>
                <a:tab pos="2895600" algn="l"/>
                <a:tab pos="3619500" algn="l"/>
              </a:tabLst>
              <a:defRPr b="1">
                <a:solidFill>
                  <a:schemeClr val="bg1"/>
                </a:solidFill>
                <a:latin typeface="Arial" charset="0"/>
              </a:defRPr>
            </a:lvl3pPr>
            <a:lvl4pPr marL="1600200" indent="-228600" eaLnBrk="0" hangingPunct="0">
              <a:tabLst>
                <a:tab pos="723900" algn="l"/>
                <a:tab pos="1447800" algn="l"/>
                <a:tab pos="2171700" algn="l"/>
                <a:tab pos="2895600" algn="l"/>
                <a:tab pos="3619500" algn="l"/>
              </a:tabLst>
              <a:defRPr b="1">
                <a:solidFill>
                  <a:schemeClr val="bg1"/>
                </a:solidFill>
                <a:latin typeface="Arial" charset="0"/>
              </a:defRPr>
            </a:lvl4pPr>
            <a:lvl5pPr marL="2057400" indent="-228600" eaLnBrk="0" hangingPunct="0">
              <a:tabLst>
                <a:tab pos="723900" algn="l"/>
                <a:tab pos="1447800" algn="l"/>
                <a:tab pos="2171700" algn="l"/>
                <a:tab pos="2895600" algn="l"/>
                <a:tab pos="3619500" algn="l"/>
              </a:tabLst>
              <a:defRPr b="1">
                <a:solidFill>
                  <a:schemeClr val="bg1"/>
                </a:solidFill>
                <a:latin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9pPr>
          </a:lstStyle>
          <a:p>
            <a:pPr algn="ctr" eaLnBrk="1" hangingPunct="1">
              <a:lnSpc>
                <a:spcPct val="96000"/>
              </a:lnSpc>
            </a:pPr>
            <a:r>
              <a:rPr lang="en-GB" altLang="en-US" sz="1100" dirty="0" smtClean="0">
                <a:solidFill>
                  <a:srgbClr val="FFFFFF"/>
                </a:solidFill>
                <a:cs typeface="Times New Roman" pitchFamily="18" charset="0"/>
              </a:rPr>
              <a:t>US: Consumer confidence and retail sales</a:t>
            </a:r>
            <a:endParaRPr lang="en-GB" altLang="en-US" sz="1100" b="0" i="1" dirty="0">
              <a:solidFill>
                <a:srgbClr val="FFFFFF"/>
              </a:solidFill>
              <a:cs typeface="Times New Roman" pitchFamily="18" charset="0"/>
            </a:endParaRPr>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9477" y="1859945"/>
            <a:ext cx="4034773" cy="2456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a:spLocks noChangeArrowheads="1"/>
          </p:cNvSpPr>
          <p:nvPr/>
        </p:nvSpPr>
        <p:spPr bwMode="auto">
          <a:xfrm>
            <a:off x="4644008" y="1499235"/>
            <a:ext cx="3816424" cy="360710"/>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97200" tIns="53856" rIns="97200" bIns="46800" anchor="ctr"/>
          <a:lstStyle>
            <a:lvl1pPr eaLnBrk="0" hangingPunct="0">
              <a:tabLst>
                <a:tab pos="723900" algn="l"/>
                <a:tab pos="1447800" algn="l"/>
                <a:tab pos="2171700" algn="l"/>
                <a:tab pos="2895600" algn="l"/>
                <a:tab pos="3619500" algn="l"/>
              </a:tabLst>
              <a:defRPr b="1">
                <a:solidFill>
                  <a:schemeClr val="bg1"/>
                </a:solidFill>
                <a:latin typeface="Arial" charset="0"/>
              </a:defRPr>
            </a:lvl1pPr>
            <a:lvl2pPr marL="742950" indent="-285750" eaLnBrk="0" hangingPunct="0">
              <a:tabLst>
                <a:tab pos="723900" algn="l"/>
                <a:tab pos="1447800" algn="l"/>
                <a:tab pos="2171700" algn="l"/>
                <a:tab pos="2895600" algn="l"/>
                <a:tab pos="3619500" algn="l"/>
              </a:tabLst>
              <a:defRPr b="1">
                <a:solidFill>
                  <a:schemeClr val="bg1"/>
                </a:solidFill>
                <a:latin typeface="Arial" charset="0"/>
              </a:defRPr>
            </a:lvl2pPr>
            <a:lvl3pPr marL="1143000" indent="-228600" eaLnBrk="0" hangingPunct="0">
              <a:tabLst>
                <a:tab pos="723900" algn="l"/>
                <a:tab pos="1447800" algn="l"/>
                <a:tab pos="2171700" algn="l"/>
                <a:tab pos="2895600" algn="l"/>
                <a:tab pos="3619500" algn="l"/>
              </a:tabLst>
              <a:defRPr b="1">
                <a:solidFill>
                  <a:schemeClr val="bg1"/>
                </a:solidFill>
                <a:latin typeface="Arial" charset="0"/>
              </a:defRPr>
            </a:lvl3pPr>
            <a:lvl4pPr marL="1600200" indent="-228600" eaLnBrk="0" hangingPunct="0">
              <a:tabLst>
                <a:tab pos="723900" algn="l"/>
                <a:tab pos="1447800" algn="l"/>
                <a:tab pos="2171700" algn="l"/>
                <a:tab pos="2895600" algn="l"/>
                <a:tab pos="3619500" algn="l"/>
              </a:tabLst>
              <a:defRPr b="1">
                <a:solidFill>
                  <a:schemeClr val="bg1"/>
                </a:solidFill>
                <a:latin typeface="Arial" charset="0"/>
              </a:defRPr>
            </a:lvl4pPr>
            <a:lvl5pPr marL="2057400" indent="-228600" eaLnBrk="0" hangingPunct="0">
              <a:tabLst>
                <a:tab pos="723900" algn="l"/>
                <a:tab pos="1447800" algn="l"/>
                <a:tab pos="2171700" algn="l"/>
                <a:tab pos="2895600" algn="l"/>
                <a:tab pos="3619500" algn="l"/>
              </a:tabLst>
              <a:defRPr b="1">
                <a:solidFill>
                  <a:schemeClr val="bg1"/>
                </a:solidFill>
                <a:latin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9pPr>
          </a:lstStyle>
          <a:p>
            <a:pPr algn="ctr" eaLnBrk="1" hangingPunct="1">
              <a:lnSpc>
                <a:spcPct val="96000"/>
              </a:lnSpc>
            </a:pPr>
            <a:r>
              <a:rPr lang="en-GB" altLang="en-US" sz="1100" dirty="0" smtClean="0">
                <a:solidFill>
                  <a:srgbClr val="FFFFFF"/>
                </a:solidFill>
                <a:cs typeface="Times New Roman" pitchFamily="18" charset="0"/>
              </a:rPr>
              <a:t>US: Household consumption</a:t>
            </a:r>
            <a:endParaRPr lang="en-GB" altLang="en-US" sz="1100" b="0" i="1" dirty="0">
              <a:solidFill>
                <a:srgbClr val="FFFFFF"/>
              </a:solidFill>
              <a:cs typeface="Times New Roman" pitchFamily="18" charset="0"/>
            </a:endParaRPr>
          </a:p>
        </p:txBody>
      </p:sp>
      <p:sp>
        <p:nvSpPr>
          <p:cNvPr id="18" name="Rectangle 17"/>
          <p:cNvSpPr/>
          <p:nvPr/>
        </p:nvSpPr>
        <p:spPr>
          <a:xfrm>
            <a:off x="4716016" y="4361483"/>
            <a:ext cx="1919115" cy="215444"/>
          </a:xfrm>
          <a:prstGeom prst="rect">
            <a:avLst/>
          </a:prstGeom>
        </p:spPr>
        <p:txBody>
          <a:bodyPr wrap="none">
            <a:spAutoFit/>
          </a:bodyPr>
          <a:lstStyle/>
          <a:p>
            <a:r>
              <a:rPr lang="en-GB" altLang="en-US" sz="800" b="0" dirty="0" smtClean="0">
                <a:solidFill>
                  <a:schemeClr val="tx2"/>
                </a:solidFill>
              </a:rPr>
              <a:t>Sources. BEA, Bloomberg, Santander</a:t>
            </a:r>
            <a:endParaRPr lang="en-US" dirty="0"/>
          </a:p>
        </p:txBody>
      </p:sp>
    </p:spTree>
    <p:extLst>
      <p:ext uri="{BB962C8B-B14F-4D97-AF65-F5344CB8AC3E}">
        <p14:creationId xmlns:p14="http://schemas.microsoft.com/office/powerpoint/2010/main" val="4669780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número de diapositiva"/>
          <p:cNvSpPr txBox="1">
            <a:spLocks noGrp="1"/>
          </p:cNvSpPr>
          <p:nvPr/>
        </p:nvSpPr>
        <p:spPr bwMode="auto">
          <a:xfrm>
            <a:off x="8101013" y="131763"/>
            <a:ext cx="86836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algn="r" eaLnBrk="1" hangingPunct="1">
              <a:spcBef>
                <a:spcPct val="0"/>
              </a:spcBef>
            </a:pPr>
            <a:fld id="{7744BA7D-E4C1-435C-B8A6-112C8E3734CA}" type="slidenum">
              <a:rPr lang="es-ES_tradnl" altLang="en-US" sz="1500"/>
              <a:pPr algn="r" eaLnBrk="1" hangingPunct="1">
                <a:spcBef>
                  <a:spcPct val="0"/>
                </a:spcBef>
              </a:pPr>
              <a:t>11</a:t>
            </a:fld>
            <a:endParaRPr lang="es-ES_tradnl" altLang="en-US" sz="1500" dirty="0"/>
          </a:p>
        </p:txBody>
      </p:sp>
      <p:sp>
        <p:nvSpPr>
          <p:cNvPr id="3075" name="Text Box 2"/>
          <p:cNvSpPr txBox="1">
            <a:spLocks noChangeArrowheads="1"/>
          </p:cNvSpPr>
          <p:nvPr/>
        </p:nvSpPr>
        <p:spPr bwMode="auto">
          <a:xfrm>
            <a:off x="250825" y="188913"/>
            <a:ext cx="8353425" cy="668337"/>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endParaRPr lang="en-GB" altLang="en-US" sz="2000" dirty="0" smtClean="0">
              <a:solidFill>
                <a:schemeClr val="bg1"/>
              </a:solidFill>
            </a:endParaRPr>
          </a:p>
          <a:p>
            <a:pPr algn="ctr" defTabSz="914400">
              <a:lnSpc>
                <a:spcPct val="100000"/>
              </a:lnSpc>
              <a:spcBef>
                <a:spcPct val="0"/>
              </a:spcBef>
              <a:buClrTx/>
              <a:buSzTx/>
              <a:buFontTx/>
              <a:buNone/>
            </a:pPr>
            <a:r>
              <a:rPr lang="en-GB" altLang="en-US" sz="2000" dirty="0">
                <a:solidFill>
                  <a:schemeClr val="bg1"/>
                </a:solidFill>
              </a:rPr>
              <a:t> </a:t>
            </a:r>
            <a:r>
              <a:rPr lang="en-GB" altLang="en-US" sz="2000" dirty="0" smtClean="0">
                <a:solidFill>
                  <a:schemeClr val="bg1"/>
                </a:solidFill>
              </a:rPr>
              <a:t>           Oil &amp; gas drilling dragging down IP and capital spending</a:t>
            </a:r>
          </a:p>
          <a:p>
            <a:pPr algn="ctr" defTabSz="914400">
              <a:lnSpc>
                <a:spcPct val="100000"/>
              </a:lnSpc>
              <a:spcBef>
                <a:spcPct val="0"/>
              </a:spcBef>
              <a:buClrTx/>
              <a:buSzTx/>
              <a:buFontTx/>
              <a:buNone/>
            </a:pPr>
            <a:endParaRPr lang="en-US" altLang="en-US" sz="1800" dirty="0">
              <a:solidFill>
                <a:schemeClr val="bg1"/>
              </a:solidFill>
              <a:cs typeface="Times New Roman" pitchFamily="18" charset="0"/>
            </a:endParaRPr>
          </a:p>
        </p:txBody>
      </p:sp>
      <p:sp>
        <p:nvSpPr>
          <p:cNvPr id="17" name="Rectangle 16"/>
          <p:cNvSpPr/>
          <p:nvPr/>
        </p:nvSpPr>
        <p:spPr>
          <a:xfrm>
            <a:off x="319309" y="4316805"/>
            <a:ext cx="3414717" cy="215444"/>
          </a:xfrm>
          <a:prstGeom prst="rect">
            <a:avLst/>
          </a:prstGeom>
        </p:spPr>
        <p:txBody>
          <a:bodyPr wrap="none">
            <a:spAutoFit/>
          </a:bodyPr>
          <a:lstStyle/>
          <a:p>
            <a:r>
              <a:rPr lang="en-GB" altLang="en-US" sz="800" b="0" dirty="0" smtClean="0">
                <a:solidFill>
                  <a:schemeClr val="tx2"/>
                </a:solidFill>
              </a:rPr>
              <a:t>Sources. US Census Bureau, Federal Reserve, Bloomberg, Santander</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86386"/>
            <a:ext cx="900311" cy="473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2"/>
          <p:cNvSpPr>
            <a:spLocks noChangeArrowheads="1"/>
          </p:cNvSpPr>
          <p:nvPr/>
        </p:nvSpPr>
        <p:spPr bwMode="auto">
          <a:xfrm>
            <a:off x="460250" y="1484784"/>
            <a:ext cx="3653135" cy="360710"/>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97200" tIns="53856" rIns="97200" bIns="46800" anchor="ctr"/>
          <a:lstStyle>
            <a:lvl1pPr eaLnBrk="0" hangingPunct="0">
              <a:tabLst>
                <a:tab pos="723900" algn="l"/>
                <a:tab pos="1447800" algn="l"/>
                <a:tab pos="2171700" algn="l"/>
                <a:tab pos="2895600" algn="l"/>
                <a:tab pos="3619500" algn="l"/>
              </a:tabLst>
              <a:defRPr b="1">
                <a:solidFill>
                  <a:schemeClr val="bg1"/>
                </a:solidFill>
                <a:latin typeface="Arial" charset="0"/>
              </a:defRPr>
            </a:lvl1pPr>
            <a:lvl2pPr marL="742950" indent="-285750" eaLnBrk="0" hangingPunct="0">
              <a:tabLst>
                <a:tab pos="723900" algn="l"/>
                <a:tab pos="1447800" algn="l"/>
                <a:tab pos="2171700" algn="l"/>
                <a:tab pos="2895600" algn="l"/>
                <a:tab pos="3619500" algn="l"/>
              </a:tabLst>
              <a:defRPr b="1">
                <a:solidFill>
                  <a:schemeClr val="bg1"/>
                </a:solidFill>
                <a:latin typeface="Arial" charset="0"/>
              </a:defRPr>
            </a:lvl2pPr>
            <a:lvl3pPr marL="1143000" indent="-228600" eaLnBrk="0" hangingPunct="0">
              <a:tabLst>
                <a:tab pos="723900" algn="l"/>
                <a:tab pos="1447800" algn="l"/>
                <a:tab pos="2171700" algn="l"/>
                <a:tab pos="2895600" algn="l"/>
                <a:tab pos="3619500" algn="l"/>
              </a:tabLst>
              <a:defRPr b="1">
                <a:solidFill>
                  <a:schemeClr val="bg1"/>
                </a:solidFill>
                <a:latin typeface="Arial" charset="0"/>
              </a:defRPr>
            </a:lvl3pPr>
            <a:lvl4pPr marL="1600200" indent="-228600" eaLnBrk="0" hangingPunct="0">
              <a:tabLst>
                <a:tab pos="723900" algn="l"/>
                <a:tab pos="1447800" algn="l"/>
                <a:tab pos="2171700" algn="l"/>
                <a:tab pos="2895600" algn="l"/>
                <a:tab pos="3619500" algn="l"/>
              </a:tabLst>
              <a:defRPr b="1">
                <a:solidFill>
                  <a:schemeClr val="bg1"/>
                </a:solidFill>
                <a:latin typeface="Arial" charset="0"/>
              </a:defRPr>
            </a:lvl4pPr>
            <a:lvl5pPr marL="2057400" indent="-228600" eaLnBrk="0" hangingPunct="0">
              <a:tabLst>
                <a:tab pos="723900" algn="l"/>
                <a:tab pos="1447800" algn="l"/>
                <a:tab pos="2171700" algn="l"/>
                <a:tab pos="2895600" algn="l"/>
                <a:tab pos="3619500" algn="l"/>
              </a:tabLst>
              <a:defRPr b="1">
                <a:solidFill>
                  <a:schemeClr val="bg1"/>
                </a:solidFill>
                <a:latin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9pPr>
          </a:lstStyle>
          <a:p>
            <a:pPr algn="ctr" eaLnBrk="1" hangingPunct="1">
              <a:lnSpc>
                <a:spcPct val="96000"/>
              </a:lnSpc>
            </a:pPr>
            <a:r>
              <a:rPr lang="en-GB" altLang="en-US" sz="1100" dirty="0" smtClean="0">
                <a:solidFill>
                  <a:srgbClr val="FFFFFF"/>
                </a:solidFill>
                <a:cs typeface="Times New Roman" pitchFamily="18" charset="0"/>
              </a:rPr>
              <a:t>US: Inventory/sales ratio and IP</a:t>
            </a:r>
            <a:endParaRPr lang="en-GB" altLang="en-US" sz="1100" b="0" i="1" dirty="0">
              <a:solidFill>
                <a:srgbClr val="FFFFFF"/>
              </a:solidFill>
              <a:cs typeface="Times New Roman" pitchFamily="18" charset="0"/>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309" y="1943205"/>
            <a:ext cx="3999979" cy="2433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7331" y="1638584"/>
            <a:ext cx="4308362" cy="2884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55873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número de diapositiva"/>
          <p:cNvSpPr txBox="1">
            <a:spLocks noGrp="1"/>
          </p:cNvSpPr>
          <p:nvPr/>
        </p:nvSpPr>
        <p:spPr bwMode="auto">
          <a:xfrm>
            <a:off x="8101013" y="131763"/>
            <a:ext cx="86836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algn="r" eaLnBrk="1" hangingPunct="1">
              <a:spcBef>
                <a:spcPct val="0"/>
              </a:spcBef>
            </a:pPr>
            <a:fld id="{7744BA7D-E4C1-435C-B8A6-112C8E3734CA}" type="slidenum">
              <a:rPr lang="es-ES_tradnl" altLang="en-US" sz="1500"/>
              <a:pPr algn="r" eaLnBrk="1" hangingPunct="1">
                <a:spcBef>
                  <a:spcPct val="0"/>
                </a:spcBef>
              </a:pPr>
              <a:t>12</a:t>
            </a:fld>
            <a:endParaRPr lang="es-ES_tradnl" altLang="en-US" sz="1500" dirty="0"/>
          </a:p>
        </p:txBody>
      </p:sp>
      <p:sp>
        <p:nvSpPr>
          <p:cNvPr id="3075" name="Text Box 2"/>
          <p:cNvSpPr txBox="1">
            <a:spLocks noChangeArrowheads="1"/>
          </p:cNvSpPr>
          <p:nvPr/>
        </p:nvSpPr>
        <p:spPr bwMode="auto">
          <a:xfrm>
            <a:off x="250825" y="188913"/>
            <a:ext cx="8353425" cy="668337"/>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endParaRPr lang="en-GB" altLang="en-US" sz="2000" dirty="0" smtClean="0">
              <a:solidFill>
                <a:schemeClr val="bg1"/>
              </a:solidFill>
            </a:endParaRPr>
          </a:p>
          <a:p>
            <a:pPr algn="ctr" defTabSz="914400">
              <a:lnSpc>
                <a:spcPct val="100000"/>
              </a:lnSpc>
              <a:spcBef>
                <a:spcPct val="0"/>
              </a:spcBef>
              <a:buClrTx/>
              <a:buSzTx/>
              <a:buFontTx/>
              <a:buNone/>
            </a:pPr>
            <a:r>
              <a:rPr lang="en-GB" altLang="en-US" sz="2000" dirty="0">
                <a:solidFill>
                  <a:schemeClr val="bg1"/>
                </a:solidFill>
              </a:rPr>
              <a:t> </a:t>
            </a:r>
            <a:r>
              <a:rPr lang="en-GB" altLang="en-US" sz="2000" dirty="0" smtClean="0">
                <a:solidFill>
                  <a:schemeClr val="bg1"/>
                </a:solidFill>
              </a:rPr>
              <a:t>           Housing and construction again on a roll</a:t>
            </a:r>
          </a:p>
          <a:p>
            <a:pPr algn="ctr" defTabSz="914400">
              <a:lnSpc>
                <a:spcPct val="100000"/>
              </a:lnSpc>
              <a:spcBef>
                <a:spcPct val="0"/>
              </a:spcBef>
              <a:buClrTx/>
              <a:buSzTx/>
              <a:buFontTx/>
              <a:buNone/>
            </a:pPr>
            <a:endParaRPr lang="en-US" altLang="en-US" sz="1800" dirty="0">
              <a:solidFill>
                <a:schemeClr val="bg1"/>
              </a:solidFill>
              <a:cs typeface="Times New Roman" pitchFamily="18" charset="0"/>
            </a:endParaRPr>
          </a:p>
        </p:txBody>
      </p:sp>
      <p:sp>
        <p:nvSpPr>
          <p:cNvPr id="17" name="Rectangle 16"/>
          <p:cNvSpPr/>
          <p:nvPr/>
        </p:nvSpPr>
        <p:spPr>
          <a:xfrm>
            <a:off x="319309" y="4316805"/>
            <a:ext cx="2938625" cy="215444"/>
          </a:xfrm>
          <a:prstGeom prst="rect">
            <a:avLst/>
          </a:prstGeom>
        </p:spPr>
        <p:txBody>
          <a:bodyPr wrap="none">
            <a:spAutoFit/>
          </a:bodyPr>
          <a:lstStyle/>
          <a:p>
            <a:r>
              <a:rPr lang="en-GB" altLang="en-US" sz="800" b="0" dirty="0" smtClean="0">
                <a:solidFill>
                  <a:schemeClr val="tx2"/>
                </a:solidFill>
              </a:rPr>
              <a:t>Sources. US Census Bureau, NAHB, Bloomberg, Santander</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86386"/>
            <a:ext cx="900311" cy="473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2"/>
          <p:cNvSpPr>
            <a:spLocks noChangeArrowheads="1"/>
          </p:cNvSpPr>
          <p:nvPr/>
        </p:nvSpPr>
        <p:spPr bwMode="auto">
          <a:xfrm>
            <a:off x="460250" y="1484784"/>
            <a:ext cx="3653135" cy="360710"/>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97200" tIns="53856" rIns="97200" bIns="46800" anchor="ctr"/>
          <a:lstStyle>
            <a:lvl1pPr eaLnBrk="0" hangingPunct="0">
              <a:tabLst>
                <a:tab pos="723900" algn="l"/>
                <a:tab pos="1447800" algn="l"/>
                <a:tab pos="2171700" algn="l"/>
                <a:tab pos="2895600" algn="l"/>
                <a:tab pos="3619500" algn="l"/>
              </a:tabLst>
              <a:defRPr b="1">
                <a:solidFill>
                  <a:schemeClr val="bg1"/>
                </a:solidFill>
                <a:latin typeface="Arial" charset="0"/>
              </a:defRPr>
            </a:lvl1pPr>
            <a:lvl2pPr marL="742950" indent="-285750" eaLnBrk="0" hangingPunct="0">
              <a:tabLst>
                <a:tab pos="723900" algn="l"/>
                <a:tab pos="1447800" algn="l"/>
                <a:tab pos="2171700" algn="l"/>
                <a:tab pos="2895600" algn="l"/>
                <a:tab pos="3619500" algn="l"/>
              </a:tabLst>
              <a:defRPr b="1">
                <a:solidFill>
                  <a:schemeClr val="bg1"/>
                </a:solidFill>
                <a:latin typeface="Arial" charset="0"/>
              </a:defRPr>
            </a:lvl2pPr>
            <a:lvl3pPr marL="1143000" indent="-228600" eaLnBrk="0" hangingPunct="0">
              <a:tabLst>
                <a:tab pos="723900" algn="l"/>
                <a:tab pos="1447800" algn="l"/>
                <a:tab pos="2171700" algn="l"/>
                <a:tab pos="2895600" algn="l"/>
                <a:tab pos="3619500" algn="l"/>
              </a:tabLst>
              <a:defRPr b="1">
                <a:solidFill>
                  <a:schemeClr val="bg1"/>
                </a:solidFill>
                <a:latin typeface="Arial" charset="0"/>
              </a:defRPr>
            </a:lvl3pPr>
            <a:lvl4pPr marL="1600200" indent="-228600" eaLnBrk="0" hangingPunct="0">
              <a:tabLst>
                <a:tab pos="723900" algn="l"/>
                <a:tab pos="1447800" algn="l"/>
                <a:tab pos="2171700" algn="l"/>
                <a:tab pos="2895600" algn="l"/>
                <a:tab pos="3619500" algn="l"/>
              </a:tabLst>
              <a:defRPr b="1">
                <a:solidFill>
                  <a:schemeClr val="bg1"/>
                </a:solidFill>
                <a:latin typeface="Arial" charset="0"/>
              </a:defRPr>
            </a:lvl4pPr>
            <a:lvl5pPr marL="2057400" indent="-228600" eaLnBrk="0" hangingPunct="0">
              <a:tabLst>
                <a:tab pos="723900" algn="l"/>
                <a:tab pos="1447800" algn="l"/>
                <a:tab pos="2171700" algn="l"/>
                <a:tab pos="2895600" algn="l"/>
                <a:tab pos="3619500" algn="l"/>
              </a:tabLst>
              <a:defRPr b="1">
                <a:solidFill>
                  <a:schemeClr val="bg1"/>
                </a:solidFill>
                <a:latin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9pPr>
          </a:lstStyle>
          <a:p>
            <a:pPr algn="ctr" eaLnBrk="1" hangingPunct="1">
              <a:lnSpc>
                <a:spcPct val="96000"/>
              </a:lnSpc>
            </a:pPr>
            <a:r>
              <a:rPr lang="en-GB" altLang="en-US" sz="1100" dirty="0" smtClean="0">
                <a:solidFill>
                  <a:srgbClr val="FFFFFF"/>
                </a:solidFill>
                <a:cs typeface="Times New Roman" pitchFamily="18" charset="0"/>
              </a:rPr>
              <a:t>US: Homebuilders’ confidence and housing starts</a:t>
            </a:r>
            <a:endParaRPr lang="en-GB" altLang="en-US" sz="1100" b="0" i="1" dirty="0">
              <a:solidFill>
                <a:srgbClr val="FFFFFF"/>
              </a:solidFill>
              <a:cs typeface="Times New Roman" pitchFamily="18" charset="0"/>
            </a:endParaRPr>
          </a:p>
        </p:txBody>
      </p: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844173"/>
            <a:ext cx="3790305" cy="2296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a:spLocks noChangeArrowheads="1"/>
          </p:cNvSpPr>
          <p:nvPr/>
        </p:nvSpPr>
        <p:spPr bwMode="auto">
          <a:xfrm>
            <a:off x="4788024" y="1484784"/>
            <a:ext cx="3747170" cy="360710"/>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97200" tIns="53856" rIns="97200" bIns="46800" anchor="ctr"/>
          <a:lstStyle>
            <a:lvl1pPr eaLnBrk="0" hangingPunct="0">
              <a:tabLst>
                <a:tab pos="723900" algn="l"/>
                <a:tab pos="1447800" algn="l"/>
                <a:tab pos="2171700" algn="l"/>
                <a:tab pos="2895600" algn="l"/>
                <a:tab pos="3619500" algn="l"/>
              </a:tabLst>
              <a:defRPr b="1">
                <a:solidFill>
                  <a:schemeClr val="bg1"/>
                </a:solidFill>
                <a:latin typeface="Arial" charset="0"/>
              </a:defRPr>
            </a:lvl1pPr>
            <a:lvl2pPr marL="742950" indent="-285750" eaLnBrk="0" hangingPunct="0">
              <a:tabLst>
                <a:tab pos="723900" algn="l"/>
                <a:tab pos="1447800" algn="l"/>
                <a:tab pos="2171700" algn="l"/>
                <a:tab pos="2895600" algn="l"/>
                <a:tab pos="3619500" algn="l"/>
              </a:tabLst>
              <a:defRPr b="1">
                <a:solidFill>
                  <a:schemeClr val="bg1"/>
                </a:solidFill>
                <a:latin typeface="Arial" charset="0"/>
              </a:defRPr>
            </a:lvl2pPr>
            <a:lvl3pPr marL="1143000" indent="-228600" eaLnBrk="0" hangingPunct="0">
              <a:tabLst>
                <a:tab pos="723900" algn="l"/>
                <a:tab pos="1447800" algn="l"/>
                <a:tab pos="2171700" algn="l"/>
                <a:tab pos="2895600" algn="l"/>
                <a:tab pos="3619500" algn="l"/>
              </a:tabLst>
              <a:defRPr b="1">
                <a:solidFill>
                  <a:schemeClr val="bg1"/>
                </a:solidFill>
                <a:latin typeface="Arial" charset="0"/>
              </a:defRPr>
            </a:lvl3pPr>
            <a:lvl4pPr marL="1600200" indent="-228600" eaLnBrk="0" hangingPunct="0">
              <a:tabLst>
                <a:tab pos="723900" algn="l"/>
                <a:tab pos="1447800" algn="l"/>
                <a:tab pos="2171700" algn="l"/>
                <a:tab pos="2895600" algn="l"/>
                <a:tab pos="3619500" algn="l"/>
              </a:tabLst>
              <a:defRPr b="1">
                <a:solidFill>
                  <a:schemeClr val="bg1"/>
                </a:solidFill>
                <a:latin typeface="Arial" charset="0"/>
              </a:defRPr>
            </a:lvl4pPr>
            <a:lvl5pPr marL="2057400" indent="-228600" eaLnBrk="0" hangingPunct="0">
              <a:tabLst>
                <a:tab pos="723900" algn="l"/>
                <a:tab pos="1447800" algn="l"/>
                <a:tab pos="2171700" algn="l"/>
                <a:tab pos="2895600" algn="l"/>
                <a:tab pos="3619500" algn="l"/>
              </a:tabLst>
              <a:defRPr b="1">
                <a:solidFill>
                  <a:schemeClr val="bg1"/>
                </a:solidFill>
                <a:latin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9pPr>
          </a:lstStyle>
          <a:p>
            <a:pPr algn="ctr" eaLnBrk="1" hangingPunct="1">
              <a:lnSpc>
                <a:spcPct val="96000"/>
              </a:lnSpc>
            </a:pPr>
            <a:r>
              <a:rPr lang="en-GB" altLang="en-US" sz="1100" dirty="0" smtClean="0">
                <a:solidFill>
                  <a:srgbClr val="FFFFFF"/>
                </a:solidFill>
                <a:cs typeface="Times New Roman" pitchFamily="18" charset="0"/>
              </a:rPr>
              <a:t>US: Construction spending</a:t>
            </a:r>
            <a:endParaRPr lang="en-GB" altLang="en-US" sz="1100" b="0" i="1" dirty="0">
              <a:solidFill>
                <a:srgbClr val="FFFFFF"/>
              </a:solidFill>
              <a:cs typeface="Times New Roman" pitchFamily="18" charset="0"/>
            </a:endParaRPr>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3498" y="1844173"/>
            <a:ext cx="4071987" cy="24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9664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número de diapositiva"/>
          <p:cNvSpPr txBox="1">
            <a:spLocks noGrp="1"/>
          </p:cNvSpPr>
          <p:nvPr/>
        </p:nvSpPr>
        <p:spPr bwMode="auto">
          <a:xfrm>
            <a:off x="8101013" y="131763"/>
            <a:ext cx="86836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algn="r" eaLnBrk="1" hangingPunct="1">
              <a:spcBef>
                <a:spcPct val="0"/>
              </a:spcBef>
            </a:pPr>
            <a:fld id="{7744BA7D-E4C1-435C-B8A6-112C8E3734CA}" type="slidenum">
              <a:rPr lang="es-ES_tradnl" altLang="en-US" sz="1500"/>
              <a:pPr algn="r" eaLnBrk="1" hangingPunct="1">
                <a:spcBef>
                  <a:spcPct val="0"/>
                </a:spcBef>
              </a:pPr>
              <a:t>13</a:t>
            </a:fld>
            <a:endParaRPr lang="es-ES_tradnl" altLang="en-US" sz="1500" dirty="0"/>
          </a:p>
        </p:txBody>
      </p:sp>
      <p:sp>
        <p:nvSpPr>
          <p:cNvPr id="3075" name="Text Box 2"/>
          <p:cNvSpPr txBox="1">
            <a:spLocks noChangeArrowheads="1"/>
          </p:cNvSpPr>
          <p:nvPr/>
        </p:nvSpPr>
        <p:spPr bwMode="auto">
          <a:xfrm>
            <a:off x="250825" y="188913"/>
            <a:ext cx="8353425" cy="668337"/>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endParaRPr lang="en-GB" altLang="en-US" sz="2000" dirty="0" smtClean="0">
              <a:solidFill>
                <a:schemeClr val="bg1"/>
              </a:solidFill>
            </a:endParaRPr>
          </a:p>
          <a:p>
            <a:pPr algn="ctr" defTabSz="914400">
              <a:lnSpc>
                <a:spcPct val="100000"/>
              </a:lnSpc>
              <a:spcBef>
                <a:spcPct val="0"/>
              </a:spcBef>
              <a:buClrTx/>
              <a:buSzTx/>
              <a:buFontTx/>
              <a:buNone/>
            </a:pPr>
            <a:r>
              <a:rPr lang="en-GB" altLang="en-US" sz="2000" dirty="0">
                <a:solidFill>
                  <a:schemeClr val="bg1"/>
                </a:solidFill>
              </a:rPr>
              <a:t> </a:t>
            </a:r>
            <a:r>
              <a:rPr lang="en-GB" altLang="en-US" sz="2000" dirty="0" smtClean="0">
                <a:solidFill>
                  <a:schemeClr val="bg1"/>
                </a:solidFill>
              </a:rPr>
              <a:t>           Labour market steadily improving</a:t>
            </a:r>
          </a:p>
          <a:p>
            <a:pPr algn="ctr" defTabSz="914400">
              <a:lnSpc>
                <a:spcPct val="100000"/>
              </a:lnSpc>
              <a:spcBef>
                <a:spcPct val="0"/>
              </a:spcBef>
              <a:buClrTx/>
              <a:buSzTx/>
              <a:buFontTx/>
              <a:buNone/>
            </a:pPr>
            <a:endParaRPr lang="en-US" altLang="en-US" sz="1800" dirty="0">
              <a:solidFill>
                <a:schemeClr val="bg1"/>
              </a:solidFill>
              <a:cs typeface="Times New Roman" pitchFamily="18" charset="0"/>
            </a:endParaRPr>
          </a:p>
        </p:txBody>
      </p:sp>
      <p:sp>
        <p:nvSpPr>
          <p:cNvPr id="17" name="Rectangle 16"/>
          <p:cNvSpPr/>
          <p:nvPr/>
        </p:nvSpPr>
        <p:spPr>
          <a:xfrm>
            <a:off x="319309" y="4316805"/>
            <a:ext cx="1907895" cy="215444"/>
          </a:xfrm>
          <a:prstGeom prst="rect">
            <a:avLst/>
          </a:prstGeom>
        </p:spPr>
        <p:txBody>
          <a:bodyPr wrap="none">
            <a:spAutoFit/>
          </a:bodyPr>
          <a:lstStyle/>
          <a:p>
            <a:r>
              <a:rPr lang="en-GB" altLang="en-US" sz="800" b="0" dirty="0" smtClean="0">
                <a:solidFill>
                  <a:schemeClr val="tx2"/>
                </a:solidFill>
              </a:rPr>
              <a:t>Sources. BLS, Bloomberg, Santander</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86386"/>
            <a:ext cx="900311" cy="473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2"/>
          <p:cNvSpPr>
            <a:spLocks noChangeArrowheads="1"/>
          </p:cNvSpPr>
          <p:nvPr/>
        </p:nvSpPr>
        <p:spPr bwMode="auto">
          <a:xfrm>
            <a:off x="460250" y="1484784"/>
            <a:ext cx="3751710" cy="360710"/>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97200" tIns="53856" rIns="97200" bIns="46800" anchor="ctr"/>
          <a:lstStyle>
            <a:lvl1pPr eaLnBrk="0" hangingPunct="0">
              <a:tabLst>
                <a:tab pos="723900" algn="l"/>
                <a:tab pos="1447800" algn="l"/>
                <a:tab pos="2171700" algn="l"/>
                <a:tab pos="2895600" algn="l"/>
                <a:tab pos="3619500" algn="l"/>
              </a:tabLst>
              <a:defRPr b="1">
                <a:solidFill>
                  <a:schemeClr val="bg1"/>
                </a:solidFill>
                <a:latin typeface="Arial" charset="0"/>
              </a:defRPr>
            </a:lvl1pPr>
            <a:lvl2pPr marL="742950" indent="-285750" eaLnBrk="0" hangingPunct="0">
              <a:tabLst>
                <a:tab pos="723900" algn="l"/>
                <a:tab pos="1447800" algn="l"/>
                <a:tab pos="2171700" algn="l"/>
                <a:tab pos="2895600" algn="l"/>
                <a:tab pos="3619500" algn="l"/>
              </a:tabLst>
              <a:defRPr b="1">
                <a:solidFill>
                  <a:schemeClr val="bg1"/>
                </a:solidFill>
                <a:latin typeface="Arial" charset="0"/>
              </a:defRPr>
            </a:lvl2pPr>
            <a:lvl3pPr marL="1143000" indent="-228600" eaLnBrk="0" hangingPunct="0">
              <a:tabLst>
                <a:tab pos="723900" algn="l"/>
                <a:tab pos="1447800" algn="l"/>
                <a:tab pos="2171700" algn="l"/>
                <a:tab pos="2895600" algn="l"/>
                <a:tab pos="3619500" algn="l"/>
              </a:tabLst>
              <a:defRPr b="1">
                <a:solidFill>
                  <a:schemeClr val="bg1"/>
                </a:solidFill>
                <a:latin typeface="Arial" charset="0"/>
              </a:defRPr>
            </a:lvl3pPr>
            <a:lvl4pPr marL="1600200" indent="-228600" eaLnBrk="0" hangingPunct="0">
              <a:tabLst>
                <a:tab pos="723900" algn="l"/>
                <a:tab pos="1447800" algn="l"/>
                <a:tab pos="2171700" algn="l"/>
                <a:tab pos="2895600" algn="l"/>
                <a:tab pos="3619500" algn="l"/>
              </a:tabLst>
              <a:defRPr b="1">
                <a:solidFill>
                  <a:schemeClr val="bg1"/>
                </a:solidFill>
                <a:latin typeface="Arial" charset="0"/>
              </a:defRPr>
            </a:lvl4pPr>
            <a:lvl5pPr marL="2057400" indent="-228600" eaLnBrk="0" hangingPunct="0">
              <a:tabLst>
                <a:tab pos="723900" algn="l"/>
                <a:tab pos="1447800" algn="l"/>
                <a:tab pos="2171700" algn="l"/>
                <a:tab pos="2895600" algn="l"/>
                <a:tab pos="3619500" algn="l"/>
              </a:tabLst>
              <a:defRPr b="1">
                <a:solidFill>
                  <a:schemeClr val="bg1"/>
                </a:solidFill>
                <a:latin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9pPr>
          </a:lstStyle>
          <a:p>
            <a:pPr algn="ctr" eaLnBrk="1" hangingPunct="1">
              <a:lnSpc>
                <a:spcPct val="96000"/>
              </a:lnSpc>
            </a:pPr>
            <a:r>
              <a:rPr lang="en-GB" altLang="en-US" sz="1100" dirty="0" smtClean="0">
                <a:solidFill>
                  <a:srgbClr val="FFFFFF"/>
                </a:solidFill>
                <a:cs typeface="Times New Roman" pitchFamily="18" charset="0"/>
              </a:rPr>
              <a:t>US: </a:t>
            </a:r>
            <a:r>
              <a:rPr lang="en-GB" altLang="en-US" sz="1100" dirty="0" err="1" smtClean="0">
                <a:solidFill>
                  <a:srgbClr val="FFFFFF"/>
                </a:solidFill>
                <a:cs typeface="Times New Roman" pitchFamily="18" charset="0"/>
              </a:rPr>
              <a:t>Weeklñy</a:t>
            </a:r>
            <a:r>
              <a:rPr lang="en-GB" altLang="en-US" sz="1100" dirty="0" smtClean="0">
                <a:solidFill>
                  <a:srgbClr val="FFFFFF"/>
                </a:solidFill>
                <a:cs typeface="Times New Roman" pitchFamily="18" charset="0"/>
              </a:rPr>
              <a:t> jobless claims </a:t>
            </a:r>
            <a:r>
              <a:rPr lang="en-GB" altLang="en-US" sz="1100" b="0" i="1" dirty="0" smtClean="0">
                <a:solidFill>
                  <a:srgbClr val="FFFFFF"/>
                </a:solidFill>
                <a:cs typeface="Times New Roman" pitchFamily="18" charset="0"/>
              </a:rPr>
              <a:t>(4-week </a:t>
            </a:r>
            <a:r>
              <a:rPr lang="en-GB" altLang="en-US" sz="1100" b="0" i="1" dirty="0" err="1" smtClean="0">
                <a:solidFill>
                  <a:srgbClr val="FFFFFF"/>
                </a:solidFill>
                <a:cs typeface="Times New Roman" pitchFamily="18" charset="0"/>
              </a:rPr>
              <a:t>m.a.</a:t>
            </a:r>
            <a:r>
              <a:rPr lang="en-GB" altLang="en-US" sz="1100" b="0" i="1" dirty="0" smtClean="0">
                <a:solidFill>
                  <a:srgbClr val="FFFFFF"/>
                </a:solidFill>
                <a:cs typeface="Times New Roman" pitchFamily="18" charset="0"/>
              </a:rPr>
              <a:t>)</a:t>
            </a:r>
            <a:endParaRPr lang="en-GB" altLang="en-US" sz="1100" b="0" i="1" dirty="0">
              <a:solidFill>
                <a:srgbClr val="FFFFFF"/>
              </a:solidFill>
              <a:cs typeface="Times New Roman" pitchFamily="18" charset="0"/>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958" y="1845494"/>
            <a:ext cx="3905363" cy="2375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1" y="1484784"/>
            <a:ext cx="4104457"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098665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número de diapositiva"/>
          <p:cNvSpPr txBox="1">
            <a:spLocks noGrp="1"/>
          </p:cNvSpPr>
          <p:nvPr/>
        </p:nvSpPr>
        <p:spPr bwMode="auto">
          <a:xfrm>
            <a:off x="8101013" y="131763"/>
            <a:ext cx="86836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algn="r" eaLnBrk="1" hangingPunct="1">
              <a:spcBef>
                <a:spcPct val="0"/>
              </a:spcBef>
            </a:pPr>
            <a:fld id="{7744BA7D-E4C1-435C-B8A6-112C8E3734CA}" type="slidenum">
              <a:rPr lang="es-ES_tradnl" altLang="en-US" sz="1500"/>
              <a:pPr algn="r" eaLnBrk="1" hangingPunct="1">
                <a:spcBef>
                  <a:spcPct val="0"/>
                </a:spcBef>
              </a:pPr>
              <a:t>14</a:t>
            </a:fld>
            <a:endParaRPr lang="es-ES_tradnl" altLang="en-US" sz="1500" dirty="0"/>
          </a:p>
        </p:txBody>
      </p:sp>
      <p:sp>
        <p:nvSpPr>
          <p:cNvPr id="3075" name="Text Box 2"/>
          <p:cNvSpPr txBox="1">
            <a:spLocks noChangeArrowheads="1"/>
          </p:cNvSpPr>
          <p:nvPr/>
        </p:nvSpPr>
        <p:spPr bwMode="auto">
          <a:xfrm>
            <a:off x="250825" y="188913"/>
            <a:ext cx="8353425" cy="668337"/>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endParaRPr lang="en-GB" altLang="en-US" sz="2000" dirty="0" smtClean="0">
              <a:solidFill>
                <a:schemeClr val="bg1"/>
              </a:solidFill>
            </a:endParaRPr>
          </a:p>
          <a:p>
            <a:pPr algn="ctr" defTabSz="914400">
              <a:lnSpc>
                <a:spcPct val="100000"/>
              </a:lnSpc>
              <a:spcBef>
                <a:spcPct val="0"/>
              </a:spcBef>
              <a:buClrTx/>
              <a:buSzTx/>
              <a:buFontTx/>
              <a:buNone/>
            </a:pPr>
            <a:r>
              <a:rPr lang="en-GB" altLang="en-US" sz="2000" dirty="0" smtClean="0">
                <a:solidFill>
                  <a:schemeClr val="bg1"/>
                </a:solidFill>
              </a:rPr>
              <a:t>How labour market metrics have previously</a:t>
            </a:r>
          </a:p>
          <a:p>
            <a:pPr algn="ctr" defTabSz="914400">
              <a:lnSpc>
                <a:spcPct val="100000"/>
              </a:lnSpc>
              <a:spcBef>
                <a:spcPct val="0"/>
              </a:spcBef>
              <a:buClrTx/>
              <a:buSzTx/>
              <a:buFontTx/>
              <a:buNone/>
            </a:pPr>
            <a:r>
              <a:rPr lang="en-GB" altLang="en-US" sz="2000" dirty="0" smtClean="0">
                <a:solidFill>
                  <a:schemeClr val="bg1"/>
                </a:solidFill>
              </a:rPr>
              <a:t>behaved around Fed tightening episodes (</a:t>
            </a:r>
            <a:r>
              <a:rPr lang="en-GB" altLang="en-US" sz="2000" dirty="0" err="1" smtClean="0">
                <a:solidFill>
                  <a:schemeClr val="bg1"/>
                </a:solidFill>
              </a:rPr>
              <a:t>i</a:t>
            </a:r>
            <a:r>
              <a:rPr lang="en-GB" altLang="en-US" sz="2000" dirty="0" smtClean="0">
                <a:solidFill>
                  <a:schemeClr val="bg1"/>
                </a:solidFill>
              </a:rPr>
              <a:t>)</a:t>
            </a:r>
          </a:p>
          <a:p>
            <a:pPr algn="ctr" defTabSz="914400">
              <a:lnSpc>
                <a:spcPct val="100000"/>
              </a:lnSpc>
              <a:spcBef>
                <a:spcPct val="0"/>
              </a:spcBef>
              <a:buClrTx/>
              <a:buSzTx/>
              <a:buFontTx/>
              <a:buNone/>
            </a:pPr>
            <a:endParaRPr lang="en-US" altLang="en-US" sz="1800" dirty="0">
              <a:solidFill>
                <a:schemeClr val="bg1"/>
              </a:solidFill>
              <a:cs typeface="Times New Roman" pitchFamily="18"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86386"/>
            <a:ext cx="900311" cy="473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875903"/>
            <a:ext cx="7998272" cy="5162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25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número de diapositiva"/>
          <p:cNvSpPr txBox="1">
            <a:spLocks noGrp="1"/>
          </p:cNvSpPr>
          <p:nvPr/>
        </p:nvSpPr>
        <p:spPr bwMode="auto">
          <a:xfrm>
            <a:off x="8101013" y="131763"/>
            <a:ext cx="86836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algn="r" eaLnBrk="1" hangingPunct="1">
              <a:spcBef>
                <a:spcPct val="0"/>
              </a:spcBef>
            </a:pPr>
            <a:fld id="{7744BA7D-E4C1-435C-B8A6-112C8E3734CA}" type="slidenum">
              <a:rPr lang="es-ES_tradnl" altLang="en-US" sz="1500"/>
              <a:pPr algn="r" eaLnBrk="1" hangingPunct="1">
                <a:spcBef>
                  <a:spcPct val="0"/>
                </a:spcBef>
              </a:pPr>
              <a:t>15</a:t>
            </a:fld>
            <a:endParaRPr lang="es-ES_tradnl" altLang="en-US" sz="1500" dirty="0"/>
          </a:p>
        </p:txBody>
      </p:sp>
      <p:sp>
        <p:nvSpPr>
          <p:cNvPr id="3075" name="Text Box 2"/>
          <p:cNvSpPr txBox="1">
            <a:spLocks noChangeArrowheads="1"/>
          </p:cNvSpPr>
          <p:nvPr/>
        </p:nvSpPr>
        <p:spPr bwMode="auto">
          <a:xfrm>
            <a:off x="250825" y="188913"/>
            <a:ext cx="8353425" cy="668337"/>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endParaRPr lang="en-GB" altLang="en-US" sz="2000" dirty="0" smtClean="0">
              <a:solidFill>
                <a:schemeClr val="bg1"/>
              </a:solidFill>
            </a:endParaRPr>
          </a:p>
          <a:p>
            <a:pPr algn="ctr" defTabSz="914400">
              <a:lnSpc>
                <a:spcPct val="100000"/>
              </a:lnSpc>
              <a:spcBef>
                <a:spcPct val="0"/>
              </a:spcBef>
              <a:buClrTx/>
              <a:buSzTx/>
              <a:buFontTx/>
              <a:buNone/>
            </a:pPr>
            <a:r>
              <a:rPr lang="en-GB" altLang="en-US" sz="2000" dirty="0" smtClean="0">
                <a:solidFill>
                  <a:schemeClr val="bg1"/>
                </a:solidFill>
              </a:rPr>
              <a:t>How labour market metrics have previously</a:t>
            </a:r>
          </a:p>
          <a:p>
            <a:pPr algn="ctr" defTabSz="914400">
              <a:lnSpc>
                <a:spcPct val="100000"/>
              </a:lnSpc>
              <a:spcBef>
                <a:spcPct val="0"/>
              </a:spcBef>
              <a:buClrTx/>
              <a:buSzTx/>
              <a:buFontTx/>
              <a:buNone/>
            </a:pPr>
            <a:r>
              <a:rPr lang="en-GB" altLang="en-US" sz="2000" dirty="0" smtClean="0">
                <a:solidFill>
                  <a:schemeClr val="bg1"/>
                </a:solidFill>
              </a:rPr>
              <a:t>behaved around Fed tightening episodes (ii)</a:t>
            </a:r>
          </a:p>
          <a:p>
            <a:pPr algn="ctr" defTabSz="914400">
              <a:lnSpc>
                <a:spcPct val="100000"/>
              </a:lnSpc>
              <a:spcBef>
                <a:spcPct val="0"/>
              </a:spcBef>
              <a:buClrTx/>
              <a:buSzTx/>
              <a:buFontTx/>
              <a:buNone/>
            </a:pPr>
            <a:endParaRPr lang="en-US" altLang="en-US" sz="1800" dirty="0">
              <a:solidFill>
                <a:schemeClr val="bg1"/>
              </a:solidFill>
              <a:cs typeface="Times New Roman" pitchFamily="18"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86386"/>
            <a:ext cx="900311" cy="473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241" y="857250"/>
            <a:ext cx="8100392" cy="522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2846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número de diapositiva"/>
          <p:cNvSpPr txBox="1">
            <a:spLocks noGrp="1"/>
          </p:cNvSpPr>
          <p:nvPr/>
        </p:nvSpPr>
        <p:spPr bwMode="auto">
          <a:xfrm>
            <a:off x="8101013" y="131763"/>
            <a:ext cx="86836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algn="r" eaLnBrk="1" hangingPunct="1">
              <a:spcBef>
                <a:spcPct val="0"/>
              </a:spcBef>
            </a:pPr>
            <a:fld id="{7744BA7D-E4C1-435C-B8A6-112C8E3734CA}" type="slidenum">
              <a:rPr lang="es-ES_tradnl" altLang="en-US" sz="1500"/>
              <a:pPr algn="r" eaLnBrk="1" hangingPunct="1">
                <a:spcBef>
                  <a:spcPct val="0"/>
                </a:spcBef>
              </a:pPr>
              <a:t>16</a:t>
            </a:fld>
            <a:endParaRPr lang="es-ES_tradnl" altLang="en-US" sz="1500" dirty="0"/>
          </a:p>
        </p:txBody>
      </p:sp>
      <p:sp>
        <p:nvSpPr>
          <p:cNvPr id="3075" name="Text Box 2"/>
          <p:cNvSpPr txBox="1">
            <a:spLocks noChangeArrowheads="1"/>
          </p:cNvSpPr>
          <p:nvPr/>
        </p:nvSpPr>
        <p:spPr bwMode="auto">
          <a:xfrm>
            <a:off x="250825" y="188913"/>
            <a:ext cx="8353425" cy="668337"/>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endParaRPr lang="en-GB" altLang="en-US" sz="2000" dirty="0" smtClean="0">
              <a:solidFill>
                <a:schemeClr val="bg1"/>
              </a:solidFill>
            </a:endParaRPr>
          </a:p>
          <a:p>
            <a:pPr algn="ctr" defTabSz="914400">
              <a:lnSpc>
                <a:spcPct val="100000"/>
              </a:lnSpc>
              <a:spcBef>
                <a:spcPct val="0"/>
              </a:spcBef>
              <a:buClrTx/>
              <a:buSzTx/>
              <a:buFontTx/>
              <a:buNone/>
            </a:pPr>
            <a:r>
              <a:rPr lang="en-GB" altLang="en-US" sz="2000" dirty="0" smtClean="0">
                <a:solidFill>
                  <a:schemeClr val="bg1"/>
                </a:solidFill>
              </a:rPr>
              <a:t>A slowdown that goes way beyond design</a:t>
            </a:r>
          </a:p>
          <a:p>
            <a:pPr algn="ctr" defTabSz="914400">
              <a:lnSpc>
                <a:spcPct val="100000"/>
              </a:lnSpc>
              <a:spcBef>
                <a:spcPct val="0"/>
              </a:spcBef>
              <a:buClrTx/>
              <a:buSzTx/>
              <a:buFontTx/>
              <a:buNone/>
            </a:pPr>
            <a:endParaRPr lang="en-US" altLang="en-US" sz="1800" dirty="0">
              <a:solidFill>
                <a:schemeClr val="bg1"/>
              </a:solidFill>
              <a:cs typeface="Times New Roman" pitchFamily="18" charset="0"/>
            </a:endParaRPr>
          </a:p>
        </p:txBody>
      </p:sp>
      <p:sp>
        <p:nvSpPr>
          <p:cNvPr id="2" name="AutoShape 2" descr="Image result for china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983" y="260648"/>
            <a:ext cx="807641" cy="537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058440"/>
            <a:ext cx="6992962" cy="4791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663817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número de diapositiva"/>
          <p:cNvSpPr txBox="1">
            <a:spLocks noGrp="1"/>
          </p:cNvSpPr>
          <p:nvPr/>
        </p:nvSpPr>
        <p:spPr bwMode="auto">
          <a:xfrm>
            <a:off x="8101013" y="131763"/>
            <a:ext cx="86836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algn="r" eaLnBrk="1" hangingPunct="1">
              <a:spcBef>
                <a:spcPct val="0"/>
              </a:spcBef>
            </a:pPr>
            <a:fld id="{7744BA7D-E4C1-435C-B8A6-112C8E3734CA}" type="slidenum">
              <a:rPr lang="es-ES_tradnl" altLang="en-US" sz="1500"/>
              <a:pPr algn="r" eaLnBrk="1" hangingPunct="1">
                <a:spcBef>
                  <a:spcPct val="0"/>
                </a:spcBef>
              </a:pPr>
              <a:t>17</a:t>
            </a:fld>
            <a:endParaRPr lang="es-ES_tradnl" altLang="en-US" sz="1500" dirty="0"/>
          </a:p>
        </p:txBody>
      </p:sp>
      <p:sp>
        <p:nvSpPr>
          <p:cNvPr id="3075" name="Text Box 2"/>
          <p:cNvSpPr txBox="1">
            <a:spLocks noChangeArrowheads="1"/>
          </p:cNvSpPr>
          <p:nvPr/>
        </p:nvSpPr>
        <p:spPr bwMode="auto">
          <a:xfrm>
            <a:off x="250825" y="188913"/>
            <a:ext cx="8353425" cy="668337"/>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endParaRPr lang="en-GB" altLang="en-US" sz="2000" dirty="0" smtClean="0">
              <a:solidFill>
                <a:schemeClr val="bg1"/>
              </a:solidFill>
            </a:endParaRPr>
          </a:p>
          <a:p>
            <a:pPr defTabSz="914400">
              <a:lnSpc>
                <a:spcPct val="100000"/>
              </a:lnSpc>
              <a:spcBef>
                <a:spcPct val="0"/>
              </a:spcBef>
              <a:buClrTx/>
              <a:buSzTx/>
              <a:buFontTx/>
              <a:buNone/>
            </a:pPr>
            <a:r>
              <a:rPr lang="en-GB" altLang="en-US" sz="2000" dirty="0" smtClean="0">
                <a:solidFill>
                  <a:schemeClr val="bg1"/>
                </a:solidFill>
              </a:rPr>
              <a:t>               China getting ready for a much bigger international role</a:t>
            </a:r>
          </a:p>
          <a:p>
            <a:pPr algn="ctr" defTabSz="914400">
              <a:lnSpc>
                <a:spcPct val="100000"/>
              </a:lnSpc>
              <a:spcBef>
                <a:spcPct val="0"/>
              </a:spcBef>
              <a:buClrTx/>
              <a:buSzTx/>
              <a:buFontTx/>
              <a:buNone/>
            </a:pPr>
            <a:endParaRPr lang="en-US" altLang="en-US" sz="1800" dirty="0">
              <a:solidFill>
                <a:schemeClr val="bg1"/>
              </a:solidFill>
              <a:cs typeface="Times New Roman" pitchFamily="18" charset="0"/>
            </a:endParaRPr>
          </a:p>
        </p:txBody>
      </p:sp>
      <p:sp>
        <p:nvSpPr>
          <p:cNvPr id="2" name="AutoShape 2" descr="Image result for china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983" y="260648"/>
            <a:ext cx="807641" cy="537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980728"/>
            <a:ext cx="7353002" cy="5143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4164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número de diapositiva"/>
          <p:cNvSpPr txBox="1">
            <a:spLocks noGrp="1"/>
          </p:cNvSpPr>
          <p:nvPr/>
        </p:nvSpPr>
        <p:spPr bwMode="auto">
          <a:xfrm>
            <a:off x="8101013" y="131763"/>
            <a:ext cx="86836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algn="r" eaLnBrk="1" hangingPunct="1">
              <a:spcBef>
                <a:spcPct val="0"/>
              </a:spcBef>
            </a:pPr>
            <a:fld id="{7744BA7D-E4C1-435C-B8A6-112C8E3734CA}" type="slidenum">
              <a:rPr lang="es-ES_tradnl" altLang="en-US" sz="1500"/>
              <a:pPr algn="r" eaLnBrk="1" hangingPunct="1">
                <a:spcBef>
                  <a:spcPct val="0"/>
                </a:spcBef>
              </a:pPr>
              <a:t>18</a:t>
            </a:fld>
            <a:endParaRPr lang="es-ES_tradnl" altLang="en-US" sz="1500" dirty="0"/>
          </a:p>
        </p:txBody>
      </p:sp>
      <p:sp>
        <p:nvSpPr>
          <p:cNvPr id="3075" name="Text Box 2"/>
          <p:cNvSpPr txBox="1">
            <a:spLocks noChangeArrowheads="1"/>
          </p:cNvSpPr>
          <p:nvPr/>
        </p:nvSpPr>
        <p:spPr bwMode="auto">
          <a:xfrm>
            <a:off x="250825" y="188913"/>
            <a:ext cx="8353425" cy="668337"/>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endParaRPr lang="en-GB" altLang="en-US" sz="2000" dirty="0" smtClean="0">
              <a:solidFill>
                <a:schemeClr val="bg1"/>
              </a:solidFill>
            </a:endParaRPr>
          </a:p>
          <a:p>
            <a:pPr algn="ctr" defTabSz="914400">
              <a:lnSpc>
                <a:spcPct val="100000"/>
              </a:lnSpc>
              <a:spcBef>
                <a:spcPct val="0"/>
              </a:spcBef>
              <a:buClrTx/>
              <a:buSzTx/>
              <a:buFontTx/>
              <a:buNone/>
            </a:pPr>
            <a:r>
              <a:rPr lang="en-GB" altLang="en-US" sz="2000" dirty="0" smtClean="0">
                <a:solidFill>
                  <a:schemeClr val="bg1"/>
                </a:solidFill>
              </a:rPr>
              <a:t>Imbalances looming large</a:t>
            </a:r>
          </a:p>
          <a:p>
            <a:pPr algn="ctr" defTabSz="914400">
              <a:lnSpc>
                <a:spcPct val="100000"/>
              </a:lnSpc>
              <a:spcBef>
                <a:spcPct val="0"/>
              </a:spcBef>
              <a:buClrTx/>
              <a:buSzTx/>
              <a:buFontTx/>
              <a:buNone/>
            </a:pPr>
            <a:endParaRPr lang="en-US" altLang="en-US" sz="1800" dirty="0">
              <a:solidFill>
                <a:schemeClr val="bg1"/>
              </a:solidFill>
              <a:cs typeface="Times New Roman" pitchFamily="18" charset="0"/>
            </a:endParaRPr>
          </a:p>
        </p:txBody>
      </p:sp>
      <p:sp>
        <p:nvSpPr>
          <p:cNvPr id="2" name="AutoShape 2" descr="Image result for china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983" y="260648"/>
            <a:ext cx="807641" cy="537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2694" y="980728"/>
            <a:ext cx="3448319" cy="2367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920260"/>
            <a:ext cx="3528392" cy="2427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468" y="3589577"/>
            <a:ext cx="3382483" cy="2327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5"/>
          <p:cNvSpPr>
            <a:spLocks noChangeArrowheads="1"/>
          </p:cNvSpPr>
          <p:nvPr/>
        </p:nvSpPr>
        <p:spPr bwMode="auto">
          <a:xfrm>
            <a:off x="4826390" y="5801268"/>
            <a:ext cx="444828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27">
                <a:solidFill>
                  <a:srgbClr val="000000"/>
                </a:solidFill>
                <a:prstDash val="sysDot"/>
                <a:miter lim="800000"/>
                <a:headEnd/>
                <a:tailEnd/>
              </a14:hiddenLine>
            </a:ext>
          </a:extLst>
        </p:spPr>
        <p:txBody>
          <a:bodyPr wrap="square">
            <a:spAutoFit/>
          </a:bodyPr>
          <a:lstStyle>
            <a:lvl1pPr eaLnBrk="0" hangingPunct="0">
              <a:defRPr b="1">
                <a:solidFill>
                  <a:schemeClr val="bg1"/>
                </a:solidFill>
                <a:latin typeface="Arial" charset="0"/>
              </a:defRPr>
            </a:lvl1pPr>
            <a:lvl2pPr marL="742950" indent="-285750" eaLnBrk="0" hangingPunct="0">
              <a:defRPr b="1">
                <a:solidFill>
                  <a:schemeClr val="bg1"/>
                </a:solidFill>
                <a:latin typeface="Arial" charset="0"/>
              </a:defRPr>
            </a:lvl2pPr>
            <a:lvl3pPr marL="1143000" indent="-228600" eaLnBrk="0" hangingPunct="0">
              <a:defRPr b="1">
                <a:solidFill>
                  <a:schemeClr val="bg1"/>
                </a:solidFill>
                <a:latin typeface="Arial" charset="0"/>
              </a:defRPr>
            </a:lvl3pPr>
            <a:lvl4pPr marL="1600200" indent="-228600" eaLnBrk="0" hangingPunct="0">
              <a:defRPr b="1">
                <a:solidFill>
                  <a:schemeClr val="bg1"/>
                </a:solidFill>
                <a:latin typeface="Arial" charset="0"/>
              </a:defRPr>
            </a:lvl4pPr>
            <a:lvl5pPr marL="2057400" indent="-228600" eaLnBrk="0" hangingPunct="0">
              <a:defRPr b="1">
                <a:solidFill>
                  <a:schemeClr val="bg1"/>
                </a:solidFill>
                <a:latin typeface="Arial" charset="0"/>
              </a:defRPr>
            </a:lvl5pPr>
            <a:lvl6pPr marL="2514600" indent="-228600" eaLnBrk="0" fontAlgn="base" hangingPunct="0">
              <a:spcBef>
                <a:spcPct val="0"/>
              </a:spcBef>
              <a:spcAft>
                <a:spcPct val="0"/>
              </a:spcAft>
              <a:defRPr b="1">
                <a:solidFill>
                  <a:schemeClr val="bg1"/>
                </a:solidFill>
                <a:latin typeface="Arial" charset="0"/>
              </a:defRPr>
            </a:lvl6pPr>
            <a:lvl7pPr marL="2971800" indent="-228600" eaLnBrk="0" fontAlgn="base" hangingPunct="0">
              <a:spcBef>
                <a:spcPct val="0"/>
              </a:spcBef>
              <a:spcAft>
                <a:spcPct val="0"/>
              </a:spcAft>
              <a:defRPr b="1">
                <a:solidFill>
                  <a:schemeClr val="bg1"/>
                </a:solidFill>
                <a:latin typeface="Arial" charset="0"/>
              </a:defRPr>
            </a:lvl7pPr>
            <a:lvl8pPr marL="3429000" indent="-228600" eaLnBrk="0" fontAlgn="base" hangingPunct="0">
              <a:spcBef>
                <a:spcPct val="0"/>
              </a:spcBef>
              <a:spcAft>
                <a:spcPct val="0"/>
              </a:spcAft>
              <a:defRPr b="1">
                <a:solidFill>
                  <a:schemeClr val="bg1"/>
                </a:solidFill>
                <a:latin typeface="Arial" charset="0"/>
              </a:defRPr>
            </a:lvl8pPr>
            <a:lvl9pPr marL="3886200" indent="-228600" eaLnBrk="0" fontAlgn="base" hangingPunct="0">
              <a:spcBef>
                <a:spcPct val="0"/>
              </a:spcBef>
              <a:spcAft>
                <a:spcPct val="0"/>
              </a:spcAft>
              <a:defRPr b="1">
                <a:solidFill>
                  <a:schemeClr val="bg1"/>
                </a:solidFill>
                <a:latin typeface="Arial" charset="0"/>
              </a:defRPr>
            </a:lvl9pPr>
          </a:lstStyle>
          <a:p>
            <a:pPr eaLnBrk="1" hangingPunct="1"/>
            <a:r>
              <a:rPr lang="en-GB" altLang="en-US" sz="900" b="0" i="1" dirty="0" smtClean="0">
                <a:solidFill>
                  <a:schemeClr val="tx1"/>
                </a:solidFill>
              </a:rPr>
              <a:t>Source: IMF, Asia-Pacific Regional Economic Outlook, April 2015</a:t>
            </a:r>
            <a:endParaRPr lang="en-GB" altLang="en-US" sz="900" b="0" i="1" dirty="0">
              <a:solidFill>
                <a:schemeClr val="tx1"/>
              </a:solidFill>
            </a:endParaRPr>
          </a:p>
        </p:txBody>
      </p:sp>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40" y="3383542"/>
            <a:ext cx="3040735" cy="2392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625696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2 Marcador de número de diapositiva"/>
          <p:cNvSpPr txBox="1">
            <a:spLocks noGrp="1"/>
          </p:cNvSpPr>
          <p:nvPr/>
        </p:nvSpPr>
        <p:spPr bwMode="auto">
          <a:xfrm>
            <a:off x="8101013" y="131763"/>
            <a:ext cx="86836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algn="r" eaLnBrk="1" hangingPunct="1">
              <a:spcBef>
                <a:spcPct val="0"/>
              </a:spcBef>
            </a:pPr>
            <a:fld id="{5C53C8FB-8B5F-4372-B18B-6676F9B8A3FD}" type="slidenum">
              <a:rPr lang="es-ES_tradnl" altLang="en-US" sz="1500"/>
              <a:pPr algn="r" eaLnBrk="1" hangingPunct="1">
                <a:spcBef>
                  <a:spcPct val="0"/>
                </a:spcBef>
              </a:pPr>
              <a:t>19</a:t>
            </a:fld>
            <a:endParaRPr lang="es-ES_tradnl" altLang="en-US" sz="1500" dirty="0"/>
          </a:p>
        </p:txBody>
      </p:sp>
      <p:sp>
        <p:nvSpPr>
          <p:cNvPr id="4099" name="Text Box 2"/>
          <p:cNvSpPr txBox="1">
            <a:spLocks noChangeArrowheads="1"/>
          </p:cNvSpPr>
          <p:nvPr/>
        </p:nvSpPr>
        <p:spPr bwMode="auto">
          <a:xfrm>
            <a:off x="182563" y="188912"/>
            <a:ext cx="8353425" cy="647799"/>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endParaRPr lang="en-US" altLang="en-US" sz="1800" dirty="0">
              <a:solidFill>
                <a:schemeClr val="bg1"/>
              </a:solidFill>
            </a:endParaRPr>
          </a:p>
          <a:p>
            <a:pPr lvl="1" indent="0" algn="ctr" defTabSz="914400">
              <a:lnSpc>
                <a:spcPct val="100000"/>
              </a:lnSpc>
              <a:spcBef>
                <a:spcPct val="0"/>
              </a:spcBef>
            </a:pPr>
            <a:r>
              <a:rPr lang="es-ES_tradnl" altLang="en-US" sz="2000" dirty="0" err="1" smtClean="0">
                <a:solidFill>
                  <a:schemeClr val="bg1"/>
                </a:solidFill>
              </a:rPr>
              <a:t>Some</a:t>
            </a:r>
            <a:r>
              <a:rPr lang="es-ES_tradnl" altLang="en-US" sz="2000" dirty="0" smtClean="0">
                <a:solidFill>
                  <a:schemeClr val="bg1"/>
                </a:solidFill>
              </a:rPr>
              <a:t> macro </a:t>
            </a:r>
            <a:r>
              <a:rPr lang="es-ES_tradnl" altLang="en-US" sz="2000" dirty="0" err="1" smtClean="0">
                <a:solidFill>
                  <a:schemeClr val="bg1"/>
                </a:solidFill>
              </a:rPr>
              <a:t>themes</a:t>
            </a:r>
            <a:endParaRPr lang="es-ES_tradnl" altLang="en-US" sz="2000" dirty="0">
              <a:solidFill>
                <a:schemeClr val="bg1"/>
              </a:solidFill>
            </a:endParaRPr>
          </a:p>
          <a:p>
            <a:pPr lvl="1" indent="0" algn="ctr" defTabSz="914400">
              <a:lnSpc>
                <a:spcPct val="100000"/>
              </a:lnSpc>
              <a:spcBef>
                <a:spcPct val="0"/>
              </a:spcBef>
            </a:pPr>
            <a:endParaRPr lang="en-US" altLang="en-US" sz="1800" dirty="0">
              <a:solidFill>
                <a:schemeClr val="bg1"/>
              </a:solidFill>
              <a:cs typeface="Times New Roman" pitchFamily="18" charset="0"/>
            </a:endParaRPr>
          </a:p>
        </p:txBody>
      </p:sp>
      <p:pic>
        <p:nvPicPr>
          <p:cNvPr id="4100" name="Picture 4" descr="http://2.bp.blogspot.com/_VeKIsVjh59M/S7qWECsdxUI/AAAAAAAAACU/sSghHWyUmoI/s1600/Balance_Scale_Mon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8016" y="1127458"/>
            <a:ext cx="2051819" cy="13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8"/>
          <p:cNvSpPr>
            <a:spLocks noChangeArrowheads="1"/>
          </p:cNvSpPr>
          <p:nvPr/>
        </p:nvSpPr>
        <p:spPr bwMode="auto">
          <a:xfrm>
            <a:off x="5496286" y="2462638"/>
            <a:ext cx="2355280"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p>
            <a:pPr algn="ctr" eaLnBrk="0" hangingPunct="0">
              <a:buClrTx/>
              <a:buSzPct val="150000"/>
              <a:buFontTx/>
              <a:buNone/>
            </a:pPr>
            <a:r>
              <a:rPr lang="en-GB" altLang="en-US" sz="1200" dirty="0" smtClean="0">
                <a:solidFill>
                  <a:schemeClr val="tx1"/>
                </a:solidFill>
              </a:rPr>
              <a:t>Current account, competitiveness, and corporate margins</a:t>
            </a:r>
            <a:endParaRPr lang="en-GB" altLang="en-US" sz="1200" i="1" dirty="0">
              <a:solidFill>
                <a:schemeClr val="tx1"/>
              </a:solidFill>
            </a:endParaRPr>
          </a:p>
        </p:txBody>
      </p:sp>
      <p:pic>
        <p:nvPicPr>
          <p:cNvPr id="4102" name="Picture 2" descr="http://gulfofmexicooilspillblog.files.wordpress.com/2011/01/zimbabwe-100-bill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6283" y="3314000"/>
            <a:ext cx="1545092" cy="104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8"/>
          <p:cNvSpPr>
            <a:spLocks noChangeArrowheads="1"/>
          </p:cNvSpPr>
          <p:nvPr/>
        </p:nvSpPr>
        <p:spPr bwMode="auto">
          <a:xfrm>
            <a:off x="1221996" y="4555091"/>
            <a:ext cx="1659161"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p>
            <a:pPr algn="ctr" eaLnBrk="0" hangingPunct="0">
              <a:buClrTx/>
              <a:buSzPct val="150000"/>
              <a:buFontTx/>
              <a:buNone/>
            </a:pPr>
            <a:r>
              <a:rPr lang="es-ES" altLang="en-US" sz="1200" dirty="0" err="1" smtClean="0">
                <a:solidFill>
                  <a:schemeClr val="tx1"/>
                </a:solidFill>
              </a:rPr>
              <a:t>Inflation</a:t>
            </a:r>
            <a:r>
              <a:rPr lang="es-ES" altLang="en-US" sz="1200" dirty="0" smtClean="0">
                <a:solidFill>
                  <a:schemeClr val="tx1"/>
                </a:solidFill>
              </a:rPr>
              <a:t>/</a:t>
            </a:r>
            <a:r>
              <a:rPr lang="es-ES" altLang="en-US" sz="1200" dirty="0" err="1" smtClean="0">
                <a:solidFill>
                  <a:schemeClr val="tx1"/>
                </a:solidFill>
              </a:rPr>
              <a:t>deflation</a:t>
            </a:r>
            <a:r>
              <a:rPr lang="es-ES" altLang="en-US" sz="1200" dirty="0" smtClean="0">
                <a:solidFill>
                  <a:schemeClr val="tx1"/>
                </a:solidFill>
              </a:rPr>
              <a:t> </a:t>
            </a:r>
            <a:r>
              <a:rPr lang="es-ES" altLang="en-US" sz="1200" dirty="0" err="1" smtClean="0">
                <a:solidFill>
                  <a:schemeClr val="tx1"/>
                </a:solidFill>
              </a:rPr>
              <a:t>risks</a:t>
            </a:r>
            <a:endParaRPr lang="en-US" altLang="en-US" sz="1200" i="1" dirty="0">
              <a:solidFill>
                <a:schemeClr val="tx1"/>
              </a:solidFill>
            </a:endParaRPr>
          </a:p>
        </p:txBody>
      </p:sp>
      <p:sp>
        <p:nvSpPr>
          <p:cNvPr id="4104" name="Rectangle 8"/>
          <p:cNvSpPr>
            <a:spLocks noChangeArrowheads="1"/>
          </p:cNvSpPr>
          <p:nvPr/>
        </p:nvSpPr>
        <p:spPr bwMode="auto">
          <a:xfrm>
            <a:off x="3568304" y="4478863"/>
            <a:ext cx="1539701"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p>
            <a:pPr algn="ctr" eaLnBrk="0" hangingPunct="0">
              <a:buClrTx/>
              <a:buSzPct val="150000"/>
              <a:buFontTx/>
              <a:buNone/>
            </a:pPr>
            <a:r>
              <a:rPr lang="en-GB" altLang="en-US" sz="1200" dirty="0" smtClean="0">
                <a:solidFill>
                  <a:schemeClr val="tx1"/>
                </a:solidFill>
              </a:rPr>
              <a:t>Taking stock of structural reforms</a:t>
            </a:r>
            <a:endParaRPr lang="en-GB" altLang="en-US" sz="1200" i="1" dirty="0">
              <a:solidFill>
                <a:schemeClr val="tx1"/>
              </a:solidFill>
            </a:endParaRPr>
          </a:p>
        </p:txBody>
      </p:sp>
      <p:sp>
        <p:nvSpPr>
          <p:cNvPr id="4109" name="Rectangle 8"/>
          <p:cNvSpPr>
            <a:spLocks noChangeArrowheads="1"/>
          </p:cNvSpPr>
          <p:nvPr/>
        </p:nvSpPr>
        <p:spPr bwMode="auto">
          <a:xfrm>
            <a:off x="5926466" y="4596837"/>
            <a:ext cx="1711246"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p>
            <a:pPr algn="ctr" eaLnBrk="0" hangingPunct="0">
              <a:buClrTx/>
              <a:buSzPct val="150000"/>
              <a:buFontTx/>
              <a:buNone/>
            </a:pPr>
            <a:r>
              <a:rPr lang="en-GB" altLang="en-US" sz="1200" dirty="0">
                <a:solidFill>
                  <a:schemeClr val="tx1"/>
                </a:solidFill>
              </a:rPr>
              <a:t>E</a:t>
            </a:r>
            <a:r>
              <a:rPr lang="en-GB" altLang="en-US" sz="1200" dirty="0" smtClean="0">
                <a:solidFill>
                  <a:schemeClr val="tx1"/>
                </a:solidFill>
              </a:rPr>
              <a:t>merging markets</a:t>
            </a:r>
            <a:endParaRPr lang="en-GB" altLang="en-US" sz="1200" i="1" dirty="0">
              <a:solidFill>
                <a:schemeClr val="tx1"/>
              </a:solidFill>
            </a:endParaRPr>
          </a:p>
        </p:txBody>
      </p:sp>
      <p:sp>
        <p:nvSpPr>
          <p:cNvPr id="4110" name="AutoShape 18" descr="data:image/jpeg;base64,/9j/4AAQSkZJRgABAQAAAQABAAD/2wCEAAkGBhISEBUUERIVFBUSFRgXEhMVFRoUGBQTHhUVGBcZGBgXGyYeFxojHxcaIC8gJScpLCwsFx8xNTAqNScrLCkBCQoKDgwOGg8PGiwlHyQ0LCwvLywpLCosKi4sKS8sLCosKSwsLCwpLCwsLCksKSwsLCwsLCwpLCwsLCwsLCwsLP/AABEIAKgBLAMBIgACEQEDEQH/xAAcAAEAAgMBAQEAAAAAAAAAAAAABQYBBAcDAgj/xABCEAACAQIDBQUFBgUBBwUAAAABAgADEQQSIQUGMUFREyJhcYEHMpGhsRRCUmLB0SMzcpLhghVTc5OissIWQ2PS8P/EABkBAQEBAQEBAAAAAAAAAAAAAAAEAwIBBf/EACYRAAICAgEDBQADAQAAAAAAAAABAhEDIRIEMUETIlFhcTKBwRT/2gAMAwEAAhEDEQA/AO4xEQBERAEREAREQBERAEREAREQBERAEREAREQBERAEREAREQBERAEREAREQBERAEREAREQBERAEREAREQBERAEREAREQBERAEREAREQBERAEREAREQBERAEREAREQBERAEREAREQBERAEREAREQBERAEREAREQBERAEREAREQBE5/7VfaG+zkppQCmtWuczi606YIF7feJJsPImVXcv2r7Sr1QrUlxN7koqrRcD8rXynyInjaR7R2qJhTpMz08ERPirUCgk6AAknoBxgH3E4JtX2042rXb7O6UKWayDIrsV5FiwOp42A0nWt0MTinpN9qqU6huDTemLXQj7wsADfpOeSuj2tWWGIidHgiIgCIiAImLzMAREQBERAEREAREQBERAEREAREXgCIiAJTt4/angsHUNJi9Wops6UVDZD0YkgA+F7y4Gfl7bWx6w2nXwxa1TtahBbQMCxZST4q15xOXFHqVuj9Cbs76YbHqTQLXXVkqIUYDyOhHkTJ6c49mu7FGhUDi5qCnZiXZjmJGe490DQW05zo89jLkrPZRcXTERIreLbQw1IN952yp0zEHU+AtEpKKtnkYuTpFA9te7T4k4ZqK5qil1cdKRscx8Awt/qmnuxhEpklVIq1KiCyZVN1IBQE20axl3ZbrZmzM+pY8/wDHlPbd7d/DraqKY7UM2Z7m9+HW1rWtpJYt5JWVUscfksYiBEsJBPOrTDAqRcMCCOoOhn2ZU3262IrMinLRS92HGpbT0W/x+UzyZFBbO4Qc+xyjF7o/YBWqVAtamaqqlxoFDtlbxuNPhOqbgbSXEJUqIHCnIup7oYA3VRy4g+omNobNpYgKKwzUmNnUjivpwEsOxtiUMLS7PD0xTS5bKCTqbXPeJPKZYU27ZrlaiuKJCIiUk4iJgmAZlf3l3gNAqi6M4JLcbC4Gg6/tN6ttlcxVAXK6NbQA8xfmR4So75Kr3qMxzZQoANlAvcDx1OpmTzRX2axxNkvsrbjMw7xYE2IbzsdestM5zsHBM+KpU8p7OkO0d7ZgQADTUtfusWudQb5TOjTqLbuzyaS7CIidmYiYvPHF4paaFmNgPmeQgHvEgMLvGXY90ActT9ZNUqwYAjnOVJN0euLR6xETo8EREAREQD4rVQoLMbBQST0AFyZxPaPt0rvVIw9OnTp5u4XUuxTq3eAF+NgNOpna61IMpBFwQQR1B0M4Cvs+ODx9VKqCtQp2KPxspN0BFvetxHhfnMssuKs0xx5Ojru4+8VfGYftK9Fad7FGVtKg11ynvJw6m4I1llkJusv8IsLWYgi3OyKDboNOHnJozuLtI5kqbNPau00w9Jqj8Baw5sxNlA8SZU9q7KSsHqtTTtaiEFwBcDLZQDxIHWfe+VbtsRTog92kO0qf1EWW/ktz/qEhdibzGrWZrXpcKbeCm17cwePpI8uTlKvCKsWOo8vJeN3thDDJq5qMwXM7ADgPDzPjJiaOx8SHpAqbgEgHqAdP29JvSyNVolk3ezBnPN79pNVqZgpajh3ZbLqS1rM/kDp8TLnt/aHYYepUHECy/wBROVfmZSdq7CqPga4UladPDsc19XfLcjTgLc/GS9Rcmsa/Wb4Eo+9kNsneiuzJWFMNSN1y3u3Zi3eXqfDytzl83Y2ilWpU7JsykKTbk2osehtb4Si7hYU/Yadk0VT459Tr4eUvO56ACpcjMSLgcgL/ALznC7lrsbZl7NlliIlxAQ+9G0DToEKe/UORPM8T6C/ylF2zjxhhSw1Nh21Y2Bv7qi2Y+nDzIlm24xq4rJypJ3f+I1jc/L4Smbb2E1DbGHYkOThzdjzcsQbA8BfhIMjuTk+y0XYlUUvLJrZm2DSp9limGn8tyLZl6N+b6y8bFxGegjXvpa/WxIv8pVa9HuA3058/lLXsgWoU/wCgfMXmnTnGeqNyIiVkgkNtvaRF6dM94++w+4p/8j8uPSbm18b2NFqlr5Rp5kgC/hcznO+2874KghRM9Su1gWYAlzqTbjb/AAJNmyNeyPc2xQv3Mln3go0StJWXtH0Vb8+V+g8TJXBbNSrVUVlD5FLZTqpa4tcHja5tOYYXYz1KPbOW7QsKmY6EsDceYvy6adJ1bdLPUTt3XL2gAUHjlF7n1PDwExxK5a8G+XUbJjBbOp0Vy01Ci97D/PL6TZiJeRCeGLxa01zN6DmT0HjGMxa00LubBeP0AHjfSVHbW8tGjariairf+Wl9QvQDmep/aY5MnHS7mkIcvwmTjqpBZmFMfdUWOniTxPwla3j3lQLlqvYLY6kKMx0HDiZXBvbWxmJFPvYeiysytwdgCnUdwEN5+U6FsTYFA0xUakjFhZCyhiKdrC1+vH1mEU5urKHxgropmGdlKrmd6lcjs6Y10/Kp5DixvpOj7Mw7U6Sq5Bbi1uFzrYeAmMFsOjSbMlMBj946twtYE8NNNJvymMFF2TzyOSoRETQzEREAREQD4qPYEngBc+Uo2y8eHNOo5u9Wo1Ur4A/oAoHlLXt/F9nQa3F+4n9Td0fC9/Sc62di0qY6qtOwTCJ2a+YF2v66ekjzy9y+ivBHTOqKZ81qgVSx4KCT5DUzz2eT2SX45Fv/AGifeIp5kYfiUj4i0rvRLWzm+18HUrYPE1lOQtQqVHa+uoJVR6XF+VhNTcHAEYKkctu4unXTifGeu8u2Ps+yxTXV8caeFX8qsrdo3ot7eJEmdlYYU6N1Jso0GhHgOF581quK+dn0Ivv9Fs2MB2K253PrmM3pTNnbdfB4r7LjLAVTmw9YCyNcnun8LD3SDzsR72lyvPoxeiGa2Q+9tLNhKn5cjf2urfpILePbAw+y6t9Xrk0aS9ajqFHoBc+ktG2lBw1a/Dsnv5ZTOb7+kvhsI4ByUsQrVPBWVVDHwBFvUSbK+Mm/o2xLlGvsm93cCaVEKpFlW1ivh1B8Ok8q+Or4XLiyA2HbSoBxo94jO34kI4n7pAPDhu7HoEoQre9e3w0lmw+DQ4cUiLoaeRh1GXKwPzmXSxuJrnnTPvZ20qdemtSkwZWGhGvmPObM557Pt3cZgcVXoswbC5yUGW3Hg46MbC41HE6Tocui7WyOSp6Kzi8NfHHx7M/K3/jIHF437VjqlRTZaH8CmdLsVYmo2o4ZjYf0+MsmPxWXFk20VUJ6mxYn5GUjd0Gk9Sk+jrWqXvzBqEg+RBB9Z8/M6tfZdiV0/on9pV2p08zNcHwsflJDd7b+U9hiFNJx7obmpPdIPAqevI3B1nxVwK1RTLHurUVn0vdQb28r2v4Xn3v9u22Kw96ZtVpXKfmU2zL4cAQeqibYo0uSMskk/ay0AzMr+5Hb/ZEGIOZhorG4JUEixvrpbieREsErTtWStU6I/b2Hz4aqvWm1vMC4+k5NvtgjXxOB17ioWt1YuB8l+s6zt7N9lrZNW7N7f2mUDamzmzYM6A0rhvEWFvmBIuodT/oqwbTJDa1BexKnSy/LhLzhQuRclsuUZbcLW0lcTdpcSKn2jVWTIKY5Aj37jW+unS1/Kvbnby4nC4lsBjkZgh7mIsAMp903HvKb8eWt7WNu8KcFvyc5Wp9vB0qDMAwZWTFN3/2v3fs9MAv3aja+6FbMoH5mt8POQG19k0K9SjWZRmNK1NuhHeHhzkLtnGucXWZ7grVe9+VmIA+AEs+yME1ektIHJaoGUkX7hXNYW5jhPkeo8mRn01jWOCNDdbdD7TiO2dyKdIZSo/8AcLBSVvyACi/W9us6mqgcJz9cT/srHinUcnDYlCyu2mSqCMy34c83+rnaX6nVDAFTcEXB6ifQwpJV5Icrt34PuIibmQiIgCIiAIiYaAV7enEgMlz3aavUbwIGVT82PpOfbpLmGKxRFu3qkqPwryHwtLljHTFVcVRDd9UqIx/AMhCnpxPzMr251FGwgVvukFgDbgwJ+M+dk3L9/wAPoYtR/P8AS7bo7R7XD2a2ekxp1Be+VlNrSaYytbr7u1cNiMWzMDTr1C9JRxW7uxv/AHCWYy6N0Qyqzkm8+E7bDUGDDPhaorZeRXRHXTgbOCL/AITLTsGqjopXW1iPMG/6T43m3XSjg8S9Nm7wvkJ0VO0psQOf3TbzlJ3A3ja5V/u1Ozc/m4ofC44jqD1nz5qUJK/BfBqcXR0bfLdhcfhwBo695CDa4tqh8DYeRAkxsfCNSoojsWKLa51NuQJ52Gl+dpjZeIzAjpqPI/5vN+fRi01ZBK17TyxNAOjKeDKVPqLTnG9Gya+Hwrms6OpIp0ytwbFwxzKdBcIOZ8J0yUv2qYpRgwh4u9/IKLn6gesw6hLg5eTXBJqaRVtyt6Q1hm0DFdTwYfdPxuOoPnOnYHEC9uTC4/X9/jOL+zfcd8Rh8XXRiuYquGudGqISWJ8Nct/E9Jfd2tp1DSXOpDI2vobMPAjUESbEnil9MoyVlX2i82iAZmfSICu7x7tPiHVqdXs9Crgi4IscpFragnXqPKcv29t+2PI4Z6jimeAupyqnkQoA8QOs7bia4RGduCAsfIC5n5q3vwpxWIUUwxrVqn8JFOpdmuB6X48pFnjFyUfks6eclFv4OvbvbWV1sTxGsuGza+amL8V7p8x+4sfWcuwuxMRgayUqjCoWRXDjTObAVAOpDfIg85ft2apPaX55SAfUH6RgbjLizrOlKPJE8BMzAmZaQmrtJGNFwnvFSF87eOk4vX3tqPUoiqoFqwSwNzc9fDl5gzuBnBHwattY0017WpUSkvEA5iVPoRe/K0i6ruqK+ma3Z2jZ9cXU8mFv2mxV2TSeqtVkBZVKgnUWPUc/8mU/dzG1Ahp1QVemWXX8SnXX5+UvGHq5lVuoB+U76efKNMzzR4u0eswZmJUYHMPaXs8JiFdR/NW7DqVsCR42InnuhvCqmlRClnzEnyvm+GX6Swe1PZ2fBiqps9BwVPgxCm/hw+Eq26mKs6kDRxm7vL8QtzAP1E+VkXp5rPpY3zxUdE3l2GmNwrUmCnNZkLC4DAgg/p6mbex9mjD0VpKSwW9ieOpJ/WeexsRmQj8DWHlxH7ekkZ9ONP3I+e7XtERE6ORETT2ptDsaea2YkhUW9rseGvTifSeNpK2epXpG3ec49rm/uIwHY0sMyo1ZXZqjLmsoKqAoOl7m9yDylnfb1Q3A7MEe8SCbel5Xt58Bhsd2NPFgVSzkU7WQoSpLWZdbWHC9jpJ5dRDwbLBIi/ZfvJtHEtmq4hXoBspzoC7G2oUi1tbam86rKXujsPEUyQ60xSWoWpuNHYDQMUA7pYcdfSXQTTE21bOMiSdIi9o4SlSpYiqqKjvTY1HAsWIQgEnmZy3c3EEZh+Jbjyuwl79pOOZMIETjXcU/TUn6CVzYuykYU1oC3dKKfxagvUY8coIsvgvjJOo3NJeCvp9Qbfk6XQN1B6gH5T0nnh6eVQv4QB8BaekvRAyqe0nG9ngWF9ajAW6gd4/SVT2X7tCtszEVKgCti6zPTcjgtPu028swfzBn37bdqClTAIJLUj2VuTZu8T6ASeakcDsKlT4MlCjTY8LM+VXPxZpM6bnJrtooVpRSNrdXaIcUyLgupDKfukC/qNND0Mtcrm66KxzAe4igeF9T8gJY53gvgrOM1cjBnNfaTRbEUazKbiipSmv4mvZv+qw/0zpRlA2BRas6K3uFy9uqBy1yeZPdHqZxn21H5O8Orl8Fn3T2AuCwVHDrr2a98/iqHVz6kmQ+IGXG1xTtlKq1ReH8XLqy+JGW/WXCc/xmMNPaOJRuLqrr/SUA+ojqey/Rg7svOzwRSTNxyLfzsJsTzoe6vkPpPSUowZEby1L0TSBsa3c8lt3j8PrOb+z7dUf7axNR9fsaKE/4lUML+iq390vm8tQitRtzWp6fy9ZndLABe3q21rVRr1VEVB8w0nW8v4UdsX6fO/OEBwwqg5XoVFZGtficrDyIPyE+tg1CagNgL0zex0vdeE2d78OXwNYAXITMAPykN+kgNzdpioKTA8dPiv7ieS1lR1DeFl4gzEEyokK3vnvC2HokU/fIuW/3acM3meA9TylC9lu7j4jGHaDk9lSzpR/+SoRlZh+UAkX5k+Emts4apjmrU0IAxJyIbarTFlz+VgW9QOcvmydl08PRp0aQypSUKg8B16k6knqTJMa9Sbm+y7FE/ZBRXnuV/btIUcWjgd3ELaoPzpbK48bGx8AOkndjVCaevJmA8ryC32rZKuFc+7mdSeQYqCvxsfhJjd+vmpm3Jz9AYhrNJCW8SZKTBmZFbx4808O2X337if1EcfQXPpKZSUVbMErdI577SN9w6tQpn+GDYkamo4PAflvw6yQwe7VTD7KDuclamUrIDxpkGxU24lgzAjxHSam6u5fb484quL0sLZKCkAB6o4tbop/6h+Uy577m2DY8g9Mt/T2i3kag5Rc5dypzUWoR7GNgYlmqarlvTu3Qm4t+ssEre6+LFRu7wFMf90skpw/wRjl/kIiJqZGvXx9NDZ2Av1lf21jVevTOb+FSRnZuAzcOfRQf7pv1t08O9y4qMxJbOarhgT0IIsJ8090MNlKuHqqwIKVXaopB5WJtJ5xnPWqNoOEd7s5Xs6tisbtOsiF6WGrMDTrFSNCvdyo4Um5VvIyewe6NT7RikLO74YK2Ddmy5n7Om9yAbXJJTXS0vOzd0sJh2zUaCoRqLFrA9QCbA+k2MVsSlUfOynNpezEAgcLgGxnH/OvhHfrs8939orWoqy9OB0I8CORBuCORWSYkKd38tZqlGqaYqHM6gXBfmw1Fr8SNRfXiTeZpggC5ubanhf4TeFpUzCVN2io+0eoBSpdQzsPMU2A+bCbW5WyezpB24soVPBBz9SL+gmzvNsA4jsypANM3NzbMOIHAjiAdRPTZGEqU2tlIXnmYaeVjrMeL9bk0b8l6XFMmYiYMqJjmntM2YtfGYbOQKaPRWrfQBXrC9zy0sPWWX2igHZ7j8T0gP+as99r7oU8QameowFTiAFuBYCwLA2GnSRLbiPTp06dOtUrJSfMqVWXS3ADSxHHQ9dLSRqaUtdylODcd9id3Xw2TDg83Jb04D5ASZkJRx70wF7N9NMuU/IjT9JMU3uASLXHA8RN8ck1SMZp3Zr7TxGSk552IHmdBIrdmhTRbgj3Qo8uJ+fLwkvjsCtVcrEjUEEGxuOE0f/TqX0qVdeV1I+GW04lGXNSXg6i48WmSt5Rt8sFbH0Kg41KTUyOZym4/7iJcsJgVpghb69f2GgkTtzYtSpXp1abLemrLlYlb3OuoB5fSMycoaQxNRkTlNhYeU+pAj7UBZaZVubFlK/XX4SawwYKM5BbmRoLzqE+XijmUa8kHt5M1dOqox+JH/wBZMbPohKSKOSj48T85o47ZTvULqyjhbMCctr9DrxvPTD4Kso1qLfqqkfIkzmKak3R3JpxSskWF5znZ+C+w456I/l51rUvCmW1HpqPSdGQGwub+PWVveXZlZsRRrUUz5FZHHdvYkEe8R8Z7mWk14PcMkm0/JZAwkbtnGWU01vmdTe3JeB9Twkbh6eKIyrTekT94suVfQE3+Emhs9SgWp/EIHvHjfnY8R6TzlLJGkqOXFQfezT2FhEUFgLHgPBRw8r//ALhJgSIGwQp/hu6i97ElrHwJN/QkyVprYAXvYces7xppU0czabsid7NkjE4SpT+8Bnpno695fpb1kduDis1A34mx9bWP0llrrdSBpcEfKVbZWysTh0CdmGC80Ydb3sbTLJcZqSVmkGnBxbLZeVXF4nt3DcANFHNBcXJH4rD5Aects2liM2as1l5U9CR5tNjGbIpVdXQX5OO6w8mGs6knkivBzFqDPfDUlVFVAAoHdt0mtt7Birha1M8HpOvxU6xgdlimbh2PgbWPnYcZsY6gXpugNiysoPQkEXmm+Jxqyo+zU3ok88qDztmvLreVbZ2yq9BFQIGVRoUe9v7gpkvs3tySatgvJdC3qR6zHDJpKLTNMqTbkmSUTAmZSYiIiAIiIAiIgCIiAIiIAiIgCIiAIiIAiIgCIiAIiIAiIgCIiAIiIAiIgCIiAIiIAiJ81KgUEsQAOJJsAPEmAfUTT/2xQ/39L/mL+82lcEXBuDwI5iAfUREAREQBERAEREAREQBERAEREAREQBERAEREAREQBERAEREAREQBERAEREAREQBIXe7Y9TE4bs6RQMKtJx2nunJVVyD3WB93mpiIBUV3AxV/cwmUVu1KtUq1C/8AIGUM9I5Ldm1mIcgNlFhmvbt0tnYihhVo4g0yaQCUjSzfyVRVTOWAu+huQAOGkRAP/9k="/>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pic>
        <p:nvPicPr>
          <p:cNvPr id="4115"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7803" y="3322787"/>
            <a:ext cx="1558801" cy="1039201"/>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527" cap="flat" cmpd="sng">
                <a:solidFill>
                  <a:srgbClr val="FF0000"/>
                </a:solidFill>
                <a:prstDash val="sysDot"/>
                <a:miter lim="800000"/>
                <a:headEnd/>
                <a:tailEnd/>
              </a14:hiddenLine>
            </a:ext>
          </a:extLst>
        </p:spPr>
      </p:pic>
      <p:pic>
        <p:nvPicPr>
          <p:cNvPr id="4116"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6466" y="3326954"/>
            <a:ext cx="1569203" cy="1156703"/>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527" cap="flat" cmpd="sng">
                <a:solidFill>
                  <a:srgbClr val="FF0000"/>
                </a:solidFill>
                <a:prstDash val="sysDot"/>
                <a:miter lim="800000"/>
                <a:headEnd/>
                <a:tailEnd/>
              </a14:hiddenLine>
            </a:ext>
          </a:extLst>
        </p:spPr>
      </p:pic>
      <p:sp>
        <p:nvSpPr>
          <p:cNvPr id="19" name="Rectangle 10"/>
          <p:cNvSpPr>
            <a:spLocks noChangeArrowheads="1"/>
          </p:cNvSpPr>
          <p:nvPr/>
        </p:nvSpPr>
        <p:spPr bwMode="auto">
          <a:xfrm>
            <a:off x="1167562" y="2667426"/>
            <a:ext cx="1679637"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p>
            <a:pPr algn="ctr" eaLnBrk="0" hangingPunct="0">
              <a:buClrTx/>
              <a:buSzPct val="150000"/>
              <a:buFontTx/>
              <a:buNone/>
            </a:pPr>
            <a:r>
              <a:rPr lang="en-GB" altLang="en-US" sz="1200" dirty="0" smtClean="0">
                <a:solidFill>
                  <a:schemeClr val="tx1"/>
                </a:solidFill>
              </a:rPr>
              <a:t>Oil shock</a:t>
            </a:r>
            <a:endParaRPr lang="en-GB" altLang="en-US" sz="1200" i="1" dirty="0">
              <a:solidFill>
                <a:schemeClr val="tx1"/>
              </a:solidFill>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4046" y="1477785"/>
            <a:ext cx="1574641" cy="981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7975" y="1452935"/>
            <a:ext cx="1828814" cy="10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8"/>
          <p:cNvSpPr>
            <a:spLocks noChangeArrowheads="1"/>
          </p:cNvSpPr>
          <p:nvPr/>
        </p:nvSpPr>
        <p:spPr bwMode="auto">
          <a:xfrm>
            <a:off x="3396759" y="2614741"/>
            <a:ext cx="1711246"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p>
            <a:pPr algn="ctr" eaLnBrk="0" hangingPunct="0">
              <a:buClrTx/>
              <a:buSzPct val="150000"/>
              <a:buFontTx/>
              <a:buNone/>
            </a:pPr>
            <a:r>
              <a:rPr lang="en-GB" altLang="en-US" sz="1200" dirty="0" smtClean="0">
                <a:solidFill>
                  <a:schemeClr val="tx1"/>
                </a:solidFill>
              </a:rPr>
              <a:t>Secular stagnation debate</a:t>
            </a:r>
            <a:endParaRPr lang="en-GB" altLang="en-US" sz="1200" i="1" dirty="0">
              <a:solidFill>
                <a:schemeClr val="tx1"/>
              </a:solidFill>
            </a:endParaRPr>
          </a:p>
        </p:txBody>
      </p:sp>
      <p:pic>
        <p:nvPicPr>
          <p:cNvPr id="22" name="Picture 2" descr="C:\Users\n064561\Downloads\42-5084999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528" y="260648"/>
            <a:ext cx="1063537" cy="50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número de diapositiva"/>
          <p:cNvSpPr txBox="1">
            <a:spLocks noGrp="1"/>
          </p:cNvSpPr>
          <p:nvPr/>
        </p:nvSpPr>
        <p:spPr bwMode="auto">
          <a:xfrm>
            <a:off x="8101013" y="131763"/>
            <a:ext cx="86836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algn="r" eaLnBrk="1" hangingPunct="1">
              <a:spcBef>
                <a:spcPct val="0"/>
              </a:spcBef>
            </a:pPr>
            <a:fld id="{7744BA7D-E4C1-435C-B8A6-112C8E3734CA}" type="slidenum">
              <a:rPr lang="es-ES_tradnl" altLang="en-US" sz="1500"/>
              <a:pPr algn="r" eaLnBrk="1" hangingPunct="1">
                <a:spcBef>
                  <a:spcPct val="0"/>
                </a:spcBef>
              </a:pPr>
              <a:t>2</a:t>
            </a:fld>
            <a:endParaRPr lang="es-ES_tradnl" altLang="en-US" sz="1500" dirty="0"/>
          </a:p>
        </p:txBody>
      </p:sp>
      <p:sp>
        <p:nvSpPr>
          <p:cNvPr id="3075" name="Text Box 2"/>
          <p:cNvSpPr txBox="1">
            <a:spLocks noChangeArrowheads="1"/>
          </p:cNvSpPr>
          <p:nvPr/>
        </p:nvSpPr>
        <p:spPr bwMode="auto">
          <a:xfrm>
            <a:off x="250825" y="188913"/>
            <a:ext cx="8353425" cy="668337"/>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endParaRPr lang="en-US" altLang="en-US" sz="1800" dirty="0" smtClean="0">
              <a:solidFill>
                <a:schemeClr val="bg1"/>
              </a:solidFill>
            </a:endParaRPr>
          </a:p>
          <a:p>
            <a:pPr algn="ctr" defTabSz="914400">
              <a:lnSpc>
                <a:spcPct val="100000"/>
              </a:lnSpc>
              <a:spcBef>
                <a:spcPct val="0"/>
              </a:spcBef>
              <a:buClrTx/>
              <a:buSzTx/>
              <a:buFontTx/>
              <a:buNone/>
            </a:pPr>
            <a:r>
              <a:rPr lang="en-GB" altLang="en-US" sz="2000" dirty="0" smtClean="0">
                <a:solidFill>
                  <a:schemeClr val="bg1"/>
                </a:solidFill>
              </a:rPr>
              <a:t>Economic Outlook: Tailwinds for Growth</a:t>
            </a:r>
          </a:p>
          <a:p>
            <a:pPr algn="ctr" defTabSz="914400">
              <a:lnSpc>
                <a:spcPct val="100000"/>
              </a:lnSpc>
              <a:spcBef>
                <a:spcPct val="0"/>
              </a:spcBef>
              <a:buClrTx/>
              <a:buSzTx/>
              <a:buFontTx/>
              <a:buNone/>
            </a:pPr>
            <a:endParaRPr lang="en-US" altLang="en-US" sz="1800" dirty="0">
              <a:solidFill>
                <a:schemeClr val="bg1"/>
              </a:solidFill>
              <a:cs typeface="Times New Roman" pitchFamily="18" charset="0"/>
            </a:endParaRPr>
          </a:p>
        </p:txBody>
      </p:sp>
      <p:sp>
        <p:nvSpPr>
          <p:cNvPr id="3076" name="Rectangle 12"/>
          <p:cNvSpPr>
            <a:spLocks noChangeArrowheads="1"/>
          </p:cNvSpPr>
          <p:nvPr/>
        </p:nvSpPr>
        <p:spPr bwMode="auto">
          <a:xfrm>
            <a:off x="323530" y="980728"/>
            <a:ext cx="828072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27">
                <a:solidFill>
                  <a:srgbClr val="000000"/>
                </a:solidFill>
                <a:prstDash val="sysDot"/>
                <a:miter lim="800000"/>
                <a:headEnd/>
                <a:tailEnd/>
              </a14:hiddenLine>
            </a:ext>
          </a:extLst>
        </p:spPr>
        <p:txBody>
          <a:bodyPr wrap="square">
            <a:spAutoFit/>
          </a:bodyPr>
          <a:lstStyle>
            <a:lvl1pPr marL="182563" indent="-182563" eaLnBrk="0" hangingPunct="0">
              <a:lnSpc>
                <a:spcPct val="96000"/>
              </a:lnSpc>
              <a:spcBef>
                <a:spcPts val="600"/>
              </a:spcBef>
              <a:defRPr sz="2400" b="1">
                <a:solidFill>
                  <a:srgbClr val="FF0000"/>
                </a:solidFill>
                <a:latin typeface="Arial" pitchFamily="34" charset="0"/>
                <a:ea typeface="MS PGothic" pitchFamily="34" charset="-128"/>
              </a:defRPr>
            </a:lvl1pPr>
            <a:lvl2pPr marL="925513" indent="-182563"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eaLnBrk="1" hangingPunct="1">
              <a:lnSpc>
                <a:spcPct val="100000"/>
              </a:lnSpc>
              <a:spcBef>
                <a:spcPct val="0"/>
              </a:spcBef>
              <a:buFont typeface="Times New Roman" pitchFamily="18" charset="0"/>
              <a:buChar char="•"/>
            </a:pPr>
            <a:r>
              <a:rPr lang="en-GB" altLang="en-US" sz="1800" dirty="0">
                <a:solidFill>
                  <a:schemeClr val="tx2"/>
                </a:solidFill>
              </a:rPr>
              <a:t>A number of tailwinds ensure a better growth outlook in </a:t>
            </a:r>
            <a:r>
              <a:rPr lang="en-GB" altLang="en-US" sz="2000" dirty="0"/>
              <a:t>Europe</a:t>
            </a:r>
            <a:r>
              <a:rPr lang="en-GB" altLang="en-US" sz="1800" dirty="0">
                <a:solidFill>
                  <a:schemeClr val="tx2"/>
                </a:solidFill>
              </a:rPr>
              <a:t>, amplifying positive dynamics where they existed </a:t>
            </a:r>
            <a:r>
              <a:rPr lang="en-GB" altLang="en-US" sz="1600" b="0" dirty="0">
                <a:solidFill>
                  <a:schemeClr val="tx2"/>
                </a:solidFill>
              </a:rPr>
              <a:t>(Germany, Spain) </a:t>
            </a:r>
            <a:r>
              <a:rPr lang="en-GB" altLang="en-US" sz="1800" dirty="0">
                <a:solidFill>
                  <a:schemeClr val="tx2"/>
                </a:solidFill>
              </a:rPr>
              <a:t>and creating some traction where they didn’t </a:t>
            </a:r>
            <a:r>
              <a:rPr lang="en-GB" altLang="en-US" sz="1600" b="0" dirty="0">
                <a:solidFill>
                  <a:schemeClr val="tx2"/>
                </a:solidFill>
              </a:rPr>
              <a:t>(France, Italy)</a:t>
            </a:r>
            <a:endParaRPr lang="en-GB" altLang="en-US" sz="1800" b="0" dirty="0">
              <a:solidFill>
                <a:schemeClr val="tx2"/>
              </a:solidFill>
            </a:endParaRPr>
          </a:p>
          <a:p>
            <a:pPr lvl="1" eaLnBrk="1" hangingPunct="1">
              <a:lnSpc>
                <a:spcPct val="100000"/>
              </a:lnSpc>
              <a:spcBef>
                <a:spcPct val="0"/>
              </a:spcBef>
              <a:buFont typeface="Times New Roman" pitchFamily="18" charset="0"/>
              <a:buChar char="•"/>
            </a:pPr>
            <a:r>
              <a:rPr lang="en-GB" altLang="en-US" sz="1600" b="0" dirty="0">
                <a:solidFill>
                  <a:schemeClr val="tx2"/>
                </a:solidFill>
              </a:rPr>
              <a:t>Lower oil prices  </a:t>
            </a:r>
          </a:p>
          <a:p>
            <a:pPr lvl="1" eaLnBrk="1" hangingPunct="1">
              <a:lnSpc>
                <a:spcPct val="100000"/>
              </a:lnSpc>
              <a:spcBef>
                <a:spcPct val="0"/>
              </a:spcBef>
              <a:buFont typeface="Times New Roman" pitchFamily="18" charset="0"/>
              <a:buChar char="•"/>
            </a:pPr>
            <a:r>
              <a:rPr lang="en-GB" altLang="en-US" sz="1600" b="0" dirty="0">
                <a:solidFill>
                  <a:schemeClr val="tx2"/>
                </a:solidFill>
              </a:rPr>
              <a:t>Lower euro</a:t>
            </a:r>
          </a:p>
          <a:p>
            <a:pPr lvl="1" eaLnBrk="1" hangingPunct="1">
              <a:lnSpc>
                <a:spcPct val="100000"/>
              </a:lnSpc>
              <a:spcBef>
                <a:spcPct val="0"/>
              </a:spcBef>
              <a:buFont typeface="Times New Roman" pitchFamily="18" charset="0"/>
              <a:buChar char="•"/>
            </a:pPr>
            <a:r>
              <a:rPr lang="en-GB" altLang="en-US" sz="1600" b="0" dirty="0">
                <a:solidFill>
                  <a:schemeClr val="tx2"/>
                </a:solidFill>
              </a:rPr>
              <a:t>A more neutral fiscal policy</a:t>
            </a:r>
          </a:p>
          <a:p>
            <a:pPr lvl="1" eaLnBrk="1" hangingPunct="1">
              <a:lnSpc>
                <a:spcPct val="100000"/>
              </a:lnSpc>
              <a:spcBef>
                <a:spcPct val="0"/>
              </a:spcBef>
              <a:buFont typeface="Times New Roman" pitchFamily="18" charset="0"/>
              <a:buChar char="•"/>
            </a:pPr>
            <a:r>
              <a:rPr lang="en-GB" altLang="en-US" sz="1600" b="0" dirty="0">
                <a:solidFill>
                  <a:schemeClr val="tx2"/>
                </a:solidFill>
              </a:rPr>
              <a:t>Monetary expansion</a:t>
            </a:r>
          </a:p>
          <a:p>
            <a:pPr lvl="1" eaLnBrk="1" hangingPunct="1">
              <a:lnSpc>
                <a:spcPct val="100000"/>
              </a:lnSpc>
              <a:spcBef>
                <a:spcPct val="0"/>
              </a:spcBef>
              <a:buFont typeface="Times New Roman" pitchFamily="18" charset="0"/>
              <a:buChar char="•"/>
            </a:pPr>
            <a:endParaRPr lang="en-GB" altLang="en-US" sz="1800" dirty="0" smtClean="0">
              <a:solidFill>
                <a:schemeClr val="tx2"/>
              </a:solidFill>
            </a:endParaRPr>
          </a:p>
          <a:p>
            <a:pPr lvl="1" eaLnBrk="1" hangingPunct="1">
              <a:lnSpc>
                <a:spcPct val="100000"/>
              </a:lnSpc>
              <a:spcBef>
                <a:spcPct val="0"/>
              </a:spcBef>
              <a:buFont typeface="Times New Roman" pitchFamily="18" charset="0"/>
              <a:buChar char="•"/>
            </a:pPr>
            <a:endParaRPr lang="en-GB" altLang="en-US" sz="1800" dirty="0">
              <a:solidFill>
                <a:schemeClr val="tx2"/>
              </a:solidFill>
            </a:endParaRPr>
          </a:p>
          <a:p>
            <a:pPr lvl="1" eaLnBrk="1" hangingPunct="1">
              <a:lnSpc>
                <a:spcPct val="100000"/>
              </a:lnSpc>
              <a:spcBef>
                <a:spcPct val="0"/>
              </a:spcBef>
              <a:buFont typeface="Times New Roman" pitchFamily="18" charset="0"/>
              <a:buChar char="•"/>
            </a:pPr>
            <a:endParaRPr lang="en-GB" altLang="en-US" sz="1800" dirty="0" smtClean="0">
              <a:solidFill>
                <a:schemeClr val="tx2"/>
              </a:solidFill>
            </a:endParaRPr>
          </a:p>
          <a:p>
            <a:pPr lvl="1" eaLnBrk="1" hangingPunct="1">
              <a:lnSpc>
                <a:spcPct val="100000"/>
              </a:lnSpc>
              <a:spcBef>
                <a:spcPct val="0"/>
              </a:spcBef>
              <a:buFont typeface="Times New Roman" pitchFamily="18" charset="0"/>
              <a:buChar char="•"/>
            </a:pPr>
            <a:endParaRPr lang="en-GB" altLang="en-US" sz="1800" dirty="0">
              <a:solidFill>
                <a:schemeClr val="tx2"/>
              </a:solidFill>
            </a:endParaRPr>
          </a:p>
          <a:p>
            <a:pPr lvl="1" eaLnBrk="1" hangingPunct="1">
              <a:lnSpc>
                <a:spcPct val="100000"/>
              </a:lnSpc>
              <a:spcBef>
                <a:spcPct val="0"/>
              </a:spcBef>
              <a:buFont typeface="Times New Roman" pitchFamily="18" charset="0"/>
              <a:buChar char="•"/>
            </a:pPr>
            <a:endParaRPr lang="en-GB" altLang="en-US" sz="1800" dirty="0" smtClean="0">
              <a:solidFill>
                <a:schemeClr val="tx2"/>
              </a:solidFill>
            </a:endParaRPr>
          </a:p>
          <a:p>
            <a:pPr lvl="1" eaLnBrk="1" hangingPunct="1">
              <a:lnSpc>
                <a:spcPct val="100000"/>
              </a:lnSpc>
              <a:spcBef>
                <a:spcPct val="0"/>
              </a:spcBef>
              <a:buFont typeface="Times New Roman" pitchFamily="18" charset="0"/>
              <a:buChar char="•"/>
            </a:pPr>
            <a:endParaRPr lang="en-GB" altLang="en-US" sz="1800" dirty="0">
              <a:solidFill>
                <a:schemeClr val="tx2"/>
              </a:solidFill>
            </a:endParaRPr>
          </a:p>
          <a:p>
            <a:pPr marL="742950" lvl="1" indent="0" eaLnBrk="1" hangingPunct="1">
              <a:lnSpc>
                <a:spcPct val="100000"/>
              </a:lnSpc>
              <a:spcBef>
                <a:spcPct val="0"/>
              </a:spcBef>
            </a:pPr>
            <a:endParaRPr lang="en-GB" altLang="en-US" sz="1800" dirty="0">
              <a:solidFill>
                <a:schemeClr val="tx2"/>
              </a:solidFill>
            </a:endParaRPr>
          </a:p>
          <a:p>
            <a:pPr eaLnBrk="1" hangingPunct="1">
              <a:lnSpc>
                <a:spcPct val="100000"/>
              </a:lnSpc>
              <a:spcBef>
                <a:spcPct val="0"/>
              </a:spcBef>
              <a:buFont typeface="Times New Roman" pitchFamily="18" charset="0"/>
              <a:buChar char="•"/>
            </a:pPr>
            <a:r>
              <a:rPr lang="en-GB" altLang="en-US" sz="1800" dirty="0" smtClean="0">
                <a:solidFill>
                  <a:schemeClr val="tx1"/>
                </a:solidFill>
              </a:rPr>
              <a:t>In the </a:t>
            </a:r>
            <a:r>
              <a:rPr lang="en-GB" altLang="en-US" sz="2000" dirty="0" smtClean="0"/>
              <a:t>US,</a:t>
            </a:r>
            <a:r>
              <a:rPr lang="en-GB" altLang="en-US" sz="1800" dirty="0" smtClean="0">
                <a:solidFill>
                  <a:schemeClr val="tx2"/>
                </a:solidFill>
              </a:rPr>
              <a:t> abstracting from seasonal effects </a:t>
            </a:r>
            <a:r>
              <a:rPr lang="en-GB" altLang="en-US" sz="1600" b="0" dirty="0" smtClean="0">
                <a:solidFill>
                  <a:schemeClr val="tx2"/>
                </a:solidFill>
              </a:rPr>
              <a:t>(Q1 winter freeze, West coast port strike)</a:t>
            </a:r>
            <a:r>
              <a:rPr lang="en-GB" altLang="en-US" sz="1800" dirty="0" smtClean="0">
                <a:solidFill>
                  <a:schemeClr val="tx2"/>
                </a:solidFill>
              </a:rPr>
              <a:t>, the cycle is maturing &amp; the Fed getting ready for rate lift-off</a:t>
            </a:r>
          </a:p>
          <a:p>
            <a:pPr eaLnBrk="1" hangingPunct="1">
              <a:lnSpc>
                <a:spcPct val="100000"/>
              </a:lnSpc>
              <a:spcBef>
                <a:spcPct val="0"/>
              </a:spcBef>
              <a:buFont typeface="Times New Roman" pitchFamily="18" charset="0"/>
              <a:buChar char="•"/>
            </a:pPr>
            <a:r>
              <a:rPr lang="en-GB" altLang="en-US" sz="2000" dirty="0" smtClean="0"/>
              <a:t>China</a:t>
            </a:r>
            <a:r>
              <a:rPr lang="en-GB" altLang="en-US" sz="1800" dirty="0" smtClean="0">
                <a:solidFill>
                  <a:schemeClr val="tx2"/>
                </a:solidFill>
              </a:rPr>
              <a:t> is slowing beyond what was designed, but also getting ready for a bigger international role</a:t>
            </a:r>
            <a:endParaRPr lang="en-GB" altLang="en-US" sz="1600" dirty="0" smtClean="0">
              <a:solidFill>
                <a:schemeClr val="tx2"/>
              </a:solidFill>
            </a:endParaRPr>
          </a:p>
        </p:txBody>
      </p:sp>
      <p:pic>
        <p:nvPicPr>
          <p:cNvPr id="7" name="Picture 2" descr="C:\Users\n064561\Downloads\42-508499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59" y="2924944"/>
            <a:ext cx="3773175" cy="1776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39087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eaLnBrk="1" hangingPunct="1">
              <a:spcBef>
                <a:spcPct val="0"/>
              </a:spcBef>
            </a:pPr>
            <a:fld id="{AFBA7CF6-9DE3-4E8C-95B9-A8200E087BED}" type="slidenum">
              <a:rPr lang="es-ES_tradnl" altLang="en-US" sz="1500" smtClean="0"/>
              <a:pPr eaLnBrk="1" hangingPunct="1">
                <a:spcBef>
                  <a:spcPct val="0"/>
                </a:spcBef>
              </a:pPr>
              <a:t>20</a:t>
            </a:fld>
            <a:endParaRPr lang="es-ES_tradnl" altLang="en-US" sz="1500" smtClean="0"/>
          </a:p>
        </p:txBody>
      </p:sp>
      <p:sp>
        <p:nvSpPr>
          <p:cNvPr id="5123" name="Rectangle 9"/>
          <p:cNvSpPr>
            <a:spLocks noChangeArrowheads="1"/>
          </p:cNvSpPr>
          <p:nvPr/>
        </p:nvSpPr>
        <p:spPr bwMode="auto">
          <a:xfrm>
            <a:off x="179807" y="5344693"/>
            <a:ext cx="8640960" cy="338554"/>
          </a:xfrm>
          <a:prstGeom prst="rect">
            <a:avLst/>
          </a:prstGeom>
          <a:noFill/>
          <a:ln>
            <a:noFill/>
          </a:ln>
          <a:extLst/>
        </p:spPr>
        <p:txBody>
          <a:bodyPr wrap="square">
            <a:spAutoFit/>
          </a:bodyPr>
          <a:lstStyle>
            <a:lvl1pPr marL="263525" indent="-263525" eaLnBrk="0" hangingPunct="0">
              <a:lnSpc>
                <a:spcPct val="96000"/>
              </a:lnSpc>
              <a:spcBef>
                <a:spcPts val="600"/>
              </a:spcBef>
              <a:defRPr sz="2400" b="1">
                <a:solidFill>
                  <a:srgbClr val="FF0000"/>
                </a:solidFill>
                <a:latin typeface="Arial" charset="0"/>
                <a:ea typeface="MS PGothic" pitchFamily="34" charset="-128"/>
              </a:defRPr>
            </a:lvl1pPr>
            <a:lvl2pPr eaLnBrk="0" hangingPunct="0">
              <a:lnSpc>
                <a:spcPct val="96000"/>
              </a:lnSpc>
              <a:spcBef>
                <a:spcPts val="550"/>
              </a:spcBef>
              <a:defRPr sz="2200">
                <a:solidFill>
                  <a:srgbClr val="000024"/>
                </a:solidFill>
                <a:latin typeface="Arial" charset="0"/>
                <a:ea typeface="MS PGothic" pitchFamily="34" charset="-128"/>
              </a:defRPr>
            </a:lvl2pPr>
            <a:lvl3pPr eaLnBrk="0" hangingPunct="0">
              <a:lnSpc>
                <a:spcPct val="96000"/>
              </a:lnSpc>
              <a:spcBef>
                <a:spcPts val="500"/>
              </a:spcBef>
              <a:defRPr sz="2000">
                <a:solidFill>
                  <a:srgbClr val="000024"/>
                </a:solidFill>
                <a:latin typeface="Arial" charset="0"/>
                <a:ea typeface="MS PGothic" pitchFamily="34" charset="-128"/>
              </a:defRPr>
            </a:lvl3pPr>
            <a:lvl4pPr eaLnBrk="0" hangingPunct="0">
              <a:lnSpc>
                <a:spcPct val="96000"/>
              </a:lnSpc>
              <a:spcBef>
                <a:spcPts val="500"/>
              </a:spcBef>
              <a:defRPr sz="2000">
                <a:solidFill>
                  <a:srgbClr val="000024"/>
                </a:solidFill>
                <a:latin typeface="Arial" charset="0"/>
                <a:ea typeface="MS PGothic" pitchFamily="34" charset="-128"/>
              </a:defRPr>
            </a:lvl4pPr>
            <a:lvl5pPr eaLnBrk="0" hangingPunct="0">
              <a:lnSpc>
                <a:spcPct val="96000"/>
              </a:lnSpc>
              <a:spcBef>
                <a:spcPts val="500"/>
              </a:spcBef>
              <a:defRPr sz="2000">
                <a:solidFill>
                  <a:srgbClr val="000024"/>
                </a:solidFill>
                <a:latin typeface="Arial"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charset="0"/>
                <a:ea typeface="MS PGothic" pitchFamily="34" charset="-128"/>
              </a:defRPr>
            </a:lvl9pPr>
          </a:lstStyle>
          <a:p>
            <a:pPr marL="0" indent="0" algn="ctr" eaLnBrk="1" hangingPunct="1">
              <a:lnSpc>
                <a:spcPct val="100000"/>
              </a:lnSpc>
              <a:spcBef>
                <a:spcPct val="0"/>
              </a:spcBef>
              <a:defRPr/>
            </a:pPr>
            <a:r>
              <a:rPr lang="en-US" altLang="en-US" sz="1600" spc="-10" dirty="0" smtClean="0">
                <a:solidFill>
                  <a:schemeClr val="tx1"/>
                </a:solidFill>
              </a:rPr>
              <a:t>Even one of the most basic iWatches would buy us today 1,831 liters of oil !!!</a:t>
            </a:r>
            <a:endParaRPr lang="en-US" altLang="en-US" sz="1600" dirty="0" smtClean="0">
              <a:solidFill>
                <a:schemeClr val="tx1"/>
              </a:solidFill>
            </a:endParaRPr>
          </a:p>
        </p:txBody>
      </p:sp>
      <p:sp>
        <p:nvSpPr>
          <p:cNvPr id="5124" name="Text Box 30"/>
          <p:cNvSpPr txBox="1">
            <a:spLocks noChangeArrowheads="1"/>
          </p:cNvSpPr>
          <p:nvPr/>
        </p:nvSpPr>
        <p:spPr bwMode="auto">
          <a:xfrm>
            <a:off x="130175" y="188913"/>
            <a:ext cx="8402638" cy="739775"/>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r>
              <a:rPr lang="es-ES" altLang="en-US" sz="1800" dirty="0">
                <a:solidFill>
                  <a:schemeClr val="bg1"/>
                </a:solidFill>
                <a:cs typeface="Times New Roman" pitchFamily="18" charset="0"/>
              </a:rPr>
              <a:t>        </a:t>
            </a:r>
            <a:r>
              <a:rPr lang="en-GB" altLang="en-US" sz="1800" dirty="0" smtClean="0">
                <a:solidFill>
                  <a:schemeClr val="bg1"/>
                </a:solidFill>
                <a:cs typeface="Times New Roman" pitchFamily="18" charset="0"/>
              </a:rPr>
              <a:t>Oil shock</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13455"/>
            <a:ext cx="787321" cy="490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781" y="1700808"/>
            <a:ext cx="2088232" cy="2465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1268760"/>
            <a:ext cx="9810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230" y="1268760"/>
            <a:ext cx="9810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1279853"/>
            <a:ext cx="9810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1279853"/>
            <a:ext cx="9810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2215" y="1279853"/>
            <a:ext cx="9810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7" y="2493381"/>
            <a:ext cx="9810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229" y="2493381"/>
            <a:ext cx="9810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7" y="2504474"/>
            <a:ext cx="9810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3" y="2504474"/>
            <a:ext cx="9810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2214" y="2504474"/>
            <a:ext cx="9810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6" y="3753513"/>
            <a:ext cx="9810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1228" y="4195870"/>
            <a:ext cx="981075" cy="683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843808" y="2518121"/>
            <a:ext cx="542456" cy="830997"/>
          </a:xfrm>
          <a:prstGeom prst="rect">
            <a:avLst/>
          </a:prstGeom>
        </p:spPr>
        <p:txBody>
          <a:bodyPr wrap="none">
            <a:spAutoFit/>
          </a:bodyPr>
          <a:lstStyle/>
          <a:p>
            <a:r>
              <a:rPr lang="es-ES" altLang="en-US" sz="4800" b="0" spc="-10" dirty="0" smtClean="0">
                <a:solidFill>
                  <a:schemeClr val="tx1"/>
                </a:solidFill>
              </a:rPr>
              <a:t>=</a:t>
            </a:r>
            <a:endParaRPr lang="en-GB" sz="4800" dirty="0"/>
          </a:p>
        </p:txBody>
      </p:sp>
    </p:spTree>
    <p:extLst>
      <p:ext uri="{BB962C8B-B14F-4D97-AF65-F5344CB8AC3E}">
        <p14:creationId xmlns:p14="http://schemas.microsoft.com/office/powerpoint/2010/main" val="5110454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eaLnBrk="1" hangingPunct="1">
              <a:spcBef>
                <a:spcPct val="0"/>
              </a:spcBef>
            </a:pPr>
            <a:fld id="{AFBA7CF6-9DE3-4E8C-95B9-A8200E087BED}" type="slidenum">
              <a:rPr lang="es-ES_tradnl" altLang="en-US" sz="1500" smtClean="0"/>
              <a:pPr eaLnBrk="1" hangingPunct="1">
                <a:spcBef>
                  <a:spcPct val="0"/>
                </a:spcBef>
              </a:pPr>
              <a:t>21</a:t>
            </a:fld>
            <a:endParaRPr lang="es-ES_tradnl" altLang="en-US" sz="1500" smtClean="0"/>
          </a:p>
        </p:txBody>
      </p:sp>
      <p:sp>
        <p:nvSpPr>
          <p:cNvPr id="5123" name="Rectangle 9"/>
          <p:cNvSpPr>
            <a:spLocks noChangeArrowheads="1"/>
          </p:cNvSpPr>
          <p:nvPr/>
        </p:nvSpPr>
        <p:spPr bwMode="auto">
          <a:xfrm>
            <a:off x="347948" y="4293096"/>
            <a:ext cx="8715375" cy="1631216"/>
          </a:xfrm>
          <a:prstGeom prst="rect">
            <a:avLst/>
          </a:prstGeom>
          <a:noFill/>
          <a:ln>
            <a:noFill/>
          </a:ln>
          <a:extLst/>
        </p:spPr>
        <p:txBody>
          <a:bodyPr>
            <a:spAutoFit/>
          </a:bodyPr>
          <a:lstStyle>
            <a:lvl1pPr marL="263525" indent="-263525" eaLnBrk="0" hangingPunct="0">
              <a:lnSpc>
                <a:spcPct val="96000"/>
              </a:lnSpc>
              <a:spcBef>
                <a:spcPts val="600"/>
              </a:spcBef>
              <a:defRPr sz="2400" b="1">
                <a:solidFill>
                  <a:srgbClr val="FF0000"/>
                </a:solidFill>
                <a:latin typeface="Arial" charset="0"/>
                <a:ea typeface="MS PGothic" pitchFamily="34" charset="-128"/>
              </a:defRPr>
            </a:lvl1pPr>
            <a:lvl2pPr eaLnBrk="0" hangingPunct="0">
              <a:lnSpc>
                <a:spcPct val="96000"/>
              </a:lnSpc>
              <a:spcBef>
                <a:spcPts val="550"/>
              </a:spcBef>
              <a:defRPr sz="2200">
                <a:solidFill>
                  <a:srgbClr val="000024"/>
                </a:solidFill>
                <a:latin typeface="Arial" charset="0"/>
                <a:ea typeface="MS PGothic" pitchFamily="34" charset="-128"/>
              </a:defRPr>
            </a:lvl2pPr>
            <a:lvl3pPr eaLnBrk="0" hangingPunct="0">
              <a:lnSpc>
                <a:spcPct val="96000"/>
              </a:lnSpc>
              <a:spcBef>
                <a:spcPts val="500"/>
              </a:spcBef>
              <a:defRPr sz="2000">
                <a:solidFill>
                  <a:srgbClr val="000024"/>
                </a:solidFill>
                <a:latin typeface="Arial" charset="0"/>
                <a:ea typeface="MS PGothic" pitchFamily="34" charset="-128"/>
              </a:defRPr>
            </a:lvl3pPr>
            <a:lvl4pPr eaLnBrk="0" hangingPunct="0">
              <a:lnSpc>
                <a:spcPct val="96000"/>
              </a:lnSpc>
              <a:spcBef>
                <a:spcPts val="500"/>
              </a:spcBef>
              <a:defRPr sz="2000">
                <a:solidFill>
                  <a:srgbClr val="000024"/>
                </a:solidFill>
                <a:latin typeface="Arial" charset="0"/>
                <a:ea typeface="MS PGothic" pitchFamily="34" charset="-128"/>
              </a:defRPr>
            </a:lvl4pPr>
            <a:lvl5pPr eaLnBrk="0" hangingPunct="0">
              <a:lnSpc>
                <a:spcPct val="96000"/>
              </a:lnSpc>
              <a:spcBef>
                <a:spcPts val="500"/>
              </a:spcBef>
              <a:defRPr sz="2000">
                <a:solidFill>
                  <a:srgbClr val="000024"/>
                </a:solidFill>
                <a:latin typeface="Arial"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charset="0"/>
                <a:ea typeface="MS PGothic" pitchFamily="34" charset="-128"/>
              </a:defRPr>
            </a:lvl9pPr>
          </a:lstStyle>
          <a:p>
            <a:pPr eaLnBrk="1" hangingPunct="1">
              <a:lnSpc>
                <a:spcPct val="100000"/>
              </a:lnSpc>
              <a:spcBef>
                <a:spcPct val="0"/>
              </a:spcBef>
              <a:buFont typeface="Wingdings" pitchFamily="2" charset="2"/>
              <a:buChar char="§"/>
              <a:defRPr/>
            </a:pPr>
            <a:r>
              <a:rPr lang="en-GB" altLang="en-US" sz="1400" b="0" spc="-10" dirty="0" smtClean="0">
                <a:solidFill>
                  <a:schemeClr val="tx1"/>
                </a:solidFill>
              </a:rPr>
              <a:t>The present fall in oil prices is a significant event compared to other similar historical episodes:</a:t>
            </a:r>
          </a:p>
          <a:p>
            <a:pPr lvl="1" eaLnBrk="1" hangingPunct="1">
              <a:lnSpc>
                <a:spcPct val="100000"/>
              </a:lnSpc>
              <a:spcBef>
                <a:spcPct val="0"/>
              </a:spcBef>
              <a:buFont typeface="Wingdings" pitchFamily="2" charset="2"/>
              <a:buChar char="§"/>
              <a:defRPr/>
            </a:pPr>
            <a:r>
              <a:rPr lang="en-GB" altLang="en-US" sz="1200" b="0" spc="-10" dirty="0" smtClean="0">
                <a:solidFill>
                  <a:schemeClr val="tx1"/>
                </a:solidFill>
              </a:rPr>
              <a:t>1985-86: Increase in oil supply and change in OPEC policy</a:t>
            </a:r>
          </a:p>
          <a:p>
            <a:pPr lvl="1" eaLnBrk="1" hangingPunct="1">
              <a:lnSpc>
                <a:spcPct val="100000"/>
              </a:lnSpc>
              <a:spcBef>
                <a:spcPct val="0"/>
              </a:spcBef>
              <a:buFont typeface="Wingdings" pitchFamily="2" charset="2"/>
              <a:buChar char="§"/>
              <a:defRPr/>
            </a:pPr>
            <a:r>
              <a:rPr lang="en-GB" altLang="en-US" sz="1200" b="0" spc="-10" dirty="0" smtClean="0">
                <a:solidFill>
                  <a:schemeClr val="tx1"/>
                </a:solidFill>
              </a:rPr>
              <a:t>1990-91: US recession</a:t>
            </a:r>
          </a:p>
          <a:p>
            <a:pPr lvl="1" eaLnBrk="1" hangingPunct="1">
              <a:lnSpc>
                <a:spcPct val="100000"/>
              </a:lnSpc>
              <a:spcBef>
                <a:spcPct val="0"/>
              </a:spcBef>
              <a:buFont typeface="Wingdings" pitchFamily="2" charset="2"/>
              <a:buChar char="§"/>
              <a:defRPr/>
            </a:pPr>
            <a:r>
              <a:rPr lang="en-GB" altLang="en-US" sz="1200" b="0" spc="-10" dirty="0" smtClean="0">
                <a:solidFill>
                  <a:schemeClr val="tx1"/>
                </a:solidFill>
              </a:rPr>
              <a:t>1997-98: Asian crisis</a:t>
            </a:r>
          </a:p>
          <a:p>
            <a:pPr lvl="1" eaLnBrk="1" hangingPunct="1">
              <a:lnSpc>
                <a:spcPct val="100000"/>
              </a:lnSpc>
              <a:spcBef>
                <a:spcPct val="0"/>
              </a:spcBef>
              <a:buFont typeface="Wingdings" pitchFamily="2" charset="2"/>
              <a:buChar char="§"/>
              <a:defRPr/>
            </a:pPr>
            <a:r>
              <a:rPr lang="en-GB" altLang="en-US" sz="1200" b="0" spc="-10" dirty="0" smtClean="0">
                <a:solidFill>
                  <a:schemeClr val="tx1"/>
                </a:solidFill>
              </a:rPr>
              <a:t>2001: US recession</a:t>
            </a:r>
          </a:p>
          <a:p>
            <a:pPr lvl="1" eaLnBrk="1" hangingPunct="1">
              <a:lnSpc>
                <a:spcPct val="100000"/>
              </a:lnSpc>
              <a:spcBef>
                <a:spcPct val="0"/>
              </a:spcBef>
              <a:buFont typeface="Wingdings" pitchFamily="2" charset="2"/>
              <a:buChar char="§"/>
              <a:defRPr/>
            </a:pPr>
            <a:r>
              <a:rPr lang="en-GB" altLang="en-US" sz="1200" b="0" spc="-10" dirty="0" smtClean="0">
                <a:solidFill>
                  <a:schemeClr val="tx1"/>
                </a:solidFill>
              </a:rPr>
              <a:t>2007-09: Global financial crisis</a:t>
            </a:r>
          </a:p>
          <a:p>
            <a:pPr lvl="1" eaLnBrk="1" hangingPunct="1">
              <a:lnSpc>
                <a:spcPct val="100000"/>
              </a:lnSpc>
              <a:spcBef>
                <a:spcPct val="0"/>
              </a:spcBef>
              <a:buFont typeface="Wingdings" pitchFamily="2" charset="2"/>
              <a:buChar char="§"/>
              <a:defRPr/>
            </a:pPr>
            <a:endParaRPr lang="en-GB" altLang="en-US" sz="1200" b="0" spc="-10" dirty="0" smtClean="0">
              <a:solidFill>
                <a:schemeClr val="tx1"/>
              </a:solidFill>
            </a:endParaRPr>
          </a:p>
          <a:p>
            <a:pPr eaLnBrk="1" hangingPunct="1">
              <a:lnSpc>
                <a:spcPct val="100000"/>
              </a:lnSpc>
              <a:spcBef>
                <a:spcPct val="0"/>
              </a:spcBef>
              <a:buFont typeface="Wingdings" pitchFamily="2" charset="2"/>
              <a:buChar char="§"/>
              <a:defRPr/>
            </a:pPr>
            <a:r>
              <a:rPr lang="en-GB" altLang="en-US" sz="1400" b="0" spc="-10" dirty="0" smtClean="0">
                <a:solidFill>
                  <a:schemeClr val="tx1"/>
                </a:solidFill>
              </a:rPr>
              <a:t>Significant declines also in other commodity prices</a:t>
            </a:r>
            <a:endParaRPr lang="en-GB" altLang="en-US" sz="1400" b="0" dirty="0" smtClean="0">
              <a:solidFill>
                <a:schemeClr val="tx1"/>
              </a:solidFill>
            </a:endParaRPr>
          </a:p>
        </p:txBody>
      </p:sp>
      <p:sp>
        <p:nvSpPr>
          <p:cNvPr id="5124" name="Text Box 30"/>
          <p:cNvSpPr txBox="1">
            <a:spLocks noChangeArrowheads="1"/>
          </p:cNvSpPr>
          <p:nvPr/>
        </p:nvSpPr>
        <p:spPr bwMode="auto">
          <a:xfrm>
            <a:off x="130175" y="188913"/>
            <a:ext cx="8402638" cy="739775"/>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r>
              <a:rPr lang="es-ES" altLang="en-US" sz="1800" dirty="0">
                <a:solidFill>
                  <a:schemeClr val="bg1"/>
                </a:solidFill>
                <a:cs typeface="Times New Roman" pitchFamily="18" charset="0"/>
              </a:rPr>
              <a:t>        </a:t>
            </a:r>
            <a:r>
              <a:rPr lang="en-GB" altLang="en-US" sz="1800" dirty="0" smtClean="0">
                <a:solidFill>
                  <a:schemeClr val="bg1"/>
                </a:solidFill>
                <a:cs typeface="Times New Roman" pitchFamily="18" charset="0"/>
              </a:rPr>
              <a:t>Oil shock:</a:t>
            </a:r>
          </a:p>
          <a:p>
            <a:pPr algn="ctr" defTabSz="914400">
              <a:lnSpc>
                <a:spcPct val="100000"/>
              </a:lnSpc>
              <a:spcBef>
                <a:spcPct val="0"/>
              </a:spcBef>
              <a:buClrTx/>
              <a:buSzTx/>
              <a:buFontTx/>
              <a:buNone/>
            </a:pPr>
            <a:r>
              <a:rPr lang="en-GB" altLang="en-US" sz="1800" dirty="0" smtClean="0">
                <a:solidFill>
                  <a:schemeClr val="bg1"/>
                </a:solidFill>
                <a:cs typeface="Times New Roman" pitchFamily="18" charset="0"/>
              </a:rPr>
              <a:t>             Fall in oil prices (and other </a:t>
            </a:r>
            <a:r>
              <a:rPr lang="en-GB" altLang="en-US" sz="1800" dirty="0" err="1" smtClean="0">
                <a:solidFill>
                  <a:schemeClr val="bg1"/>
                </a:solidFill>
                <a:cs typeface="Times New Roman" pitchFamily="18" charset="0"/>
              </a:rPr>
              <a:t>commoditiy</a:t>
            </a:r>
            <a:r>
              <a:rPr lang="en-GB" altLang="en-US" sz="1800" dirty="0" smtClean="0">
                <a:solidFill>
                  <a:schemeClr val="bg1"/>
                </a:solidFill>
                <a:cs typeface="Times New Roman" pitchFamily="18" charset="0"/>
              </a:rPr>
              <a:t> prices) is substantial</a:t>
            </a:r>
            <a:endParaRPr lang="en-GB" altLang="en-US" sz="1800" dirty="0">
              <a:solidFill>
                <a:schemeClr val="bg1"/>
              </a:solidFill>
              <a:cs typeface="Times New Roman" pitchFamily="18"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13455"/>
            <a:ext cx="787321" cy="490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12"/>
          <p:cNvSpPr>
            <a:spLocks noChangeArrowheads="1"/>
          </p:cNvSpPr>
          <p:nvPr/>
        </p:nvSpPr>
        <p:spPr bwMode="auto">
          <a:xfrm>
            <a:off x="130175" y="1062807"/>
            <a:ext cx="2641625" cy="360710"/>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97200" tIns="53856" rIns="97200" bIns="46800" anchor="ctr"/>
          <a:lstStyle>
            <a:lvl1pPr eaLnBrk="0" hangingPunct="0">
              <a:tabLst>
                <a:tab pos="723900" algn="l"/>
                <a:tab pos="1447800" algn="l"/>
                <a:tab pos="2171700" algn="l"/>
                <a:tab pos="2895600" algn="l"/>
                <a:tab pos="3619500" algn="l"/>
              </a:tabLst>
              <a:defRPr b="1">
                <a:solidFill>
                  <a:schemeClr val="bg1"/>
                </a:solidFill>
                <a:latin typeface="Arial" charset="0"/>
              </a:defRPr>
            </a:lvl1pPr>
            <a:lvl2pPr marL="742950" indent="-285750" eaLnBrk="0" hangingPunct="0">
              <a:tabLst>
                <a:tab pos="723900" algn="l"/>
                <a:tab pos="1447800" algn="l"/>
                <a:tab pos="2171700" algn="l"/>
                <a:tab pos="2895600" algn="l"/>
                <a:tab pos="3619500" algn="l"/>
              </a:tabLst>
              <a:defRPr b="1">
                <a:solidFill>
                  <a:schemeClr val="bg1"/>
                </a:solidFill>
                <a:latin typeface="Arial" charset="0"/>
              </a:defRPr>
            </a:lvl2pPr>
            <a:lvl3pPr marL="1143000" indent="-228600" eaLnBrk="0" hangingPunct="0">
              <a:tabLst>
                <a:tab pos="723900" algn="l"/>
                <a:tab pos="1447800" algn="l"/>
                <a:tab pos="2171700" algn="l"/>
                <a:tab pos="2895600" algn="l"/>
                <a:tab pos="3619500" algn="l"/>
              </a:tabLst>
              <a:defRPr b="1">
                <a:solidFill>
                  <a:schemeClr val="bg1"/>
                </a:solidFill>
                <a:latin typeface="Arial" charset="0"/>
              </a:defRPr>
            </a:lvl3pPr>
            <a:lvl4pPr marL="1600200" indent="-228600" eaLnBrk="0" hangingPunct="0">
              <a:tabLst>
                <a:tab pos="723900" algn="l"/>
                <a:tab pos="1447800" algn="l"/>
                <a:tab pos="2171700" algn="l"/>
                <a:tab pos="2895600" algn="l"/>
                <a:tab pos="3619500" algn="l"/>
              </a:tabLst>
              <a:defRPr b="1">
                <a:solidFill>
                  <a:schemeClr val="bg1"/>
                </a:solidFill>
                <a:latin typeface="Arial" charset="0"/>
              </a:defRPr>
            </a:lvl4pPr>
            <a:lvl5pPr marL="2057400" indent="-228600" eaLnBrk="0" hangingPunct="0">
              <a:tabLst>
                <a:tab pos="723900" algn="l"/>
                <a:tab pos="1447800" algn="l"/>
                <a:tab pos="2171700" algn="l"/>
                <a:tab pos="2895600" algn="l"/>
                <a:tab pos="3619500" algn="l"/>
              </a:tabLst>
              <a:defRPr b="1">
                <a:solidFill>
                  <a:schemeClr val="bg1"/>
                </a:solidFill>
                <a:latin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9pPr>
          </a:lstStyle>
          <a:p>
            <a:pPr algn="ctr" eaLnBrk="1" hangingPunct="1">
              <a:lnSpc>
                <a:spcPct val="96000"/>
              </a:lnSpc>
            </a:pPr>
            <a:r>
              <a:rPr lang="en-GB" altLang="en-US" sz="1100" dirty="0" smtClean="0">
                <a:solidFill>
                  <a:srgbClr val="FFFFFF"/>
                </a:solidFill>
                <a:cs typeface="Times New Roman" pitchFamily="18" charset="0"/>
              </a:rPr>
              <a:t>Oil price drops in excess of 30%</a:t>
            </a:r>
            <a:endParaRPr lang="en-GB" altLang="en-US" sz="1100" dirty="0">
              <a:solidFill>
                <a:srgbClr val="FFFFFF"/>
              </a:solidFill>
              <a:cs typeface="Times New Roman" pitchFamily="18" charset="0"/>
            </a:endParaRPr>
          </a:p>
        </p:txBody>
      </p:sp>
      <p:sp>
        <p:nvSpPr>
          <p:cNvPr id="9" name="Rectangle 12"/>
          <p:cNvSpPr>
            <a:spLocks noChangeArrowheads="1"/>
          </p:cNvSpPr>
          <p:nvPr/>
        </p:nvSpPr>
        <p:spPr bwMode="auto">
          <a:xfrm>
            <a:off x="3329186" y="1077842"/>
            <a:ext cx="2538039" cy="360710"/>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97200" tIns="53856" rIns="97200" bIns="46800" anchor="ctr"/>
          <a:lstStyle>
            <a:lvl1pPr eaLnBrk="0" hangingPunct="0">
              <a:tabLst>
                <a:tab pos="723900" algn="l"/>
                <a:tab pos="1447800" algn="l"/>
                <a:tab pos="2171700" algn="l"/>
                <a:tab pos="2895600" algn="l"/>
                <a:tab pos="3619500" algn="l"/>
              </a:tabLst>
              <a:defRPr b="1">
                <a:solidFill>
                  <a:schemeClr val="bg1"/>
                </a:solidFill>
                <a:latin typeface="Arial" charset="0"/>
              </a:defRPr>
            </a:lvl1pPr>
            <a:lvl2pPr marL="742950" indent="-285750" eaLnBrk="0" hangingPunct="0">
              <a:tabLst>
                <a:tab pos="723900" algn="l"/>
                <a:tab pos="1447800" algn="l"/>
                <a:tab pos="2171700" algn="l"/>
                <a:tab pos="2895600" algn="l"/>
                <a:tab pos="3619500" algn="l"/>
              </a:tabLst>
              <a:defRPr b="1">
                <a:solidFill>
                  <a:schemeClr val="bg1"/>
                </a:solidFill>
                <a:latin typeface="Arial" charset="0"/>
              </a:defRPr>
            </a:lvl2pPr>
            <a:lvl3pPr marL="1143000" indent="-228600" eaLnBrk="0" hangingPunct="0">
              <a:tabLst>
                <a:tab pos="723900" algn="l"/>
                <a:tab pos="1447800" algn="l"/>
                <a:tab pos="2171700" algn="l"/>
                <a:tab pos="2895600" algn="l"/>
                <a:tab pos="3619500" algn="l"/>
              </a:tabLst>
              <a:defRPr b="1">
                <a:solidFill>
                  <a:schemeClr val="bg1"/>
                </a:solidFill>
                <a:latin typeface="Arial" charset="0"/>
              </a:defRPr>
            </a:lvl3pPr>
            <a:lvl4pPr marL="1600200" indent="-228600" eaLnBrk="0" hangingPunct="0">
              <a:tabLst>
                <a:tab pos="723900" algn="l"/>
                <a:tab pos="1447800" algn="l"/>
                <a:tab pos="2171700" algn="l"/>
                <a:tab pos="2895600" algn="l"/>
                <a:tab pos="3619500" algn="l"/>
              </a:tabLst>
              <a:defRPr b="1">
                <a:solidFill>
                  <a:schemeClr val="bg1"/>
                </a:solidFill>
                <a:latin typeface="Arial" charset="0"/>
              </a:defRPr>
            </a:lvl4pPr>
            <a:lvl5pPr marL="2057400" indent="-228600" eaLnBrk="0" hangingPunct="0">
              <a:tabLst>
                <a:tab pos="723900" algn="l"/>
                <a:tab pos="1447800" algn="l"/>
                <a:tab pos="2171700" algn="l"/>
                <a:tab pos="2895600" algn="l"/>
                <a:tab pos="3619500" algn="l"/>
              </a:tabLst>
              <a:defRPr b="1">
                <a:solidFill>
                  <a:schemeClr val="bg1"/>
                </a:solidFill>
                <a:latin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9pPr>
          </a:lstStyle>
          <a:p>
            <a:pPr algn="ctr" eaLnBrk="1" hangingPunct="1">
              <a:lnSpc>
                <a:spcPct val="96000"/>
              </a:lnSpc>
            </a:pPr>
            <a:r>
              <a:rPr lang="en-GB" altLang="en-US" sz="1100" dirty="0" smtClean="0">
                <a:solidFill>
                  <a:srgbClr val="FFFFFF"/>
                </a:solidFill>
                <a:cs typeface="Times New Roman" pitchFamily="18" charset="0"/>
              </a:rPr>
              <a:t>Cumulative changes in commodity price indexes</a:t>
            </a:r>
            <a:endParaRPr lang="en-GB" altLang="en-US" sz="1100" b="0" i="1" dirty="0">
              <a:solidFill>
                <a:srgbClr val="FFFFFF"/>
              </a:solidFill>
              <a:cs typeface="Times New Roman" pitchFamily="18" charset="0"/>
            </a:endParaRPr>
          </a:p>
        </p:txBody>
      </p:sp>
      <p:sp>
        <p:nvSpPr>
          <p:cNvPr id="11" name="Rectangle 5"/>
          <p:cNvSpPr>
            <a:spLocks noChangeArrowheads="1"/>
          </p:cNvSpPr>
          <p:nvPr/>
        </p:nvSpPr>
        <p:spPr bwMode="auto">
          <a:xfrm>
            <a:off x="102427" y="3529702"/>
            <a:ext cx="281338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27">
                <a:solidFill>
                  <a:srgbClr val="000000"/>
                </a:solidFill>
                <a:prstDash val="sysDot"/>
                <a:miter lim="800000"/>
                <a:headEnd/>
                <a:tailEnd/>
              </a14:hiddenLine>
            </a:ext>
          </a:extLst>
        </p:spPr>
        <p:txBody>
          <a:bodyPr wrap="square">
            <a:spAutoFit/>
          </a:bodyPr>
          <a:lstStyle>
            <a:lvl1pPr eaLnBrk="0" hangingPunct="0">
              <a:defRPr b="1">
                <a:solidFill>
                  <a:schemeClr val="bg1"/>
                </a:solidFill>
                <a:latin typeface="Arial" charset="0"/>
              </a:defRPr>
            </a:lvl1pPr>
            <a:lvl2pPr marL="742950" indent="-285750" eaLnBrk="0" hangingPunct="0">
              <a:defRPr b="1">
                <a:solidFill>
                  <a:schemeClr val="bg1"/>
                </a:solidFill>
                <a:latin typeface="Arial" charset="0"/>
              </a:defRPr>
            </a:lvl2pPr>
            <a:lvl3pPr marL="1143000" indent="-228600" eaLnBrk="0" hangingPunct="0">
              <a:defRPr b="1">
                <a:solidFill>
                  <a:schemeClr val="bg1"/>
                </a:solidFill>
                <a:latin typeface="Arial" charset="0"/>
              </a:defRPr>
            </a:lvl3pPr>
            <a:lvl4pPr marL="1600200" indent="-228600" eaLnBrk="0" hangingPunct="0">
              <a:defRPr b="1">
                <a:solidFill>
                  <a:schemeClr val="bg1"/>
                </a:solidFill>
                <a:latin typeface="Arial" charset="0"/>
              </a:defRPr>
            </a:lvl4pPr>
            <a:lvl5pPr marL="2057400" indent="-228600" eaLnBrk="0" hangingPunct="0">
              <a:defRPr b="1">
                <a:solidFill>
                  <a:schemeClr val="bg1"/>
                </a:solidFill>
                <a:latin typeface="Arial" charset="0"/>
              </a:defRPr>
            </a:lvl5pPr>
            <a:lvl6pPr marL="2514600" indent="-228600" eaLnBrk="0" fontAlgn="base" hangingPunct="0">
              <a:spcBef>
                <a:spcPct val="0"/>
              </a:spcBef>
              <a:spcAft>
                <a:spcPct val="0"/>
              </a:spcAft>
              <a:defRPr b="1">
                <a:solidFill>
                  <a:schemeClr val="bg1"/>
                </a:solidFill>
                <a:latin typeface="Arial" charset="0"/>
              </a:defRPr>
            </a:lvl6pPr>
            <a:lvl7pPr marL="2971800" indent="-228600" eaLnBrk="0" fontAlgn="base" hangingPunct="0">
              <a:spcBef>
                <a:spcPct val="0"/>
              </a:spcBef>
              <a:spcAft>
                <a:spcPct val="0"/>
              </a:spcAft>
              <a:defRPr b="1">
                <a:solidFill>
                  <a:schemeClr val="bg1"/>
                </a:solidFill>
                <a:latin typeface="Arial" charset="0"/>
              </a:defRPr>
            </a:lvl7pPr>
            <a:lvl8pPr marL="3429000" indent="-228600" eaLnBrk="0" fontAlgn="base" hangingPunct="0">
              <a:spcBef>
                <a:spcPct val="0"/>
              </a:spcBef>
              <a:spcAft>
                <a:spcPct val="0"/>
              </a:spcAft>
              <a:defRPr b="1">
                <a:solidFill>
                  <a:schemeClr val="bg1"/>
                </a:solidFill>
                <a:latin typeface="Arial" charset="0"/>
              </a:defRPr>
            </a:lvl8pPr>
            <a:lvl9pPr marL="3886200" indent="-228600" eaLnBrk="0" fontAlgn="base" hangingPunct="0">
              <a:spcBef>
                <a:spcPct val="0"/>
              </a:spcBef>
              <a:spcAft>
                <a:spcPct val="0"/>
              </a:spcAft>
              <a:defRPr b="1">
                <a:solidFill>
                  <a:schemeClr val="bg1"/>
                </a:solidFill>
                <a:latin typeface="Arial" charset="0"/>
              </a:defRPr>
            </a:lvl9pPr>
          </a:lstStyle>
          <a:p>
            <a:pPr eaLnBrk="1" hangingPunct="1"/>
            <a:r>
              <a:rPr lang="en-GB" altLang="en-US" sz="900" b="0" i="1" dirty="0" smtClean="0">
                <a:solidFill>
                  <a:schemeClr val="tx2"/>
                </a:solidFill>
              </a:rPr>
              <a:t>NOTE: Non-consecutive episodes of six-months for which weighted average of WTI, Brent and Dubai oil prices fell by more than 30%</a:t>
            </a:r>
          </a:p>
          <a:p>
            <a:pPr eaLnBrk="1" hangingPunct="1"/>
            <a:endParaRPr lang="en-GB" altLang="en-US" sz="900" b="0" i="1" dirty="0" smtClean="0">
              <a:solidFill>
                <a:schemeClr val="tx2"/>
              </a:solidFill>
            </a:endParaRPr>
          </a:p>
          <a:p>
            <a:pPr eaLnBrk="1" hangingPunct="1"/>
            <a:r>
              <a:rPr lang="en-GB" altLang="en-US" sz="900" b="0" i="1" dirty="0" smtClean="0">
                <a:solidFill>
                  <a:schemeClr val="tx2"/>
                </a:solidFill>
              </a:rPr>
              <a:t>Source: European Commission</a:t>
            </a:r>
            <a:endParaRPr lang="en-GB" altLang="en-US" sz="900" b="0" i="1" dirty="0">
              <a:solidFill>
                <a:schemeClr val="tx2"/>
              </a:solidFill>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186" y="1585142"/>
            <a:ext cx="248602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5"/>
          <p:cNvSpPr>
            <a:spLocks noChangeArrowheads="1"/>
          </p:cNvSpPr>
          <p:nvPr/>
        </p:nvSpPr>
        <p:spPr bwMode="auto">
          <a:xfrm>
            <a:off x="3203848" y="3529702"/>
            <a:ext cx="266337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27">
                <a:solidFill>
                  <a:srgbClr val="000000"/>
                </a:solidFill>
                <a:prstDash val="sysDot"/>
                <a:miter lim="800000"/>
                <a:headEnd/>
                <a:tailEnd/>
              </a14:hiddenLine>
            </a:ext>
          </a:extLst>
        </p:spPr>
        <p:txBody>
          <a:bodyPr wrap="square">
            <a:spAutoFit/>
          </a:bodyPr>
          <a:lstStyle>
            <a:lvl1pPr eaLnBrk="0" hangingPunct="0">
              <a:defRPr b="1">
                <a:solidFill>
                  <a:schemeClr val="bg1"/>
                </a:solidFill>
                <a:latin typeface="Arial" charset="0"/>
              </a:defRPr>
            </a:lvl1pPr>
            <a:lvl2pPr marL="742950" indent="-285750" eaLnBrk="0" hangingPunct="0">
              <a:defRPr b="1">
                <a:solidFill>
                  <a:schemeClr val="bg1"/>
                </a:solidFill>
                <a:latin typeface="Arial" charset="0"/>
              </a:defRPr>
            </a:lvl2pPr>
            <a:lvl3pPr marL="1143000" indent="-228600" eaLnBrk="0" hangingPunct="0">
              <a:defRPr b="1">
                <a:solidFill>
                  <a:schemeClr val="bg1"/>
                </a:solidFill>
                <a:latin typeface="Arial" charset="0"/>
              </a:defRPr>
            </a:lvl3pPr>
            <a:lvl4pPr marL="1600200" indent="-228600" eaLnBrk="0" hangingPunct="0">
              <a:defRPr b="1">
                <a:solidFill>
                  <a:schemeClr val="bg1"/>
                </a:solidFill>
                <a:latin typeface="Arial" charset="0"/>
              </a:defRPr>
            </a:lvl4pPr>
            <a:lvl5pPr marL="2057400" indent="-228600" eaLnBrk="0" hangingPunct="0">
              <a:defRPr b="1">
                <a:solidFill>
                  <a:schemeClr val="bg1"/>
                </a:solidFill>
                <a:latin typeface="Arial" charset="0"/>
              </a:defRPr>
            </a:lvl5pPr>
            <a:lvl6pPr marL="2514600" indent="-228600" eaLnBrk="0" fontAlgn="base" hangingPunct="0">
              <a:spcBef>
                <a:spcPct val="0"/>
              </a:spcBef>
              <a:spcAft>
                <a:spcPct val="0"/>
              </a:spcAft>
              <a:defRPr b="1">
                <a:solidFill>
                  <a:schemeClr val="bg1"/>
                </a:solidFill>
                <a:latin typeface="Arial" charset="0"/>
              </a:defRPr>
            </a:lvl6pPr>
            <a:lvl7pPr marL="2971800" indent="-228600" eaLnBrk="0" fontAlgn="base" hangingPunct="0">
              <a:spcBef>
                <a:spcPct val="0"/>
              </a:spcBef>
              <a:spcAft>
                <a:spcPct val="0"/>
              </a:spcAft>
              <a:defRPr b="1">
                <a:solidFill>
                  <a:schemeClr val="bg1"/>
                </a:solidFill>
                <a:latin typeface="Arial" charset="0"/>
              </a:defRPr>
            </a:lvl7pPr>
            <a:lvl8pPr marL="3429000" indent="-228600" eaLnBrk="0" fontAlgn="base" hangingPunct="0">
              <a:spcBef>
                <a:spcPct val="0"/>
              </a:spcBef>
              <a:spcAft>
                <a:spcPct val="0"/>
              </a:spcAft>
              <a:defRPr b="1">
                <a:solidFill>
                  <a:schemeClr val="bg1"/>
                </a:solidFill>
                <a:latin typeface="Arial" charset="0"/>
              </a:defRPr>
            </a:lvl8pPr>
            <a:lvl9pPr marL="3886200" indent="-228600" eaLnBrk="0" fontAlgn="base" hangingPunct="0">
              <a:spcBef>
                <a:spcPct val="0"/>
              </a:spcBef>
              <a:spcAft>
                <a:spcPct val="0"/>
              </a:spcAft>
              <a:defRPr b="1">
                <a:solidFill>
                  <a:schemeClr val="bg1"/>
                </a:solidFill>
                <a:latin typeface="Arial" charset="0"/>
              </a:defRPr>
            </a:lvl9pPr>
          </a:lstStyle>
          <a:p>
            <a:pPr eaLnBrk="1" hangingPunct="1"/>
            <a:r>
              <a:rPr lang="en-GB" altLang="en-US" sz="900" b="0" i="1" dirty="0" smtClean="0">
                <a:solidFill>
                  <a:schemeClr val="tx2"/>
                </a:solidFill>
              </a:rPr>
              <a:t>NOTE: </a:t>
            </a:r>
            <a:r>
              <a:rPr lang="en-GB" altLang="en-US" sz="900" b="0" i="1" dirty="0" err="1" smtClean="0">
                <a:solidFill>
                  <a:schemeClr val="tx2"/>
                </a:solidFill>
              </a:rPr>
              <a:t>Unweighted</a:t>
            </a:r>
            <a:r>
              <a:rPr lang="en-GB" altLang="en-US" sz="900" b="0" i="1" dirty="0" smtClean="0">
                <a:solidFill>
                  <a:schemeClr val="tx2"/>
                </a:solidFill>
              </a:rPr>
              <a:t> average of 3 oil benchmarks, 21 agricultural goods, 7 minerals and metals prices</a:t>
            </a:r>
          </a:p>
          <a:p>
            <a:pPr eaLnBrk="1" hangingPunct="1"/>
            <a:endParaRPr lang="en-GB" altLang="en-US" sz="900" b="0" i="1" dirty="0" smtClean="0">
              <a:solidFill>
                <a:schemeClr val="tx2"/>
              </a:solidFill>
            </a:endParaRPr>
          </a:p>
          <a:p>
            <a:pPr eaLnBrk="1" hangingPunct="1"/>
            <a:r>
              <a:rPr lang="en-GB" altLang="en-US" sz="900" b="0" i="1" dirty="0" smtClean="0">
                <a:solidFill>
                  <a:schemeClr val="tx2"/>
                </a:solidFill>
              </a:rPr>
              <a:t>Source: The World Bank</a:t>
            </a:r>
            <a:endParaRPr lang="en-GB" altLang="en-US" sz="900" b="0" i="1" dirty="0">
              <a:solidFill>
                <a:schemeClr val="tx2"/>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30" y="1551114"/>
            <a:ext cx="2698370" cy="1877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2"/>
          <p:cNvSpPr>
            <a:spLocks noChangeArrowheads="1"/>
          </p:cNvSpPr>
          <p:nvPr/>
        </p:nvSpPr>
        <p:spPr bwMode="auto">
          <a:xfrm>
            <a:off x="6156176" y="1077842"/>
            <a:ext cx="2538039" cy="360710"/>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97200" tIns="53856" rIns="97200" bIns="46800" anchor="ctr"/>
          <a:lstStyle>
            <a:lvl1pPr eaLnBrk="0" hangingPunct="0">
              <a:tabLst>
                <a:tab pos="723900" algn="l"/>
                <a:tab pos="1447800" algn="l"/>
                <a:tab pos="2171700" algn="l"/>
                <a:tab pos="2895600" algn="l"/>
                <a:tab pos="3619500" algn="l"/>
              </a:tabLst>
              <a:defRPr b="1">
                <a:solidFill>
                  <a:schemeClr val="bg1"/>
                </a:solidFill>
                <a:latin typeface="Arial" charset="0"/>
              </a:defRPr>
            </a:lvl1pPr>
            <a:lvl2pPr marL="742950" indent="-285750" eaLnBrk="0" hangingPunct="0">
              <a:tabLst>
                <a:tab pos="723900" algn="l"/>
                <a:tab pos="1447800" algn="l"/>
                <a:tab pos="2171700" algn="l"/>
                <a:tab pos="2895600" algn="l"/>
                <a:tab pos="3619500" algn="l"/>
              </a:tabLst>
              <a:defRPr b="1">
                <a:solidFill>
                  <a:schemeClr val="bg1"/>
                </a:solidFill>
                <a:latin typeface="Arial" charset="0"/>
              </a:defRPr>
            </a:lvl2pPr>
            <a:lvl3pPr marL="1143000" indent="-228600" eaLnBrk="0" hangingPunct="0">
              <a:tabLst>
                <a:tab pos="723900" algn="l"/>
                <a:tab pos="1447800" algn="l"/>
                <a:tab pos="2171700" algn="l"/>
                <a:tab pos="2895600" algn="l"/>
                <a:tab pos="3619500" algn="l"/>
              </a:tabLst>
              <a:defRPr b="1">
                <a:solidFill>
                  <a:schemeClr val="bg1"/>
                </a:solidFill>
                <a:latin typeface="Arial" charset="0"/>
              </a:defRPr>
            </a:lvl3pPr>
            <a:lvl4pPr marL="1600200" indent="-228600" eaLnBrk="0" hangingPunct="0">
              <a:tabLst>
                <a:tab pos="723900" algn="l"/>
                <a:tab pos="1447800" algn="l"/>
                <a:tab pos="2171700" algn="l"/>
                <a:tab pos="2895600" algn="l"/>
                <a:tab pos="3619500" algn="l"/>
              </a:tabLst>
              <a:defRPr b="1">
                <a:solidFill>
                  <a:schemeClr val="bg1"/>
                </a:solidFill>
                <a:latin typeface="Arial" charset="0"/>
              </a:defRPr>
            </a:lvl4pPr>
            <a:lvl5pPr marL="2057400" indent="-228600" eaLnBrk="0" hangingPunct="0">
              <a:tabLst>
                <a:tab pos="723900" algn="l"/>
                <a:tab pos="1447800" algn="l"/>
                <a:tab pos="2171700" algn="l"/>
                <a:tab pos="2895600" algn="l"/>
                <a:tab pos="3619500" algn="l"/>
              </a:tabLst>
              <a:defRPr b="1">
                <a:solidFill>
                  <a:schemeClr val="bg1"/>
                </a:solidFill>
                <a:latin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9pPr>
          </a:lstStyle>
          <a:p>
            <a:pPr algn="ctr" eaLnBrk="1" hangingPunct="1">
              <a:lnSpc>
                <a:spcPct val="96000"/>
              </a:lnSpc>
            </a:pPr>
            <a:r>
              <a:rPr lang="en-GB" altLang="en-US" sz="1100" dirty="0" smtClean="0">
                <a:solidFill>
                  <a:srgbClr val="FFFFFF"/>
                </a:solidFill>
                <a:cs typeface="Times New Roman" pitchFamily="18" charset="0"/>
              </a:rPr>
              <a:t>Duration of oil price declines</a:t>
            </a:r>
          </a:p>
          <a:p>
            <a:pPr algn="ctr" eaLnBrk="1" hangingPunct="1">
              <a:lnSpc>
                <a:spcPct val="96000"/>
              </a:lnSpc>
            </a:pPr>
            <a:r>
              <a:rPr lang="en-GB" altLang="en-US" sz="1100" b="0" i="1" dirty="0" smtClean="0">
                <a:solidFill>
                  <a:srgbClr val="FFFFFF"/>
                </a:solidFill>
                <a:cs typeface="Times New Roman" pitchFamily="18" charset="0"/>
              </a:rPr>
              <a:t>(1</a:t>
            </a:r>
            <a:r>
              <a:rPr lang="en-GB" altLang="en-US" sz="1100" b="0" i="1" baseline="30000" dirty="0" smtClean="0">
                <a:solidFill>
                  <a:srgbClr val="FFFFFF"/>
                </a:solidFill>
                <a:cs typeface="Times New Roman" pitchFamily="18" charset="0"/>
              </a:rPr>
              <a:t>st</a:t>
            </a:r>
            <a:r>
              <a:rPr lang="en-GB" altLang="en-US" sz="1100" b="0" i="1" dirty="0" smtClean="0">
                <a:solidFill>
                  <a:srgbClr val="FFFFFF"/>
                </a:solidFill>
                <a:cs typeface="Times New Roman" pitchFamily="18" charset="0"/>
              </a:rPr>
              <a:t> day of selected period=100)</a:t>
            </a:r>
            <a:endParaRPr lang="en-GB" altLang="en-US" sz="1100" b="0" i="1" dirty="0">
              <a:solidFill>
                <a:srgbClr val="FFFFFF"/>
              </a:solidFill>
              <a:cs typeface="Times New Roman" pitchFamily="18" charset="0"/>
            </a:endParaRPr>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4413" y="1597757"/>
            <a:ext cx="2519802" cy="1784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5"/>
          <p:cNvSpPr>
            <a:spLocks noChangeArrowheads="1"/>
          </p:cNvSpPr>
          <p:nvPr/>
        </p:nvSpPr>
        <p:spPr bwMode="auto">
          <a:xfrm>
            <a:off x="6019625" y="3499667"/>
            <a:ext cx="266337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27">
                <a:solidFill>
                  <a:srgbClr val="000000"/>
                </a:solidFill>
                <a:prstDash val="sysDot"/>
                <a:miter lim="800000"/>
                <a:headEnd/>
                <a:tailEnd/>
              </a14:hiddenLine>
            </a:ext>
          </a:extLst>
        </p:spPr>
        <p:txBody>
          <a:bodyPr wrap="square">
            <a:spAutoFit/>
          </a:bodyPr>
          <a:lstStyle>
            <a:lvl1pPr eaLnBrk="0" hangingPunct="0">
              <a:defRPr b="1">
                <a:solidFill>
                  <a:schemeClr val="bg1"/>
                </a:solidFill>
                <a:latin typeface="Arial" charset="0"/>
              </a:defRPr>
            </a:lvl1pPr>
            <a:lvl2pPr marL="742950" indent="-285750" eaLnBrk="0" hangingPunct="0">
              <a:defRPr b="1">
                <a:solidFill>
                  <a:schemeClr val="bg1"/>
                </a:solidFill>
                <a:latin typeface="Arial" charset="0"/>
              </a:defRPr>
            </a:lvl2pPr>
            <a:lvl3pPr marL="1143000" indent="-228600" eaLnBrk="0" hangingPunct="0">
              <a:defRPr b="1">
                <a:solidFill>
                  <a:schemeClr val="bg1"/>
                </a:solidFill>
                <a:latin typeface="Arial" charset="0"/>
              </a:defRPr>
            </a:lvl3pPr>
            <a:lvl4pPr marL="1600200" indent="-228600" eaLnBrk="0" hangingPunct="0">
              <a:defRPr b="1">
                <a:solidFill>
                  <a:schemeClr val="bg1"/>
                </a:solidFill>
                <a:latin typeface="Arial" charset="0"/>
              </a:defRPr>
            </a:lvl4pPr>
            <a:lvl5pPr marL="2057400" indent="-228600" eaLnBrk="0" hangingPunct="0">
              <a:defRPr b="1">
                <a:solidFill>
                  <a:schemeClr val="bg1"/>
                </a:solidFill>
                <a:latin typeface="Arial" charset="0"/>
              </a:defRPr>
            </a:lvl5pPr>
            <a:lvl6pPr marL="2514600" indent="-228600" eaLnBrk="0" fontAlgn="base" hangingPunct="0">
              <a:spcBef>
                <a:spcPct val="0"/>
              </a:spcBef>
              <a:spcAft>
                <a:spcPct val="0"/>
              </a:spcAft>
              <a:defRPr b="1">
                <a:solidFill>
                  <a:schemeClr val="bg1"/>
                </a:solidFill>
                <a:latin typeface="Arial" charset="0"/>
              </a:defRPr>
            </a:lvl6pPr>
            <a:lvl7pPr marL="2971800" indent="-228600" eaLnBrk="0" fontAlgn="base" hangingPunct="0">
              <a:spcBef>
                <a:spcPct val="0"/>
              </a:spcBef>
              <a:spcAft>
                <a:spcPct val="0"/>
              </a:spcAft>
              <a:defRPr b="1">
                <a:solidFill>
                  <a:schemeClr val="bg1"/>
                </a:solidFill>
                <a:latin typeface="Arial" charset="0"/>
              </a:defRPr>
            </a:lvl7pPr>
            <a:lvl8pPr marL="3429000" indent="-228600" eaLnBrk="0" fontAlgn="base" hangingPunct="0">
              <a:spcBef>
                <a:spcPct val="0"/>
              </a:spcBef>
              <a:spcAft>
                <a:spcPct val="0"/>
              </a:spcAft>
              <a:defRPr b="1">
                <a:solidFill>
                  <a:schemeClr val="bg1"/>
                </a:solidFill>
                <a:latin typeface="Arial" charset="0"/>
              </a:defRPr>
            </a:lvl8pPr>
            <a:lvl9pPr marL="3886200" indent="-228600" eaLnBrk="0" fontAlgn="base" hangingPunct="0">
              <a:spcBef>
                <a:spcPct val="0"/>
              </a:spcBef>
              <a:spcAft>
                <a:spcPct val="0"/>
              </a:spcAft>
              <a:defRPr b="1">
                <a:solidFill>
                  <a:schemeClr val="bg1"/>
                </a:solidFill>
                <a:latin typeface="Arial" charset="0"/>
              </a:defRPr>
            </a:lvl9pPr>
          </a:lstStyle>
          <a:p>
            <a:pPr eaLnBrk="1" hangingPunct="1"/>
            <a:r>
              <a:rPr lang="en-GB" altLang="en-US" sz="900" b="0" i="1" dirty="0" smtClean="0">
                <a:solidFill>
                  <a:schemeClr val="tx2"/>
                </a:solidFill>
              </a:rPr>
              <a:t>Source: ICE, European Commission</a:t>
            </a:r>
            <a:endParaRPr lang="en-GB" altLang="en-US" sz="900" b="0" i="1" dirty="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eaLnBrk="1" hangingPunct="1">
              <a:spcBef>
                <a:spcPct val="0"/>
              </a:spcBef>
            </a:pPr>
            <a:fld id="{AFBA7CF6-9DE3-4E8C-95B9-A8200E087BED}" type="slidenum">
              <a:rPr lang="es-ES_tradnl" altLang="en-US" sz="1500" smtClean="0"/>
              <a:pPr eaLnBrk="1" hangingPunct="1">
                <a:spcBef>
                  <a:spcPct val="0"/>
                </a:spcBef>
              </a:pPr>
              <a:t>22</a:t>
            </a:fld>
            <a:endParaRPr lang="es-ES_tradnl" altLang="en-US" sz="1500" smtClean="0"/>
          </a:p>
        </p:txBody>
      </p:sp>
      <p:sp>
        <p:nvSpPr>
          <p:cNvPr id="5123" name="Rectangle 9"/>
          <p:cNvSpPr>
            <a:spLocks noChangeArrowheads="1"/>
          </p:cNvSpPr>
          <p:nvPr/>
        </p:nvSpPr>
        <p:spPr bwMode="auto">
          <a:xfrm>
            <a:off x="355806" y="3933056"/>
            <a:ext cx="8715375" cy="2092881"/>
          </a:xfrm>
          <a:prstGeom prst="rect">
            <a:avLst/>
          </a:prstGeom>
          <a:noFill/>
          <a:ln>
            <a:noFill/>
          </a:ln>
          <a:extLst/>
        </p:spPr>
        <p:txBody>
          <a:bodyPr>
            <a:spAutoFit/>
          </a:bodyPr>
          <a:lstStyle>
            <a:lvl1pPr marL="263525" indent="-263525" eaLnBrk="0" hangingPunct="0">
              <a:lnSpc>
                <a:spcPct val="96000"/>
              </a:lnSpc>
              <a:spcBef>
                <a:spcPts val="600"/>
              </a:spcBef>
              <a:defRPr sz="2400" b="1">
                <a:solidFill>
                  <a:srgbClr val="FF0000"/>
                </a:solidFill>
                <a:latin typeface="Arial" charset="0"/>
                <a:ea typeface="MS PGothic" pitchFamily="34" charset="-128"/>
              </a:defRPr>
            </a:lvl1pPr>
            <a:lvl2pPr eaLnBrk="0" hangingPunct="0">
              <a:lnSpc>
                <a:spcPct val="96000"/>
              </a:lnSpc>
              <a:spcBef>
                <a:spcPts val="550"/>
              </a:spcBef>
              <a:defRPr sz="2200">
                <a:solidFill>
                  <a:srgbClr val="000024"/>
                </a:solidFill>
                <a:latin typeface="Arial" charset="0"/>
                <a:ea typeface="MS PGothic" pitchFamily="34" charset="-128"/>
              </a:defRPr>
            </a:lvl2pPr>
            <a:lvl3pPr eaLnBrk="0" hangingPunct="0">
              <a:lnSpc>
                <a:spcPct val="96000"/>
              </a:lnSpc>
              <a:spcBef>
                <a:spcPts val="500"/>
              </a:spcBef>
              <a:defRPr sz="2000">
                <a:solidFill>
                  <a:srgbClr val="000024"/>
                </a:solidFill>
                <a:latin typeface="Arial" charset="0"/>
                <a:ea typeface="MS PGothic" pitchFamily="34" charset="-128"/>
              </a:defRPr>
            </a:lvl3pPr>
            <a:lvl4pPr eaLnBrk="0" hangingPunct="0">
              <a:lnSpc>
                <a:spcPct val="96000"/>
              </a:lnSpc>
              <a:spcBef>
                <a:spcPts val="500"/>
              </a:spcBef>
              <a:defRPr sz="2000">
                <a:solidFill>
                  <a:srgbClr val="000024"/>
                </a:solidFill>
                <a:latin typeface="Arial" charset="0"/>
                <a:ea typeface="MS PGothic" pitchFamily="34" charset="-128"/>
              </a:defRPr>
            </a:lvl4pPr>
            <a:lvl5pPr eaLnBrk="0" hangingPunct="0">
              <a:lnSpc>
                <a:spcPct val="96000"/>
              </a:lnSpc>
              <a:spcBef>
                <a:spcPts val="500"/>
              </a:spcBef>
              <a:defRPr sz="2000">
                <a:solidFill>
                  <a:srgbClr val="000024"/>
                </a:solidFill>
                <a:latin typeface="Arial"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charset="0"/>
                <a:ea typeface="MS PGothic" pitchFamily="34" charset="-128"/>
              </a:defRPr>
            </a:lvl9pPr>
          </a:lstStyle>
          <a:p>
            <a:pPr eaLnBrk="1" hangingPunct="1">
              <a:lnSpc>
                <a:spcPct val="100000"/>
              </a:lnSpc>
              <a:spcBef>
                <a:spcPct val="0"/>
              </a:spcBef>
              <a:buFont typeface="Wingdings" pitchFamily="2" charset="2"/>
              <a:buChar char="§"/>
              <a:defRPr/>
            </a:pPr>
            <a:r>
              <a:rPr lang="en-GB" altLang="en-US" sz="1400" b="0" spc="-10" dirty="0" smtClean="0">
                <a:solidFill>
                  <a:schemeClr val="tx1"/>
                </a:solidFill>
              </a:rPr>
              <a:t>A structural increase in SUPPLY</a:t>
            </a:r>
          </a:p>
          <a:p>
            <a:pPr lvl="1" eaLnBrk="1" hangingPunct="1">
              <a:lnSpc>
                <a:spcPct val="100000"/>
              </a:lnSpc>
              <a:spcBef>
                <a:spcPct val="0"/>
              </a:spcBef>
              <a:buFont typeface="Wingdings" pitchFamily="2" charset="2"/>
              <a:buChar char="§"/>
              <a:defRPr/>
            </a:pPr>
            <a:r>
              <a:rPr lang="en-GB" altLang="en-US" sz="1200" b="0" spc="-10" dirty="0" smtClean="0">
                <a:solidFill>
                  <a:schemeClr val="tx1"/>
                </a:solidFill>
              </a:rPr>
              <a:t>Huge increase in US shale oil and gas production</a:t>
            </a:r>
          </a:p>
          <a:p>
            <a:pPr lvl="1" eaLnBrk="1" hangingPunct="1">
              <a:lnSpc>
                <a:spcPct val="100000"/>
              </a:lnSpc>
              <a:spcBef>
                <a:spcPct val="0"/>
              </a:spcBef>
              <a:buFont typeface="Wingdings" pitchFamily="2" charset="2"/>
              <a:buChar char="§"/>
              <a:defRPr/>
            </a:pPr>
            <a:endParaRPr lang="en-GB" altLang="en-US" sz="1200" b="0" spc="-10" dirty="0" smtClean="0">
              <a:solidFill>
                <a:schemeClr val="tx1"/>
              </a:solidFill>
            </a:endParaRPr>
          </a:p>
          <a:p>
            <a:pPr eaLnBrk="1" hangingPunct="1">
              <a:lnSpc>
                <a:spcPct val="100000"/>
              </a:lnSpc>
              <a:spcBef>
                <a:spcPct val="0"/>
              </a:spcBef>
              <a:buFont typeface="Wingdings" pitchFamily="2" charset="2"/>
              <a:buChar char="§"/>
              <a:defRPr/>
            </a:pPr>
            <a:r>
              <a:rPr lang="en-GB" altLang="en-US" sz="1400" b="0" spc="-10" dirty="0" smtClean="0">
                <a:solidFill>
                  <a:schemeClr val="tx1"/>
                </a:solidFill>
              </a:rPr>
              <a:t>Lower oil DEMAND, which is partly transitory, partly structural</a:t>
            </a:r>
          </a:p>
          <a:p>
            <a:pPr lvl="1" eaLnBrk="1" hangingPunct="1">
              <a:lnSpc>
                <a:spcPct val="100000"/>
              </a:lnSpc>
              <a:spcBef>
                <a:spcPct val="0"/>
              </a:spcBef>
              <a:buFont typeface="Wingdings" pitchFamily="2" charset="2"/>
              <a:buChar char="§"/>
              <a:defRPr/>
            </a:pPr>
            <a:r>
              <a:rPr lang="en-GB" altLang="en-US" sz="1200" b="0" spc="-10" dirty="0" smtClean="0">
                <a:solidFill>
                  <a:schemeClr val="tx1"/>
                </a:solidFill>
              </a:rPr>
              <a:t>Transitory decline in demand due to deceleration of global growth (downward revision of demand 0.8mb/d in 2014H2)</a:t>
            </a:r>
          </a:p>
          <a:p>
            <a:pPr lvl="1" eaLnBrk="1" hangingPunct="1">
              <a:lnSpc>
                <a:spcPct val="100000"/>
              </a:lnSpc>
              <a:spcBef>
                <a:spcPct val="0"/>
              </a:spcBef>
              <a:buFont typeface="Wingdings" pitchFamily="2" charset="2"/>
              <a:buChar char="§"/>
              <a:defRPr/>
            </a:pPr>
            <a:r>
              <a:rPr lang="en-GB" altLang="en-US" sz="1200" b="0" spc="-10" dirty="0" smtClean="0">
                <a:solidFill>
                  <a:schemeClr val="tx1"/>
                </a:solidFill>
              </a:rPr>
              <a:t>A structural decline in oil intensity of world GDP</a:t>
            </a:r>
          </a:p>
          <a:p>
            <a:pPr lvl="1" eaLnBrk="1" hangingPunct="1">
              <a:lnSpc>
                <a:spcPct val="100000"/>
              </a:lnSpc>
              <a:spcBef>
                <a:spcPct val="0"/>
              </a:spcBef>
              <a:buFont typeface="Wingdings" pitchFamily="2" charset="2"/>
              <a:buChar char="§"/>
              <a:defRPr/>
            </a:pPr>
            <a:endParaRPr lang="en-GB" altLang="en-US" sz="1200" b="0" spc="-10" dirty="0">
              <a:solidFill>
                <a:schemeClr val="tx1"/>
              </a:solidFill>
            </a:endParaRPr>
          </a:p>
          <a:p>
            <a:pPr eaLnBrk="1" hangingPunct="1">
              <a:lnSpc>
                <a:spcPct val="100000"/>
              </a:lnSpc>
              <a:spcBef>
                <a:spcPct val="0"/>
              </a:spcBef>
              <a:buFont typeface="Wingdings" pitchFamily="2" charset="2"/>
              <a:buChar char="§"/>
              <a:defRPr/>
            </a:pPr>
            <a:r>
              <a:rPr lang="en-GB" altLang="en-US" sz="1400" b="0" dirty="0" smtClean="0">
                <a:solidFill>
                  <a:schemeClr val="tx1"/>
                </a:solidFill>
              </a:rPr>
              <a:t>Failure of OPEC to agree on production cuts in November 2014</a:t>
            </a:r>
          </a:p>
          <a:p>
            <a:pPr eaLnBrk="1" hangingPunct="1">
              <a:lnSpc>
                <a:spcPct val="100000"/>
              </a:lnSpc>
              <a:spcBef>
                <a:spcPct val="0"/>
              </a:spcBef>
              <a:buFont typeface="Wingdings" pitchFamily="2" charset="2"/>
              <a:buChar char="§"/>
              <a:defRPr/>
            </a:pPr>
            <a:endParaRPr lang="en-GB" altLang="en-US" sz="1400" b="0" dirty="0">
              <a:solidFill>
                <a:schemeClr val="tx1"/>
              </a:solidFill>
            </a:endParaRPr>
          </a:p>
          <a:p>
            <a:pPr eaLnBrk="1" hangingPunct="1">
              <a:lnSpc>
                <a:spcPct val="100000"/>
              </a:lnSpc>
              <a:spcBef>
                <a:spcPct val="0"/>
              </a:spcBef>
              <a:buFont typeface="Wingdings" pitchFamily="2" charset="2"/>
              <a:buChar char="§"/>
              <a:defRPr/>
            </a:pPr>
            <a:r>
              <a:rPr lang="en-GB" altLang="en-US" sz="1400" b="0" dirty="0" smtClean="0">
                <a:solidFill>
                  <a:schemeClr val="tx1"/>
                </a:solidFill>
              </a:rPr>
              <a:t>Geopolitical concerns</a:t>
            </a:r>
          </a:p>
        </p:txBody>
      </p:sp>
      <p:sp>
        <p:nvSpPr>
          <p:cNvPr id="5124" name="Text Box 30"/>
          <p:cNvSpPr txBox="1">
            <a:spLocks noChangeArrowheads="1"/>
          </p:cNvSpPr>
          <p:nvPr/>
        </p:nvSpPr>
        <p:spPr bwMode="auto">
          <a:xfrm>
            <a:off x="130175" y="188913"/>
            <a:ext cx="8402638" cy="739775"/>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r>
              <a:rPr lang="es-ES" altLang="en-US" sz="1800" dirty="0">
                <a:solidFill>
                  <a:schemeClr val="bg1"/>
                </a:solidFill>
                <a:cs typeface="Times New Roman" pitchFamily="18" charset="0"/>
              </a:rPr>
              <a:t>        </a:t>
            </a:r>
            <a:r>
              <a:rPr lang="en-GB" altLang="en-US" sz="1800" dirty="0" smtClean="0">
                <a:solidFill>
                  <a:schemeClr val="bg1"/>
                </a:solidFill>
                <a:cs typeface="Times New Roman" pitchFamily="18" charset="0"/>
              </a:rPr>
              <a:t>Oil shock:</a:t>
            </a:r>
          </a:p>
          <a:p>
            <a:pPr algn="ctr" defTabSz="914400">
              <a:lnSpc>
                <a:spcPct val="100000"/>
              </a:lnSpc>
              <a:spcBef>
                <a:spcPct val="0"/>
              </a:spcBef>
              <a:buClrTx/>
              <a:buSzTx/>
              <a:buFontTx/>
              <a:buNone/>
            </a:pPr>
            <a:r>
              <a:rPr lang="en-GB" altLang="en-US" sz="1800" dirty="0" smtClean="0">
                <a:solidFill>
                  <a:schemeClr val="bg1"/>
                </a:solidFill>
                <a:cs typeface="Times New Roman" pitchFamily="18" charset="0"/>
              </a:rPr>
              <a:t>             Why has the oil price been tanking?</a:t>
            </a:r>
            <a:endParaRPr lang="en-GB" altLang="en-US" sz="1800" dirty="0">
              <a:solidFill>
                <a:schemeClr val="bg1"/>
              </a:solidFill>
              <a:cs typeface="Times New Roman" pitchFamily="18"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13455"/>
            <a:ext cx="787321" cy="490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12"/>
          <p:cNvSpPr>
            <a:spLocks noChangeArrowheads="1"/>
          </p:cNvSpPr>
          <p:nvPr/>
        </p:nvSpPr>
        <p:spPr bwMode="auto">
          <a:xfrm>
            <a:off x="5973045" y="1107877"/>
            <a:ext cx="2538039" cy="360710"/>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97200" tIns="53856" rIns="97200" bIns="46800" anchor="ctr"/>
          <a:lstStyle>
            <a:lvl1pPr eaLnBrk="0" hangingPunct="0">
              <a:tabLst>
                <a:tab pos="723900" algn="l"/>
                <a:tab pos="1447800" algn="l"/>
                <a:tab pos="2171700" algn="l"/>
                <a:tab pos="2895600" algn="l"/>
                <a:tab pos="3619500" algn="l"/>
              </a:tabLst>
              <a:defRPr b="1">
                <a:solidFill>
                  <a:schemeClr val="bg1"/>
                </a:solidFill>
                <a:latin typeface="Arial" charset="0"/>
              </a:defRPr>
            </a:lvl1pPr>
            <a:lvl2pPr marL="742950" indent="-285750" eaLnBrk="0" hangingPunct="0">
              <a:tabLst>
                <a:tab pos="723900" algn="l"/>
                <a:tab pos="1447800" algn="l"/>
                <a:tab pos="2171700" algn="l"/>
                <a:tab pos="2895600" algn="l"/>
                <a:tab pos="3619500" algn="l"/>
              </a:tabLst>
              <a:defRPr b="1">
                <a:solidFill>
                  <a:schemeClr val="bg1"/>
                </a:solidFill>
                <a:latin typeface="Arial" charset="0"/>
              </a:defRPr>
            </a:lvl2pPr>
            <a:lvl3pPr marL="1143000" indent="-228600" eaLnBrk="0" hangingPunct="0">
              <a:tabLst>
                <a:tab pos="723900" algn="l"/>
                <a:tab pos="1447800" algn="l"/>
                <a:tab pos="2171700" algn="l"/>
                <a:tab pos="2895600" algn="l"/>
                <a:tab pos="3619500" algn="l"/>
              </a:tabLst>
              <a:defRPr b="1">
                <a:solidFill>
                  <a:schemeClr val="bg1"/>
                </a:solidFill>
                <a:latin typeface="Arial" charset="0"/>
              </a:defRPr>
            </a:lvl3pPr>
            <a:lvl4pPr marL="1600200" indent="-228600" eaLnBrk="0" hangingPunct="0">
              <a:tabLst>
                <a:tab pos="723900" algn="l"/>
                <a:tab pos="1447800" algn="l"/>
                <a:tab pos="2171700" algn="l"/>
                <a:tab pos="2895600" algn="l"/>
                <a:tab pos="3619500" algn="l"/>
              </a:tabLst>
              <a:defRPr b="1">
                <a:solidFill>
                  <a:schemeClr val="bg1"/>
                </a:solidFill>
                <a:latin typeface="Arial" charset="0"/>
              </a:defRPr>
            </a:lvl4pPr>
            <a:lvl5pPr marL="2057400" indent="-228600" eaLnBrk="0" hangingPunct="0">
              <a:tabLst>
                <a:tab pos="723900" algn="l"/>
                <a:tab pos="1447800" algn="l"/>
                <a:tab pos="2171700" algn="l"/>
                <a:tab pos="2895600" algn="l"/>
                <a:tab pos="3619500" algn="l"/>
              </a:tabLst>
              <a:defRPr b="1">
                <a:solidFill>
                  <a:schemeClr val="bg1"/>
                </a:solidFill>
                <a:latin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9pPr>
          </a:lstStyle>
          <a:p>
            <a:pPr algn="ctr" eaLnBrk="1" hangingPunct="1">
              <a:lnSpc>
                <a:spcPct val="96000"/>
              </a:lnSpc>
            </a:pPr>
            <a:r>
              <a:rPr lang="en-GB" altLang="en-US" sz="1100" dirty="0" smtClean="0">
                <a:solidFill>
                  <a:srgbClr val="FFFFFF"/>
                </a:solidFill>
                <a:cs typeface="Times New Roman" pitchFamily="18" charset="0"/>
              </a:rPr>
              <a:t>Oil intensity of GDP and energy consumption</a:t>
            </a:r>
            <a:endParaRPr lang="en-GB" altLang="en-US" sz="1100" b="0" i="1" dirty="0">
              <a:solidFill>
                <a:srgbClr val="FFFFFF"/>
              </a:solidFill>
              <a:cs typeface="Times New Roman" pitchFamily="18" charset="0"/>
            </a:endParaRPr>
          </a:p>
        </p:txBody>
      </p:sp>
      <p:sp>
        <p:nvSpPr>
          <p:cNvPr id="13" name="Rectangle 5"/>
          <p:cNvSpPr>
            <a:spLocks noChangeArrowheads="1"/>
          </p:cNvSpPr>
          <p:nvPr/>
        </p:nvSpPr>
        <p:spPr bwMode="auto">
          <a:xfrm>
            <a:off x="5934694" y="3443969"/>
            <a:ext cx="27417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27">
                <a:solidFill>
                  <a:srgbClr val="000000"/>
                </a:solidFill>
                <a:prstDash val="sysDot"/>
                <a:miter lim="800000"/>
                <a:headEnd/>
                <a:tailEnd/>
              </a14:hiddenLine>
            </a:ext>
          </a:extLst>
        </p:spPr>
        <p:txBody>
          <a:bodyPr wrap="square">
            <a:spAutoFit/>
          </a:bodyPr>
          <a:lstStyle>
            <a:lvl1pPr eaLnBrk="0" hangingPunct="0">
              <a:defRPr b="1">
                <a:solidFill>
                  <a:schemeClr val="bg1"/>
                </a:solidFill>
                <a:latin typeface="Arial" charset="0"/>
              </a:defRPr>
            </a:lvl1pPr>
            <a:lvl2pPr marL="742950" indent="-285750" eaLnBrk="0" hangingPunct="0">
              <a:defRPr b="1">
                <a:solidFill>
                  <a:schemeClr val="bg1"/>
                </a:solidFill>
                <a:latin typeface="Arial" charset="0"/>
              </a:defRPr>
            </a:lvl2pPr>
            <a:lvl3pPr marL="1143000" indent="-228600" eaLnBrk="0" hangingPunct="0">
              <a:defRPr b="1">
                <a:solidFill>
                  <a:schemeClr val="bg1"/>
                </a:solidFill>
                <a:latin typeface="Arial" charset="0"/>
              </a:defRPr>
            </a:lvl3pPr>
            <a:lvl4pPr marL="1600200" indent="-228600" eaLnBrk="0" hangingPunct="0">
              <a:defRPr b="1">
                <a:solidFill>
                  <a:schemeClr val="bg1"/>
                </a:solidFill>
                <a:latin typeface="Arial" charset="0"/>
              </a:defRPr>
            </a:lvl4pPr>
            <a:lvl5pPr marL="2057400" indent="-228600" eaLnBrk="0" hangingPunct="0">
              <a:defRPr b="1">
                <a:solidFill>
                  <a:schemeClr val="bg1"/>
                </a:solidFill>
                <a:latin typeface="Arial" charset="0"/>
              </a:defRPr>
            </a:lvl5pPr>
            <a:lvl6pPr marL="2514600" indent="-228600" eaLnBrk="0" fontAlgn="base" hangingPunct="0">
              <a:spcBef>
                <a:spcPct val="0"/>
              </a:spcBef>
              <a:spcAft>
                <a:spcPct val="0"/>
              </a:spcAft>
              <a:defRPr b="1">
                <a:solidFill>
                  <a:schemeClr val="bg1"/>
                </a:solidFill>
                <a:latin typeface="Arial" charset="0"/>
              </a:defRPr>
            </a:lvl6pPr>
            <a:lvl7pPr marL="2971800" indent="-228600" eaLnBrk="0" fontAlgn="base" hangingPunct="0">
              <a:spcBef>
                <a:spcPct val="0"/>
              </a:spcBef>
              <a:spcAft>
                <a:spcPct val="0"/>
              </a:spcAft>
              <a:defRPr b="1">
                <a:solidFill>
                  <a:schemeClr val="bg1"/>
                </a:solidFill>
                <a:latin typeface="Arial" charset="0"/>
              </a:defRPr>
            </a:lvl7pPr>
            <a:lvl8pPr marL="3429000" indent="-228600" eaLnBrk="0" fontAlgn="base" hangingPunct="0">
              <a:spcBef>
                <a:spcPct val="0"/>
              </a:spcBef>
              <a:spcAft>
                <a:spcPct val="0"/>
              </a:spcAft>
              <a:defRPr b="1">
                <a:solidFill>
                  <a:schemeClr val="bg1"/>
                </a:solidFill>
                <a:latin typeface="Arial" charset="0"/>
              </a:defRPr>
            </a:lvl8pPr>
            <a:lvl9pPr marL="3886200" indent="-228600" eaLnBrk="0" fontAlgn="base" hangingPunct="0">
              <a:spcBef>
                <a:spcPct val="0"/>
              </a:spcBef>
              <a:spcAft>
                <a:spcPct val="0"/>
              </a:spcAft>
              <a:defRPr b="1">
                <a:solidFill>
                  <a:schemeClr val="bg1"/>
                </a:solidFill>
                <a:latin typeface="Arial" charset="0"/>
              </a:defRPr>
            </a:lvl9pPr>
          </a:lstStyle>
          <a:p>
            <a:pPr eaLnBrk="1" hangingPunct="1"/>
            <a:r>
              <a:rPr lang="en-GB" altLang="en-US" sz="900" b="0" i="1" dirty="0" smtClean="0">
                <a:solidFill>
                  <a:schemeClr val="tx2"/>
                </a:solidFill>
              </a:rPr>
              <a:t>NOTE: Oil consumption relative to GDP, 1954=1. Oil consumption as % of total energy consumption</a:t>
            </a:r>
          </a:p>
          <a:p>
            <a:pPr eaLnBrk="1" hangingPunct="1"/>
            <a:endParaRPr lang="en-GB" altLang="en-US" sz="900" b="0" i="1" dirty="0" smtClean="0">
              <a:solidFill>
                <a:schemeClr val="tx2"/>
              </a:solidFill>
            </a:endParaRPr>
          </a:p>
          <a:p>
            <a:pPr eaLnBrk="1" hangingPunct="1"/>
            <a:r>
              <a:rPr lang="en-GB" altLang="en-US" sz="900" b="0" i="1" dirty="0" smtClean="0">
                <a:solidFill>
                  <a:schemeClr val="tx2"/>
                </a:solidFill>
              </a:rPr>
              <a:t>Source: The World Bank</a:t>
            </a:r>
            <a:endParaRPr lang="en-GB" altLang="en-US" sz="900" b="0" i="1" dirty="0">
              <a:solidFill>
                <a:schemeClr val="tx2"/>
              </a:solidFill>
            </a:endParaRP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019" y="1107877"/>
            <a:ext cx="3037830" cy="233609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527" cap="flat" cmpd="sng">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4695" y="1581249"/>
            <a:ext cx="25146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7864" y="1690358"/>
            <a:ext cx="2298645" cy="1686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2"/>
          <p:cNvSpPr>
            <a:spLocks noChangeArrowheads="1"/>
          </p:cNvSpPr>
          <p:nvPr/>
        </p:nvSpPr>
        <p:spPr bwMode="auto">
          <a:xfrm>
            <a:off x="3228166" y="1110854"/>
            <a:ext cx="2538039" cy="360710"/>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97200" tIns="53856" rIns="97200" bIns="46800" anchor="ctr"/>
          <a:lstStyle>
            <a:lvl1pPr eaLnBrk="0" hangingPunct="0">
              <a:tabLst>
                <a:tab pos="723900" algn="l"/>
                <a:tab pos="1447800" algn="l"/>
                <a:tab pos="2171700" algn="l"/>
                <a:tab pos="2895600" algn="l"/>
                <a:tab pos="3619500" algn="l"/>
              </a:tabLst>
              <a:defRPr b="1">
                <a:solidFill>
                  <a:schemeClr val="bg1"/>
                </a:solidFill>
                <a:latin typeface="Arial" charset="0"/>
              </a:defRPr>
            </a:lvl1pPr>
            <a:lvl2pPr marL="742950" indent="-285750" eaLnBrk="0" hangingPunct="0">
              <a:tabLst>
                <a:tab pos="723900" algn="l"/>
                <a:tab pos="1447800" algn="l"/>
                <a:tab pos="2171700" algn="l"/>
                <a:tab pos="2895600" algn="l"/>
                <a:tab pos="3619500" algn="l"/>
              </a:tabLst>
              <a:defRPr b="1">
                <a:solidFill>
                  <a:schemeClr val="bg1"/>
                </a:solidFill>
                <a:latin typeface="Arial" charset="0"/>
              </a:defRPr>
            </a:lvl2pPr>
            <a:lvl3pPr marL="1143000" indent="-228600" eaLnBrk="0" hangingPunct="0">
              <a:tabLst>
                <a:tab pos="723900" algn="l"/>
                <a:tab pos="1447800" algn="l"/>
                <a:tab pos="2171700" algn="l"/>
                <a:tab pos="2895600" algn="l"/>
                <a:tab pos="3619500" algn="l"/>
              </a:tabLst>
              <a:defRPr b="1">
                <a:solidFill>
                  <a:schemeClr val="bg1"/>
                </a:solidFill>
                <a:latin typeface="Arial" charset="0"/>
              </a:defRPr>
            </a:lvl3pPr>
            <a:lvl4pPr marL="1600200" indent="-228600" eaLnBrk="0" hangingPunct="0">
              <a:tabLst>
                <a:tab pos="723900" algn="l"/>
                <a:tab pos="1447800" algn="l"/>
                <a:tab pos="2171700" algn="l"/>
                <a:tab pos="2895600" algn="l"/>
                <a:tab pos="3619500" algn="l"/>
              </a:tabLst>
              <a:defRPr b="1">
                <a:solidFill>
                  <a:schemeClr val="bg1"/>
                </a:solidFill>
                <a:latin typeface="Arial" charset="0"/>
              </a:defRPr>
            </a:lvl4pPr>
            <a:lvl5pPr marL="2057400" indent="-228600" eaLnBrk="0" hangingPunct="0">
              <a:tabLst>
                <a:tab pos="723900" algn="l"/>
                <a:tab pos="1447800" algn="l"/>
                <a:tab pos="2171700" algn="l"/>
                <a:tab pos="2895600" algn="l"/>
                <a:tab pos="3619500" algn="l"/>
              </a:tabLst>
              <a:defRPr b="1">
                <a:solidFill>
                  <a:schemeClr val="bg1"/>
                </a:solidFill>
                <a:latin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9pPr>
          </a:lstStyle>
          <a:p>
            <a:pPr algn="ctr" eaLnBrk="1" hangingPunct="1">
              <a:lnSpc>
                <a:spcPct val="96000"/>
              </a:lnSpc>
            </a:pPr>
            <a:r>
              <a:rPr lang="en-GB" altLang="en-US" sz="1100" dirty="0" smtClean="0">
                <a:solidFill>
                  <a:srgbClr val="FFFFFF"/>
                </a:solidFill>
                <a:cs typeface="Times New Roman" pitchFamily="18" charset="0"/>
              </a:rPr>
              <a:t>IEA forecast of global oil demand growth</a:t>
            </a:r>
            <a:endParaRPr lang="en-GB" altLang="en-US" sz="1100" b="0" i="1" dirty="0">
              <a:solidFill>
                <a:srgbClr val="FFFFFF"/>
              </a:solidFill>
              <a:cs typeface="Times New Roman" pitchFamily="18" charset="0"/>
            </a:endParaRPr>
          </a:p>
        </p:txBody>
      </p:sp>
    </p:spTree>
    <p:extLst>
      <p:ext uri="{BB962C8B-B14F-4D97-AF65-F5344CB8AC3E}">
        <p14:creationId xmlns:p14="http://schemas.microsoft.com/office/powerpoint/2010/main" val="209179442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eaLnBrk="1" hangingPunct="1">
              <a:spcBef>
                <a:spcPct val="0"/>
              </a:spcBef>
            </a:pPr>
            <a:fld id="{AFBA7CF6-9DE3-4E8C-95B9-A8200E087BED}" type="slidenum">
              <a:rPr lang="es-ES_tradnl" altLang="en-US" sz="1500" smtClean="0"/>
              <a:pPr eaLnBrk="1" hangingPunct="1">
                <a:spcBef>
                  <a:spcPct val="0"/>
                </a:spcBef>
              </a:pPr>
              <a:t>23</a:t>
            </a:fld>
            <a:endParaRPr lang="es-ES_tradnl" altLang="en-US" sz="1500" smtClean="0"/>
          </a:p>
        </p:txBody>
      </p:sp>
      <p:sp>
        <p:nvSpPr>
          <p:cNvPr id="5123" name="Rectangle 9"/>
          <p:cNvSpPr>
            <a:spLocks noChangeArrowheads="1"/>
          </p:cNvSpPr>
          <p:nvPr/>
        </p:nvSpPr>
        <p:spPr bwMode="auto">
          <a:xfrm>
            <a:off x="355806" y="3933056"/>
            <a:ext cx="8715375" cy="2062103"/>
          </a:xfrm>
          <a:prstGeom prst="rect">
            <a:avLst/>
          </a:prstGeom>
          <a:noFill/>
          <a:ln>
            <a:noFill/>
          </a:ln>
          <a:extLst/>
        </p:spPr>
        <p:txBody>
          <a:bodyPr>
            <a:spAutoFit/>
          </a:bodyPr>
          <a:lstStyle>
            <a:lvl1pPr marL="263525" indent="-263525" eaLnBrk="0" hangingPunct="0">
              <a:lnSpc>
                <a:spcPct val="96000"/>
              </a:lnSpc>
              <a:spcBef>
                <a:spcPts val="600"/>
              </a:spcBef>
              <a:defRPr sz="2400" b="1">
                <a:solidFill>
                  <a:srgbClr val="FF0000"/>
                </a:solidFill>
                <a:latin typeface="Arial" charset="0"/>
                <a:ea typeface="MS PGothic" pitchFamily="34" charset="-128"/>
              </a:defRPr>
            </a:lvl1pPr>
            <a:lvl2pPr eaLnBrk="0" hangingPunct="0">
              <a:lnSpc>
                <a:spcPct val="96000"/>
              </a:lnSpc>
              <a:spcBef>
                <a:spcPts val="550"/>
              </a:spcBef>
              <a:defRPr sz="2200">
                <a:solidFill>
                  <a:srgbClr val="000024"/>
                </a:solidFill>
                <a:latin typeface="Arial" charset="0"/>
                <a:ea typeface="MS PGothic" pitchFamily="34" charset="-128"/>
              </a:defRPr>
            </a:lvl2pPr>
            <a:lvl3pPr eaLnBrk="0" hangingPunct="0">
              <a:lnSpc>
                <a:spcPct val="96000"/>
              </a:lnSpc>
              <a:spcBef>
                <a:spcPts val="500"/>
              </a:spcBef>
              <a:defRPr sz="2000">
                <a:solidFill>
                  <a:srgbClr val="000024"/>
                </a:solidFill>
                <a:latin typeface="Arial" charset="0"/>
                <a:ea typeface="MS PGothic" pitchFamily="34" charset="-128"/>
              </a:defRPr>
            </a:lvl3pPr>
            <a:lvl4pPr eaLnBrk="0" hangingPunct="0">
              <a:lnSpc>
                <a:spcPct val="96000"/>
              </a:lnSpc>
              <a:spcBef>
                <a:spcPts val="500"/>
              </a:spcBef>
              <a:defRPr sz="2000">
                <a:solidFill>
                  <a:srgbClr val="000024"/>
                </a:solidFill>
                <a:latin typeface="Arial" charset="0"/>
                <a:ea typeface="MS PGothic" pitchFamily="34" charset="-128"/>
              </a:defRPr>
            </a:lvl4pPr>
            <a:lvl5pPr eaLnBrk="0" hangingPunct="0">
              <a:lnSpc>
                <a:spcPct val="96000"/>
              </a:lnSpc>
              <a:spcBef>
                <a:spcPts val="500"/>
              </a:spcBef>
              <a:defRPr sz="2000">
                <a:solidFill>
                  <a:srgbClr val="000024"/>
                </a:solidFill>
                <a:latin typeface="Arial"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charset="0"/>
                <a:ea typeface="MS PGothic" pitchFamily="34" charset="-128"/>
              </a:defRPr>
            </a:lvl9pPr>
          </a:lstStyle>
          <a:p>
            <a:pPr eaLnBrk="1" hangingPunct="1">
              <a:lnSpc>
                <a:spcPct val="100000"/>
              </a:lnSpc>
              <a:spcBef>
                <a:spcPct val="0"/>
              </a:spcBef>
              <a:buFont typeface="Wingdings" pitchFamily="2" charset="2"/>
              <a:buChar char="§"/>
              <a:defRPr/>
            </a:pPr>
            <a:r>
              <a:rPr lang="en-GB" altLang="en-US" sz="1400" b="0" spc="-10" dirty="0" smtClean="0">
                <a:solidFill>
                  <a:schemeClr val="tx1"/>
                </a:solidFill>
              </a:rPr>
              <a:t>Real income changes</a:t>
            </a:r>
          </a:p>
          <a:p>
            <a:pPr lvl="1" eaLnBrk="1" hangingPunct="1">
              <a:lnSpc>
                <a:spcPct val="100000"/>
              </a:lnSpc>
              <a:spcBef>
                <a:spcPct val="0"/>
              </a:spcBef>
              <a:buFont typeface="Wingdings" pitchFamily="2" charset="2"/>
              <a:buChar char="§"/>
              <a:defRPr/>
            </a:pPr>
            <a:r>
              <a:rPr lang="en-GB" altLang="en-US" sz="1200" b="0" spc="-10" dirty="0" smtClean="0">
                <a:solidFill>
                  <a:schemeClr val="tx1"/>
                </a:solidFill>
              </a:rPr>
              <a:t>Gains for oil importers, losses for oil exporters</a:t>
            </a:r>
          </a:p>
          <a:p>
            <a:pPr lvl="1" eaLnBrk="1" hangingPunct="1">
              <a:lnSpc>
                <a:spcPct val="100000"/>
              </a:lnSpc>
              <a:spcBef>
                <a:spcPct val="0"/>
              </a:spcBef>
              <a:buFont typeface="Wingdings" pitchFamily="2" charset="2"/>
              <a:buChar char="§"/>
              <a:defRPr/>
            </a:pPr>
            <a:r>
              <a:rPr lang="en-GB" altLang="en-US" sz="1200" b="0" spc="-10" dirty="0" smtClean="0">
                <a:solidFill>
                  <a:schemeClr val="tx1"/>
                </a:solidFill>
              </a:rPr>
              <a:t>Depends on share of energy intensity and on share of exports/imports of oil in GDP</a:t>
            </a:r>
          </a:p>
          <a:p>
            <a:pPr lvl="1" eaLnBrk="1" hangingPunct="1">
              <a:lnSpc>
                <a:spcPct val="100000"/>
              </a:lnSpc>
              <a:spcBef>
                <a:spcPct val="0"/>
              </a:spcBef>
              <a:buFont typeface="Wingdings" pitchFamily="2" charset="2"/>
              <a:buChar char="§"/>
              <a:defRPr/>
            </a:pPr>
            <a:r>
              <a:rPr lang="en-GB" altLang="en-US" sz="1200" b="0" spc="-10" dirty="0" smtClean="0">
                <a:solidFill>
                  <a:schemeClr val="tx1"/>
                </a:solidFill>
              </a:rPr>
              <a:t>Might shift income from high savings exporters to high spending importers, decrease liquidity in wealth funds</a:t>
            </a:r>
          </a:p>
          <a:p>
            <a:pPr eaLnBrk="1" hangingPunct="1">
              <a:lnSpc>
                <a:spcPct val="100000"/>
              </a:lnSpc>
              <a:spcBef>
                <a:spcPct val="0"/>
              </a:spcBef>
              <a:buFont typeface="Wingdings" pitchFamily="2" charset="2"/>
              <a:buChar char="§"/>
              <a:defRPr/>
            </a:pPr>
            <a:r>
              <a:rPr lang="en-GB" altLang="en-US" sz="1400" b="0" spc="-10" dirty="0" smtClean="0">
                <a:solidFill>
                  <a:schemeClr val="tx1"/>
                </a:solidFill>
              </a:rPr>
              <a:t>Decrease in input cost of production</a:t>
            </a:r>
          </a:p>
          <a:p>
            <a:pPr lvl="1" eaLnBrk="1" hangingPunct="1">
              <a:lnSpc>
                <a:spcPct val="100000"/>
              </a:lnSpc>
              <a:spcBef>
                <a:spcPct val="0"/>
              </a:spcBef>
              <a:buFont typeface="Wingdings" pitchFamily="2" charset="2"/>
              <a:buChar char="§"/>
              <a:defRPr/>
            </a:pPr>
            <a:r>
              <a:rPr lang="en-GB" altLang="en-US" sz="1200" b="0" spc="-10" dirty="0" smtClean="0">
                <a:solidFill>
                  <a:schemeClr val="tx1"/>
                </a:solidFill>
              </a:rPr>
              <a:t>Lower costs of producing goods</a:t>
            </a:r>
            <a:endParaRPr lang="en-GB" altLang="en-US" sz="1200" b="0" spc="-10" dirty="0">
              <a:solidFill>
                <a:schemeClr val="tx1"/>
              </a:solidFill>
            </a:endParaRPr>
          </a:p>
          <a:p>
            <a:pPr eaLnBrk="1" hangingPunct="1">
              <a:lnSpc>
                <a:spcPct val="100000"/>
              </a:lnSpc>
              <a:spcBef>
                <a:spcPct val="0"/>
              </a:spcBef>
              <a:buFont typeface="Wingdings" pitchFamily="2" charset="2"/>
              <a:buChar char="§"/>
              <a:defRPr/>
            </a:pPr>
            <a:r>
              <a:rPr lang="en-GB" altLang="en-US" sz="1400" b="0" dirty="0" smtClean="0">
                <a:solidFill>
                  <a:schemeClr val="tx1"/>
                </a:solidFill>
              </a:rPr>
              <a:t>Lowers inflation</a:t>
            </a:r>
          </a:p>
          <a:p>
            <a:pPr lvl="1" eaLnBrk="1" hangingPunct="1">
              <a:lnSpc>
                <a:spcPct val="100000"/>
              </a:lnSpc>
              <a:spcBef>
                <a:spcPct val="0"/>
              </a:spcBef>
              <a:buFont typeface="Wingdings" pitchFamily="2" charset="2"/>
              <a:buChar char="§"/>
              <a:defRPr/>
            </a:pPr>
            <a:r>
              <a:rPr lang="en-GB" altLang="en-US" sz="1200" b="0" dirty="0" smtClean="0">
                <a:solidFill>
                  <a:schemeClr val="tx1"/>
                </a:solidFill>
              </a:rPr>
              <a:t>Depends on pass-through of oil prices to wages and other prices</a:t>
            </a:r>
          </a:p>
          <a:p>
            <a:pPr lvl="1" eaLnBrk="1" hangingPunct="1">
              <a:lnSpc>
                <a:spcPct val="100000"/>
              </a:lnSpc>
              <a:spcBef>
                <a:spcPct val="0"/>
              </a:spcBef>
              <a:buFont typeface="Wingdings" pitchFamily="2" charset="2"/>
              <a:buChar char="§"/>
              <a:defRPr/>
            </a:pPr>
            <a:r>
              <a:rPr lang="en-GB" altLang="en-US" sz="1200" b="0" dirty="0" smtClean="0">
                <a:solidFill>
                  <a:schemeClr val="tx1"/>
                </a:solidFill>
              </a:rPr>
              <a:t>Depends on monetary policy response</a:t>
            </a:r>
            <a:endParaRPr lang="en-GB" altLang="en-US" sz="1400" b="0" dirty="0">
              <a:solidFill>
                <a:schemeClr val="tx1"/>
              </a:solidFill>
            </a:endParaRPr>
          </a:p>
          <a:p>
            <a:pPr eaLnBrk="1" hangingPunct="1">
              <a:lnSpc>
                <a:spcPct val="100000"/>
              </a:lnSpc>
              <a:spcBef>
                <a:spcPct val="0"/>
              </a:spcBef>
              <a:buFont typeface="Wingdings" pitchFamily="2" charset="2"/>
              <a:buChar char="§"/>
              <a:defRPr/>
            </a:pPr>
            <a:r>
              <a:rPr lang="en-GB" altLang="en-US" sz="1400" b="0" dirty="0" smtClean="0">
                <a:solidFill>
                  <a:schemeClr val="tx1"/>
                </a:solidFill>
              </a:rPr>
              <a:t>Net effect on growth according to IMF:  0.3-0.7% in 20015, 0.4-0.8% in 2016</a:t>
            </a:r>
          </a:p>
        </p:txBody>
      </p:sp>
      <p:sp>
        <p:nvSpPr>
          <p:cNvPr id="5124" name="Text Box 30"/>
          <p:cNvSpPr txBox="1">
            <a:spLocks noChangeArrowheads="1"/>
          </p:cNvSpPr>
          <p:nvPr/>
        </p:nvSpPr>
        <p:spPr bwMode="auto">
          <a:xfrm>
            <a:off x="130175" y="188913"/>
            <a:ext cx="8402638" cy="739775"/>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r>
              <a:rPr lang="en-GB" altLang="en-US" sz="1800" dirty="0" smtClean="0">
                <a:solidFill>
                  <a:schemeClr val="bg1"/>
                </a:solidFill>
                <a:cs typeface="Times New Roman" pitchFamily="18" charset="0"/>
              </a:rPr>
              <a:t>Oil shock:</a:t>
            </a:r>
          </a:p>
          <a:p>
            <a:pPr algn="ctr" defTabSz="914400">
              <a:lnSpc>
                <a:spcPct val="100000"/>
              </a:lnSpc>
              <a:spcBef>
                <a:spcPct val="0"/>
              </a:spcBef>
              <a:buClrTx/>
              <a:buSzTx/>
              <a:buFontTx/>
              <a:buNone/>
            </a:pPr>
            <a:r>
              <a:rPr lang="en-GB" altLang="en-US" sz="1800" dirty="0" smtClean="0">
                <a:solidFill>
                  <a:schemeClr val="bg1"/>
                </a:solidFill>
                <a:cs typeface="Times New Roman" pitchFamily="18" charset="0"/>
              </a:rPr>
              <a:t>Economic effects of the lower oil price</a:t>
            </a:r>
            <a:endParaRPr lang="en-GB" altLang="en-US" sz="1800" dirty="0">
              <a:solidFill>
                <a:schemeClr val="bg1"/>
              </a:solidFill>
              <a:cs typeface="Times New Roman" pitchFamily="18"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13455"/>
            <a:ext cx="787321" cy="490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5"/>
          <p:cNvSpPr>
            <a:spLocks noChangeArrowheads="1"/>
          </p:cNvSpPr>
          <p:nvPr/>
        </p:nvSpPr>
        <p:spPr bwMode="auto">
          <a:xfrm>
            <a:off x="111547" y="3233389"/>
            <a:ext cx="36724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27">
                <a:solidFill>
                  <a:srgbClr val="000000"/>
                </a:solidFill>
                <a:prstDash val="sysDot"/>
                <a:miter lim="800000"/>
                <a:headEnd/>
                <a:tailEnd/>
              </a14:hiddenLine>
            </a:ext>
          </a:extLst>
        </p:spPr>
        <p:txBody>
          <a:bodyPr wrap="square">
            <a:spAutoFit/>
          </a:bodyPr>
          <a:lstStyle>
            <a:lvl1pPr eaLnBrk="0" hangingPunct="0">
              <a:defRPr b="1">
                <a:solidFill>
                  <a:schemeClr val="bg1"/>
                </a:solidFill>
                <a:latin typeface="Arial" charset="0"/>
              </a:defRPr>
            </a:lvl1pPr>
            <a:lvl2pPr marL="742950" indent="-285750" eaLnBrk="0" hangingPunct="0">
              <a:defRPr b="1">
                <a:solidFill>
                  <a:schemeClr val="bg1"/>
                </a:solidFill>
                <a:latin typeface="Arial" charset="0"/>
              </a:defRPr>
            </a:lvl2pPr>
            <a:lvl3pPr marL="1143000" indent="-228600" eaLnBrk="0" hangingPunct="0">
              <a:defRPr b="1">
                <a:solidFill>
                  <a:schemeClr val="bg1"/>
                </a:solidFill>
                <a:latin typeface="Arial" charset="0"/>
              </a:defRPr>
            </a:lvl3pPr>
            <a:lvl4pPr marL="1600200" indent="-228600" eaLnBrk="0" hangingPunct="0">
              <a:defRPr b="1">
                <a:solidFill>
                  <a:schemeClr val="bg1"/>
                </a:solidFill>
                <a:latin typeface="Arial" charset="0"/>
              </a:defRPr>
            </a:lvl4pPr>
            <a:lvl5pPr marL="2057400" indent="-228600" eaLnBrk="0" hangingPunct="0">
              <a:defRPr b="1">
                <a:solidFill>
                  <a:schemeClr val="bg1"/>
                </a:solidFill>
                <a:latin typeface="Arial" charset="0"/>
              </a:defRPr>
            </a:lvl5pPr>
            <a:lvl6pPr marL="2514600" indent="-228600" eaLnBrk="0" fontAlgn="base" hangingPunct="0">
              <a:spcBef>
                <a:spcPct val="0"/>
              </a:spcBef>
              <a:spcAft>
                <a:spcPct val="0"/>
              </a:spcAft>
              <a:defRPr b="1">
                <a:solidFill>
                  <a:schemeClr val="bg1"/>
                </a:solidFill>
                <a:latin typeface="Arial" charset="0"/>
              </a:defRPr>
            </a:lvl6pPr>
            <a:lvl7pPr marL="2971800" indent="-228600" eaLnBrk="0" fontAlgn="base" hangingPunct="0">
              <a:spcBef>
                <a:spcPct val="0"/>
              </a:spcBef>
              <a:spcAft>
                <a:spcPct val="0"/>
              </a:spcAft>
              <a:defRPr b="1">
                <a:solidFill>
                  <a:schemeClr val="bg1"/>
                </a:solidFill>
                <a:latin typeface="Arial" charset="0"/>
              </a:defRPr>
            </a:lvl7pPr>
            <a:lvl8pPr marL="3429000" indent="-228600" eaLnBrk="0" fontAlgn="base" hangingPunct="0">
              <a:spcBef>
                <a:spcPct val="0"/>
              </a:spcBef>
              <a:spcAft>
                <a:spcPct val="0"/>
              </a:spcAft>
              <a:defRPr b="1">
                <a:solidFill>
                  <a:schemeClr val="bg1"/>
                </a:solidFill>
                <a:latin typeface="Arial" charset="0"/>
              </a:defRPr>
            </a:lvl8pPr>
            <a:lvl9pPr marL="3886200" indent="-228600" eaLnBrk="0" fontAlgn="base" hangingPunct="0">
              <a:spcBef>
                <a:spcPct val="0"/>
              </a:spcBef>
              <a:spcAft>
                <a:spcPct val="0"/>
              </a:spcAft>
              <a:defRPr b="1">
                <a:solidFill>
                  <a:schemeClr val="bg1"/>
                </a:solidFill>
                <a:latin typeface="Arial" charset="0"/>
              </a:defRPr>
            </a:lvl9pPr>
          </a:lstStyle>
          <a:p>
            <a:pPr eaLnBrk="1" hangingPunct="1"/>
            <a:r>
              <a:rPr lang="en-GB" altLang="en-US" sz="900" b="0" i="1" dirty="0" smtClean="0">
                <a:solidFill>
                  <a:schemeClr val="tx2"/>
                </a:solidFill>
              </a:rPr>
              <a:t>NOTE: In first scenario, supply shift accounts for 60% of price decline, in scenario 2 the price shift is undone over time </a:t>
            </a:r>
          </a:p>
          <a:p>
            <a:pPr eaLnBrk="1" hangingPunct="1"/>
            <a:endParaRPr lang="en-GB" altLang="en-US" sz="900" b="0" i="1" dirty="0" smtClean="0">
              <a:solidFill>
                <a:schemeClr val="tx2"/>
              </a:solidFill>
            </a:endParaRPr>
          </a:p>
          <a:p>
            <a:pPr eaLnBrk="1" hangingPunct="1"/>
            <a:r>
              <a:rPr lang="en-GB" altLang="en-US" sz="900" b="0" i="1" dirty="0" smtClean="0">
                <a:solidFill>
                  <a:schemeClr val="tx2"/>
                </a:solidFill>
              </a:rPr>
              <a:t>Source: IMF</a:t>
            </a:r>
            <a:endParaRPr lang="en-GB" altLang="en-US" sz="900" b="0" i="1" dirty="0">
              <a:solidFill>
                <a:schemeClr val="tx2"/>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1341387"/>
            <a:ext cx="3252637"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7243" y="1458689"/>
            <a:ext cx="241935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2"/>
          <p:cNvSpPr>
            <a:spLocks noChangeArrowheads="1"/>
          </p:cNvSpPr>
          <p:nvPr/>
        </p:nvSpPr>
        <p:spPr bwMode="auto">
          <a:xfrm>
            <a:off x="3563888" y="1124744"/>
            <a:ext cx="2538039" cy="301922"/>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97200" tIns="53856" rIns="97200" bIns="46800" anchor="ctr"/>
          <a:lstStyle>
            <a:lvl1pPr eaLnBrk="0" hangingPunct="0">
              <a:tabLst>
                <a:tab pos="723900" algn="l"/>
                <a:tab pos="1447800" algn="l"/>
                <a:tab pos="2171700" algn="l"/>
                <a:tab pos="2895600" algn="l"/>
                <a:tab pos="3619500" algn="l"/>
              </a:tabLst>
              <a:defRPr b="1">
                <a:solidFill>
                  <a:schemeClr val="bg1"/>
                </a:solidFill>
                <a:latin typeface="Arial" charset="0"/>
              </a:defRPr>
            </a:lvl1pPr>
            <a:lvl2pPr marL="742950" indent="-285750" eaLnBrk="0" hangingPunct="0">
              <a:tabLst>
                <a:tab pos="723900" algn="l"/>
                <a:tab pos="1447800" algn="l"/>
                <a:tab pos="2171700" algn="l"/>
                <a:tab pos="2895600" algn="l"/>
                <a:tab pos="3619500" algn="l"/>
              </a:tabLst>
              <a:defRPr b="1">
                <a:solidFill>
                  <a:schemeClr val="bg1"/>
                </a:solidFill>
                <a:latin typeface="Arial" charset="0"/>
              </a:defRPr>
            </a:lvl2pPr>
            <a:lvl3pPr marL="1143000" indent="-228600" eaLnBrk="0" hangingPunct="0">
              <a:tabLst>
                <a:tab pos="723900" algn="l"/>
                <a:tab pos="1447800" algn="l"/>
                <a:tab pos="2171700" algn="l"/>
                <a:tab pos="2895600" algn="l"/>
                <a:tab pos="3619500" algn="l"/>
              </a:tabLst>
              <a:defRPr b="1">
                <a:solidFill>
                  <a:schemeClr val="bg1"/>
                </a:solidFill>
                <a:latin typeface="Arial" charset="0"/>
              </a:defRPr>
            </a:lvl3pPr>
            <a:lvl4pPr marL="1600200" indent="-228600" eaLnBrk="0" hangingPunct="0">
              <a:tabLst>
                <a:tab pos="723900" algn="l"/>
                <a:tab pos="1447800" algn="l"/>
                <a:tab pos="2171700" algn="l"/>
                <a:tab pos="2895600" algn="l"/>
                <a:tab pos="3619500" algn="l"/>
              </a:tabLst>
              <a:defRPr b="1">
                <a:solidFill>
                  <a:schemeClr val="bg1"/>
                </a:solidFill>
                <a:latin typeface="Arial" charset="0"/>
              </a:defRPr>
            </a:lvl4pPr>
            <a:lvl5pPr marL="2057400" indent="-228600" eaLnBrk="0" hangingPunct="0">
              <a:tabLst>
                <a:tab pos="723900" algn="l"/>
                <a:tab pos="1447800" algn="l"/>
                <a:tab pos="2171700" algn="l"/>
                <a:tab pos="2895600" algn="l"/>
                <a:tab pos="3619500" algn="l"/>
              </a:tabLst>
              <a:defRPr b="1">
                <a:solidFill>
                  <a:schemeClr val="bg1"/>
                </a:solidFill>
                <a:latin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9pPr>
          </a:lstStyle>
          <a:p>
            <a:pPr algn="ctr" eaLnBrk="1" hangingPunct="1">
              <a:lnSpc>
                <a:spcPct val="96000"/>
              </a:lnSpc>
            </a:pPr>
            <a:r>
              <a:rPr lang="en-GB" altLang="en-US" sz="1100" dirty="0" smtClean="0">
                <a:solidFill>
                  <a:srgbClr val="FFFFFF"/>
                </a:solidFill>
                <a:cs typeface="Times New Roman" pitchFamily="18" charset="0"/>
              </a:rPr>
              <a:t>Weight of energy in national CPIs</a:t>
            </a:r>
            <a:endParaRPr lang="en-GB" altLang="en-US" sz="1100" b="0" i="1" dirty="0">
              <a:solidFill>
                <a:srgbClr val="FFFFFF"/>
              </a:solidFill>
              <a:cs typeface="Times New Roman" pitchFamily="18" charset="0"/>
            </a:endParaRPr>
          </a:p>
        </p:txBody>
      </p:sp>
      <p:sp>
        <p:nvSpPr>
          <p:cNvPr id="16" name="Rectangle 5"/>
          <p:cNvSpPr>
            <a:spLocks noChangeArrowheads="1"/>
          </p:cNvSpPr>
          <p:nvPr/>
        </p:nvSpPr>
        <p:spPr bwMode="auto">
          <a:xfrm>
            <a:off x="3692674" y="3247279"/>
            <a:ext cx="24092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27">
                <a:solidFill>
                  <a:srgbClr val="000000"/>
                </a:solidFill>
                <a:prstDash val="sysDot"/>
                <a:miter lim="800000"/>
                <a:headEnd/>
                <a:tailEnd/>
              </a14:hiddenLine>
            </a:ext>
          </a:extLst>
        </p:spPr>
        <p:txBody>
          <a:bodyPr wrap="square">
            <a:spAutoFit/>
          </a:bodyPr>
          <a:lstStyle>
            <a:lvl1pPr eaLnBrk="0" hangingPunct="0">
              <a:defRPr b="1">
                <a:solidFill>
                  <a:schemeClr val="bg1"/>
                </a:solidFill>
                <a:latin typeface="Arial" charset="0"/>
              </a:defRPr>
            </a:lvl1pPr>
            <a:lvl2pPr marL="742950" indent="-285750" eaLnBrk="0" hangingPunct="0">
              <a:defRPr b="1">
                <a:solidFill>
                  <a:schemeClr val="bg1"/>
                </a:solidFill>
                <a:latin typeface="Arial" charset="0"/>
              </a:defRPr>
            </a:lvl2pPr>
            <a:lvl3pPr marL="1143000" indent="-228600" eaLnBrk="0" hangingPunct="0">
              <a:defRPr b="1">
                <a:solidFill>
                  <a:schemeClr val="bg1"/>
                </a:solidFill>
                <a:latin typeface="Arial" charset="0"/>
              </a:defRPr>
            </a:lvl3pPr>
            <a:lvl4pPr marL="1600200" indent="-228600" eaLnBrk="0" hangingPunct="0">
              <a:defRPr b="1">
                <a:solidFill>
                  <a:schemeClr val="bg1"/>
                </a:solidFill>
                <a:latin typeface="Arial" charset="0"/>
              </a:defRPr>
            </a:lvl4pPr>
            <a:lvl5pPr marL="2057400" indent="-228600" eaLnBrk="0" hangingPunct="0">
              <a:defRPr b="1">
                <a:solidFill>
                  <a:schemeClr val="bg1"/>
                </a:solidFill>
                <a:latin typeface="Arial" charset="0"/>
              </a:defRPr>
            </a:lvl5pPr>
            <a:lvl6pPr marL="2514600" indent="-228600" eaLnBrk="0" fontAlgn="base" hangingPunct="0">
              <a:spcBef>
                <a:spcPct val="0"/>
              </a:spcBef>
              <a:spcAft>
                <a:spcPct val="0"/>
              </a:spcAft>
              <a:defRPr b="1">
                <a:solidFill>
                  <a:schemeClr val="bg1"/>
                </a:solidFill>
                <a:latin typeface="Arial" charset="0"/>
              </a:defRPr>
            </a:lvl6pPr>
            <a:lvl7pPr marL="2971800" indent="-228600" eaLnBrk="0" fontAlgn="base" hangingPunct="0">
              <a:spcBef>
                <a:spcPct val="0"/>
              </a:spcBef>
              <a:spcAft>
                <a:spcPct val="0"/>
              </a:spcAft>
              <a:defRPr b="1">
                <a:solidFill>
                  <a:schemeClr val="bg1"/>
                </a:solidFill>
                <a:latin typeface="Arial" charset="0"/>
              </a:defRPr>
            </a:lvl7pPr>
            <a:lvl8pPr marL="3429000" indent="-228600" eaLnBrk="0" fontAlgn="base" hangingPunct="0">
              <a:spcBef>
                <a:spcPct val="0"/>
              </a:spcBef>
              <a:spcAft>
                <a:spcPct val="0"/>
              </a:spcAft>
              <a:defRPr b="1">
                <a:solidFill>
                  <a:schemeClr val="bg1"/>
                </a:solidFill>
                <a:latin typeface="Arial" charset="0"/>
              </a:defRPr>
            </a:lvl8pPr>
            <a:lvl9pPr marL="3886200" indent="-228600" eaLnBrk="0" fontAlgn="base" hangingPunct="0">
              <a:spcBef>
                <a:spcPct val="0"/>
              </a:spcBef>
              <a:spcAft>
                <a:spcPct val="0"/>
              </a:spcAft>
              <a:defRPr b="1">
                <a:solidFill>
                  <a:schemeClr val="bg1"/>
                </a:solidFill>
                <a:latin typeface="Arial" charset="0"/>
              </a:defRPr>
            </a:lvl9pPr>
          </a:lstStyle>
          <a:p>
            <a:pPr eaLnBrk="1" hangingPunct="1"/>
            <a:r>
              <a:rPr lang="en-GB" altLang="en-US" sz="900" b="0" i="1" dirty="0" smtClean="0">
                <a:solidFill>
                  <a:schemeClr val="tx2"/>
                </a:solidFill>
              </a:rPr>
              <a:t>Source: World Bank</a:t>
            </a:r>
            <a:endParaRPr lang="en-GB" altLang="en-US" sz="900" b="0" i="1" dirty="0">
              <a:solidFill>
                <a:schemeClr val="tx2"/>
              </a:solidFill>
            </a:endParaRPr>
          </a:p>
        </p:txBody>
      </p:sp>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3771" y="1584000"/>
            <a:ext cx="251460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2"/>
          <p:cNvSpPr>
            <a:spLocks noChangeArrowheads="1"/>
          </p:cNvSpPr>
          <p:nvPr/>
        </p:nvSpPr>
        <p:spPr bwMode="auto">
          <a:xfrm>
            <a:off x="6300192" y="1124744"/>
            <a:ext cx="2670335" cy="301922"/>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97200" tIns="53856" rIns="97200" bIns="46800" anchor="ctr"/>
          <a:lstStyle>
            <a:lvl1pPr eaLnBrk="0" hangingPunct="0">
              <a:tabLst>
                <a:tab pos="723900" algn="l"/>
                <a:tab pos="1447800" algn="l"/>
                <a:tab pos="2171700" algn="l"/>
                <a:tab pos="2895600" algn="l"/>
                <a:tab pos="3619500" algn="l"/>
              </a:tabLst>
              <a:defRPr b="1">
                <a:solidFill>
                  <a:schemeClr val="bg1"/>
                </a:solidFill>
                <a:latin typeface="Arial" charset="0"/>
              </a:defRPr>
            </a:lvl1pPr>
            <a:lvl2pPr marL="742950" indent="-285750" eaLnBrk="0" hangingPunct="0">
              <a:tabLst>
                <a:tab pos="723900" algn="l"/>
                <a:tab pos="1447800" algn="l"/>
                <a:tab pos="2171700" algn="l"/>
                <a:tab pos="2895600" algn="l"/>
                <a:tab pos="3619500" algn="l"/>
              </a:tabLst>
              <a:defRPr b="1">
                <a:solidFill>
                  <a:schemeClr val="bg1"/>
                </a:solidFill>
                <a:latin typeface="Arial" charset="0"/>
              </a:defRPr>
            </a:lvl2pPr>
            <a:lvl3pPr marL="1143000" indent="-228600" eaLnBrk="0" hangingPunct="0">
              <a:tabLst>
                <a:tab pos="723900" algn="l"/>
                <a:tab pos="1447800" algn="l"/>
                <a:tab pos="2171700" algn="l"/>
                <a:tab pos="2895600" algn="l"/>
                <a:tab pos="3619500" algn="l"/>
              </a:tabLst>
              <a:defRPr b="1">
                <a:solidFill>
                  <a:schemeClr val="bg1"/>
                </a:solidFill>
                <a:latin typeface="Arial" charset="0"/>
              </a:defRPr>
            </a:lvl3pPr>
            <a:lvl4pPr marL="1600200" indent="-228600" eaLnBrk="0" hangingPunct="0">
              <a:tabLst>
                <a:tab pos="723900" algn="l"/>
                <a:tab pos="1447800" algn="l"/>
                <a:tab pos="2171700" algn="l"/>
                <a:tab pos="2895600" algn="l"/>
                <a:tab pos="3619500" algn="l"/>
              </a:tabLst>
              <a:defRPr b="1">
                <a:solidFill>
                  <a:schemeClr val="bg1"/>
                </a:solidFill>
                <a:latin typeface="Arial" charset="0"/>
              </a:defRPr>
            </a:lvl4pPr>
            <a:lvl5pPr marL="2057400" indent="-228600" eaLnBrk="0" hangingPunct="0">
              <a:tabLst>
                <a:tab pos="723900" algn="l"/>
                <a:tab pos="1447800" algn="l"/>
                <a:tab pos="2171700" algn="l"/>
                <a:tab pos="2895600" algn="l"/>
                <a:tab pos="3619500" algn="l"/>
              </a:tabLst>
              <a:defRPr b="1">
                <a:solidFill>
                  <a:schemeClr val="bg1"/>
                </a:solidFill>
                <a:latin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9pPr>
          </a:lstStyle>
          <a:p>
            <a:pPr algn="ctr" eaLnBrk="1" hangingPunct="1">
              <a:lnSpc>
                <a:spcPct val="96000"/>
              </a:lnSpc>
            </a:pPr>
            <a:r>
              <a:rPr lang="en-GB" altLang="en-US" sz="1100" dirty="0" smtClean="0">
                <a:solidFill>
                  <a:srgbClr val="FFFFFF"/>
                </a:solidFill>
                <a:cs typeface="Times New Roman" pitchFamily="18" charset="0"/>
              </a:rPr>
              <a:t>Oil producer fiscal breakeven prices</a:t>
            </a:r>
            <a:endParaRPr lang="en-GB" altLang="en-US" sz="1100" b="0" i="1" dirty="0">
              <a:solidFill>
                <a:srgbClr val="FFFFFF"/>
              </a:solidFill>
              <a:cs typeface="Times New Roman" pitchFamily="18" charset="0"/>
            </a:endParaRPr>
          </a:p>
        </p:txBody>
      </p:sp>
      <p:sp>
        <p:nvSpPr>
          <p:cNvPr id="20" name="Rectangle 5"/>
          <p:cNvSpPr>
            <a:spLocks noChangeArrowheads="1"/>
          </p:cNvSpPr>
          <p:nvPr/>
        </p:nvSpPr>
        <p:spPr bwMode="auto">
          <a:xfrm>
            <a:off x="6389118" y="3469950"/>
            <a:ext cx="24092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27">
                <a:solidFill>
                  <a:srgbClr val="000000"/>
                </a:solidFill>
                <a:prstDash val="sysDot"/>
                <a:miter lim="800000"/>
                <a:headEnd/>
                <a:tailEnd/>
              </a14:hiddenLine>
            </a:ext>
          </a:extLst>
        </p:spPr>
        <p:txBody>
          <a:bodyPr wrap="square">
            <a:spAutoFit/>
          </a:bodyPr>
          <a:lstStyle>
            <a:lvl1pPr eaLnBrk="0" hangingPunct="0">
              <a:defRPr b="1">
                <a:solidFill>
                  <a:schemeClr val="bg1"/>
                </a:solidFill>
                <a:latin typeface="Arial" charset="0"/>
              </a:defRPr>
            </a:lvl1pPr>
            <a:lvl2pPr marL="742950" indent="-285750" eaLnBrk="0" hangingPunct="0">
              <a:defRPr b="1">
                <a:solidFill>
                  <a:schemeClr val="bg1"/>
                </a:solidFill>
                <a:latin typeface="Arial" charset="0"/>
              </a:defRPr>
            </a:lvl2pPr>
            <a:lvl3pPr marL="1143000" indent="-228600" eaLnBrk="0" hangingPunct="0">
              <a:defRPr b="1">
                <a:solidFill>
                  <a:schemeClr val="bg1"/>
                </a:solidFill>
                <a:latin typeface="Arial" charset="0"/>
              </a:defRPr>
            </a:lvl3pPr>
            <a:lvl4pPr marL="1600200" indent="-228600" eaLnBrk="0" hangingPunct="0">
              <a:defRPr b="1">
                <a:solidFill>
                  <a:schemeClr val="bg1"/>
                </a:solidFill>
                <a:latin typeface="Arial" charset="0"/>
              </a:defRPr>
            </a:lvl4pPr>
            <a:lvl5pPr marL="2057400" indent="-228600" eaLnBrk="0" hangingPunct="0">
              <a:defRPr b="1">
                <a:solidFill>
                  <a:schemeClr val="bg1"/>
                </a:solidFill>
                <a:latin typeface="Arial" charset="0"/>
              </a:defRPr>
            </a:lvl5pPr>
            <a:lvl6pPr marL="2514600" indent="-228600" eaLnBrk="0" fontAlgn="base" hangingPunct="0">
              <a:spcBef>
                <a:spcPct val="0"/>
              </a:spcBef>
              <a:spcAft>
                <a:spcPct val="0"/>
              </a:spcAft>
              <a:defRPr b="1">
                <a:solidFill>
                  <a:schemeClr val="bg1"/>
                </a:solidFill>
                <a:latin typeface="Arial" charset="0"/>
              </a:defRPr>
            </a:lvl6pPr>
            <a:lvl7pPr marL="2971800" indent="-228600" eaLnBrk="0" fontAlgn="base" hangingPunct="0">
              <a:spcBef>
                <a:spcPct val="0"/>
              </a:spcBef>
              <a:spcAft>
                <a:spcPct val="0"/>
              </a:spcAft>
              <a:defRPr b="1">
                <a:solidFill>
                  <a:schemeClr val="bg1"/>
                </a:solidFill>
                <a:latin typeface="Arial" charset="0"/>
              </a:defRPr>
            </a:lvl7pPr>
            <a:lvl8pPr marL="3429000" indent="-228600" eaLnBrk="0" fontAlgn="base" hangingPunct="0">
              <a:spcBef>
                <a:spcPct val="0"/>
              </a:spcBef>
              <a:spcAft>
                <a:spcPct val="0"/>
              </a:spcAft>
              <a:defRPr b="1">
                <a:solidFill>
                  <a:schemeClr val="bg1"/>
                </a:solidFill>
                <a:latin typeface="Arial" charset="0"/>
              </a:defRPr>
            </a:lvl8pPr>
            <a:lvl9pPr marL="3886200" indent="-228600" eaLnBrk="0" fontAlgn="base" hangingPunct="0">
              <a:spcBef>
                <a:spcPct val="0"/>
              </a:spcBef>
              <a:spcAft>
                <a:spcPct val="0"/>
              </a:spcAft>
              <a:defRPr b="1">
                <a:solidFill>
                  <a:schemeClr val="bg1"/>
                </a:solidFill>
                <a:latin typeface="Arial" charset="0"/>
              </a:defRPr>
            </a:lvl9pPr>
          </a:lstStyle>
          <a:p>
            <a:pPr eaLnBrk="1" hangingPunct="1"/>
            <a:r>
              <a:rPr lang="en-GB" altLang="en-US" sz="900" b="0" i="1" dirty="0" smtClean="0">
                <a:solidFill>
                  <a:schemeClr val="tx2"/>
                </a:solidFill>
              </a:rPr>
              <a:t>Source: World Bank</a:t>
            </a:r>
            <a:endParaRPr lang="en-GB" altLang="en-US" sz="900" b="0" i="1" dirty="0">
              <a:solidFill>
                <a:schemeClr val="tx2"/>
              </a:solidFill>
            </a:endParaRPr>
          </a:p>
        </p:txBody>
      </p:sp>
    </p:spTree>
    <p:extLst>
      <p:ext uri="{BB962C8B-B14F-4D97-AF65-F5344CB8AC3E}">
        <p14:creationId xmlns:p14="http://schemas.microsoft.com/office/powerpoint/2010/main" val="261449301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eaLnBrk="1" hangingPunct="1">
              <a:spcBef>
                <a:spcPct val="0"/>
              </a:spcBef>
            </a:pPr>
            <a:fld id="{AFBA7CF6-9DE3-4E8C-95B9-A8200E087BED}" type="slidenum">
              <a:rPr lang="es-ES_tradnl" altLang="en-US" sz="1500" smtClean="0"/>
              <a:pPr eaLnBrk="1" hangingPunct="1">
                <a:spcBef>
                  <a:spcPct val="0"/>
                </a:spcBef>
              </a:pPr>
              <a:t>24</a:t>
            </a:fld>
            <a:endParaRPr lang="es-ES_tradnl" altLang="en-US" sz="1500" smtClean="0"/>
          </a:p>
        </p:txBody>
      </p:sp>
      <p:sp>
        <p:nvSpPr>
          <p:cNvPr id="5124" name="Text Box 30"/>
          <p:cNvSpPr txBox="1">
            <a:spLocks noChangeArrowheads="1"/>
          </p:cNvSpPr>
          <p:nvPr/>
        </p:nvSpPr>
        <p:spPr bwMode="auto">
          <a:xfrm>
            <a:off x="130175" y="188913"/>
            <a:ext cx="8402638" cy="739775"/>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r>
              <a:rPr lang="en-GB" altLang="en-US" sz="1800" dirty="0" smtClean="0">
                <a:solidFill>
                  <a:schemeClr val="bg1"/>
                </a:solidFill>
                <a:cs typeface="Times New Roman" pitchFamily="18" charset="0"/>
              </a:rPr>
              <a:t>Oil shock:</a:t>
            </a:r>
          </a:p>
          <a:p>
            <a:pPr algn="ctr" defTabSz="914400">
              <a:lnSpc>
                <a:spcPct val="100000"/>
              </a:lnSpc>
              <a:spcBef>
                <a:spcPct val="0"/>
              </a:spcBef>
              <a:buClrTx/>
              <a:buSzTx/>
              <a:buFontTx/>
              <a:buNone/>
            </a:pPr>
            <a:r>
              <a:rPr lang="en-GB" altLang="en-US" sz="1800" dirty="0" smtClean="0">
                <a:solidFill>
                  <a:schemeClr val="bg1"/>
                </a:solidFill>
                <a:cs typeface="Times New Roman" pitchFamily="18" charset="0"/>
              </a:rPr>
              <a:t>Ukraine + Russia, two sides of the story</a:t>
            </a:r>
            <a:endParaRPr lang="en-GB" altLang="en-US" sz="1800" dirty="0">
              <a:solidFill>
                <a:schemeClr val="bg1"/>
              </a:solidFill>
              <a:cs typeface="Times New Roman" pitchFamily="18"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13455"/>
            <a:ext cx="787321" cy="490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officeArt object"/>
          <p:cNvPicPr/>
          <p:nvPr/>
        </p:nvPicPr>
        <p:blipFill>
          <a:blip r:embed="rId3" cstate="print">
            <a:extLst/>
          </a:blip>
          <a:stretch>
            <a:fillRect/>
          </a:stretch>
        </p:blipFill>
        <p:spPr>
          <a:xfrm>
            <a:off x="134392" y="1556457"/>
            <a:ext cx="4609207" cy="4360514"/>
          </a:xfrm>
          <a:prstGeom prst="rect">
            <a:avLst/>
          </a:prstGeom>
          <a:ln w="12700" cap="flat">
            <a:noFill/>
            <a:miter lim="400000"/>
          </a:ln>
          <a:effectLst/>
        </p:spPr>
      </p:pic>
      <p:sp>
        <p:nvSpPr>
          <p:cNvPr id="17" name="Rectangle 16"/>
          <p:cNvSpPr/>
          <p:nvPr/>
        </p:nvSpPr>
        <p:spPr>
          <a:xfrm>
            <a:off x="128953" y="1081447"/>
            <a:ext cx="4795805" cy="461665"/>
          </a:xfrm>
          <a:prstGeom prst="rect">
            <a:avLst/>
          </a:prstGeom>
        </p:spPr>
        <p:txBody>
          <a:bodyPr wrap="square">
            <a:spAutoFit/>
          </a:bodyPr>
          <a:lstStyle/>
          <a:p>
            <a:r>
              <a:rPr lang="en-GB" altLang="en-US" sz="1200" b="1" dirty="0" smtClean="0">
                <a:solidFill>
                  <a:schemeClr val="tx1"/>
                </a:solidFill>
              </a:rPr>
              <a:t>Gas and oil pipelines from Russia and gas supply </a:t>
            </a:r>
          </a:p>
          <a:p>
            <a:r>
              <a:rPr lang="en-GB" altLang="en-US" sz="1200" b="1" dirty="0" smtClean="0">
                <a:solidFill>
                  <a:schemeClr val="tx1"/>
                </a:solidFill>
              </a:rPr>
              <a:t>dependence on Russia</a:t>
            </a:r>
            <a:endParaRPr lang="en-GB" sz="1200" b="1" dirty="0">
              <a:solidFill>
                <a:schemeClr val="tx1"/>
              </a:solidFill>
            </a:endParaRPr>
          </a:p>
        </p:txBody>
      </p:sp>
      <p:pic>
        <p:nvPicPr>
          <p:cNvPr id="18"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5359" y="1081447"/>
            <a:ext cx="4168221" cy="263842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527" cap="flat" cmpd="sng">
                <a:solidFill>
                  <a:srgbClr val="FF0000"/>
                </a:solidFill>
                <a:prstDash val="sysDot"/>
                <a:miter lim="800000"/>
                <a:headEnd/>
                <a:tailEnd/>
              </a14:hiddenLine>
            </a:ext>
          </a:extLst>
        </p:spPr>
      </p:pic>
      <p:sp>
        <p:nvSpPr>
          <p:cNvPr id="21" name="Rectangle 20"/>
          <p:cNvSpPr/>
          <p:nvPr/>
        </p:nvSpPr>
        <p:spPr>
          <a:xfrm>
            <a:off x="4720903" y="940944"/>
            <a:ext cx="4248472" cy="276999"/>
          </a:xfrm>
          <a:prstGeom prst="rect">
            <a:avLst/>
          </a:prstGeom>
        </p:spPr>
        <p:txBody>
          <a:bodyPr wrap="square">
            <a:spAutoFit/>
          </a:bodyPr>
          <a:lstStyle/>
          <a:p>
            <a:pPr algn="ctr"/>
            <a:r>
              <a:rPr lang="en-GB" altLang="en-US" sz="1200" b="1" dirty="0" smtClean="0">
                <a:solidFill>
                  <a:schemeClr val="tx1"/>
                </a:solidFill>
              </a:rPr>
              <a:t>Export to Russia + Ukraine as % of GDP</a:t>
            </a:r>
            <a:endParaRPr lang="en-GB" sz="1200" b="1" dirty="0">
              <a:solidFill>
                <a:schemeClr val="tx1"/>
              </a:solidFill>
            </a:endParaRPr>
          </a:p>
        </p:txBody>
      </p:sp>
      <p:sp>
        <p:nvSpPr>
          <p:cNvPr id="22" name="Shape 185"/>
          <p:cNvSpPr/>
          <p:nvPr/>
        </p:nvSpPr>
        <p:spPr>
          <a:xfrm>
            <a:off x="4657239" y="4213090"/>
            <a:ext cx="4058166" cy="1384995"/>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marL="541421" lvl="1" indent="-160421">
              <a:buSzPct val="100000"/>
              <a:buChar char="•"/>
            </a:pPr>
            <a:r>
              <a:rPr lang="en-US" sz="1400" b="1" dirty="0" smtClean="0">
                <a:solidFill>
                  <a:srgbClr val="17375E"/>
                </a:solidFill>
                <a:latin typeface="Arial"/>
                <a:ea typeface="Arial"/>
                <a:cs typeface="Arial"/>
                <a:sym typeface="Arial"/>
              </a:rPr>
              <a:t>USA: no direct economic exposure or energy exposure to Russia, only a geopolitical on</a:t>
            </a:r>
            <a:r>
              <a:rPr lang="es-ES" sz="1400" b="1" dirty="0" smtClean="0">
                <a:solidFill>
                  <a:srgbClr val="17375E"/>
                </a:solidFill>
                <a:latin typeface="Arial"/>
                <a:ea typeface="Arial"/>
                <a:cs typeface="Arial"/>
                <a:sym typeface="Arial"/>
              </a:rPr>
              <a:t>e</a:t>
            </a:r>
          </a:p>
          <a:p>
            <a:pPr marL="541421" lvl="1" indent="-160421">
              <a:buSzPct val="100000"/>
              <a:buChar char="•"/>
            </a:pPr>
            <a:endParaRPr sz="1400" b="1" dirty="0">
              <a:solidFill>
                <a:srgbClr val="17375E"/>
              </a:solidFill>
              <a:latin typeface="Arial"/>
              <a:ea typeface="Arial"/>
              <a:cs typeface="Arial"/>
              <a:sym typeface="Arial"/>
            </a:endParaRPr>
          </a:p>
          <a:p>
            <a:pPr marL="541421" lvl="1" indent="-160421">
              <a:buSzPct val="100000"/>
              <a:buChar char="•"/>
            </a:pPr>
            <a:r>
              <a:rPr lang="en-US" sz="1400" b="1" dirty="0" smtClean="0">
                <a:solidFill>
                  <a:srgbClr val="17375E"/>
                </a:solidFill>
                <a:latin typeface="Arial"/>
                <a:ea typeface="Arial"/>
                <a:cs typeface="Arial"/>
                <a:sym typeface="Arial"/>
              </a:rPr>
              <a:t>Europe: the farther to the north, the farther to the East, the more exposed</a:t>
            </a:r>
            <a:endParaRPr lang="en-US" sz="1400" b="1" dirty="0">
              <a:solidFill>
                <a:srgbClr val="17375E"/>
              </a:solidFill>
              <a:latin typeface="Arial"/>
              <a:ea typeface="Arial"/>
              <a:cs typeface="Arial"/>
              <a:sym typeface="Arial"/>
            </a:endParaRPr>
          </a:p>
        </p:txBody>
      </p:sp>
    </p:spTree>
    <p:extLst>
      <p:ext uri="{BB962C8B-B14F-4D97-AF65-F5344CB8AC3E}">
        <p14:creationId xmlns:p14="http://schemas.microsoft.com/office/powerpoint/2010/main" val="112596499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eaLnBrk="1" hangingPunct="1">
              <a:spcBef>
                <a:spcPct val="0"/>
              </a:spcBef>
            </a:pPr>
            <a:fld id="{F562CB11-AB45-4B72-A37B-559B9F8C49B2}" type="slidenum">
              <a:rPr lang="es-ES_tradnl" altLang="en-US" sz="1500" smtClean="0"/>
              <a:pPr eaLnBrk="1" hangingPunct="1">
                <a:spcBef>
                  <a:spcPct val="0"/>
                </a:spcBef>
              </a:pPr>
              <a:t>25</a:t>
            </a:fld>
            <a:endParaRPr lang="es-ES_tradnl" altLang="en-US" sz="1500" smtClean="0"/>
          </a:p>
        </p:txBody>
      </p:sp>
      <p:sp>
        <p:nvSpPr>
          <p:cNvPr id="51209" name="Text Box 2"/>
          <p:cNvSpPr txBox="1">
            <a:spLocks noChangeArrowheads="1"/>
          </p:cNvSpPr>
          <p:nvPr/>
        </p:nvSpPr>
        <p:spPr bwMode="auto">
          <a:xfrm>
            <a:off x="107505" y="188913"/>
            <a:ext cx="8496746" cy="5969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endParaRPr lang="en-US" altLang="en-US" sz="1800" dirty="0">
              <a:solidFill>
                <a:schemeClr val="bg1"/>
              </a:solidFill>
            </a:endParaRPr>
          </a:p>
          <a:p>
            <a:pPr algn="ctr" defTabSz="914400">
              <a:lnSpc>
                <a:spcPct val="100000"/>
              </a:lnSpc>
              <a:spcBef>
                <a:spcPct val="0"/>
              </a:spcBef>
              <a:buClrTx/>
              <a:buSzTx/>
              <a:buFontTx/>
              <a:buNone/>
            </a:pPr>
            <a:r>
              <a:rPr lang="es-ES" altLang="en-US" sz="1800" dirty="0" smtClean="0">
                <a:solidFill>
                  <a:schemeClr val="bg1"/>
                </a:solidFill>
              </a:rPr>
              <a:t>          </a:t>
            </a:r>
            <a:r>
              <a:rPr lang="es-ES" altLang="en-US" sz="1800" dirty="0" err="1" smtClean="0">
                <a:solidFill>
                  <a:schemeClr val="bg1"/>
                </a:solidFill>
              </a:rPr>
              <a:t>Population</a:t>
            </a:r>
            <a:r>
              <a:rPr lang="es-ES" altLang="en-US" sz="1800" dirty="0" smtClean="0">
                <a:solidFill>
                  <a:schemeClr val="bg1"/>
                </a:solidFill>
              </a:rPr>
              <a:t> and </a:t>
            </a:r>
            <a:r>
              <a:rPr lang="es-ES" altLang="en-US" sz="1800" dirty="0" err="1" smtClean="0">
                <a:solidFill>
                  <a:schemeClr val="bg1"/>
                </a:solidFill>
              </a:rPr>
              <a:t>income</a:t>
            </a:r>
            <a:r>
              <a:rPr lang="es-ES" altLang="en-US" sz="1800" dirty="0" smtClean="0">
                <a:solidFill>
                  <a:schemeClr val="bg1"/>
                </a:solidFill>
              </a:rPr>
              <a:t> </a:t>
            </a:r>
            <a:r>
              <a:rPr lang="es-ES" altLang="en-US" sz="1800" dirty="0" err="1" smtClean="0">
                <a:solidFill>
                  <a:schemeClr val="bg1"/>
                </a:solidFill>
              </a:rPr>
              <a:t>growth</a:t>
            </a:r>
            <a:r>
              <a:rPr lang="es-ES" altLang="en-US" sz="1800" dirty="0" smtClean="0">
                <a:solidFill>
                  <a:schemeClr val="bg1"/>
                </a:solidFill>
              </a:rPr>
              <a:t> in </a:t>
            </a:r>
            <a:r>
              <a:rPr lang="es-ES" altLang="en-US" sz="1800" dirty="0" err="1" smtClean="0">
                <a:solidFill>
                  <a:schemeClr val="bg1"/>
                </a:solidFill>
              </a:rPr>
              <a:t>history</a:t>
            </a:r>
            <a:endParaRPr lang="es-ES" altLang="en-US" sz="1800" dirty="0" smtClean="0">
              <a:solidFill>
                <a:schemeClr val="bg1"/>
              </a:solidFill>
            </a:endParaRPr>
          </a:p>
          <a:p>
            <a:pPr algn="ctr" defTabSz="914400">
              <a:lnSpc>
                <a:spcPct val="100000"/>
              </a:lnSpc>
              <a:spcBef>
                <a:spcPct val="0"/>
              </a:spcBef>
              <a:buClrTx/>
              <a:buSzTx/>
              <a:buFontTx/>
              <a:buNone/>
            </a:pPr>
            <a:endParaRPr lang="en-US" altLang="en-US" sz="1800" dirty="0">
              <a:solidFill>
                <a:schemeClr val="bg1"/>
              </a:solidFill>
              <a:cs typeface="Times New Roman" pitchFamily="18" charset="0"/>
            </a:endParaRPr>
          </a:p>
        </p:txBody>
      </p:sp>
      <p:pic>
        <p:nvPicPr>
          <p:cNvPr id="1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93100"/>
            <a:ext cx="720080" cy="4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hape 211"/>
          <p:cNvSpPr/>
          <p:nvPr/>
        </p:nvSpPr>
        <p:spPr>
          <a:xfrm>
            <a:off x="709593" y="790402"/>
            <a:ext cx="7162800" cy="33855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17375E"/>
                </a:solidFill>
              </a:defRPr>
            </a:lvl1pPr>
          </a:lstStyle>
          <a:p>
            <a:pPr lvl="0">
              <a:defRPr b="0">
                <a:solidFill>
                  <a:srgbClr val="000000"/>
                </a:solidFill>
              </a:defRPr>
            </a:pPr>
            <a:r>
              <a:rPr lang="en-US" sz="1600" b="1" dirty="0" smtClean="0">
                <a:solidFill>
                  <a:srgbClr val="17375E"/>
                </a:solidFill>
              </a:rPr>
              <a:t>Contributions to global growth, 0-2010</a:t>
            </a:r>
            <a:endParaRPr lang="en-US" sz="1600" b="1" dirty="0">
              <a:solidFill>
                <a:srgbClr val="17375E"/>
              </a:solidFill>
            </a:endParaRPr>
          </a:p>
        </p:txBody>
      </p:sp>
      <p:sp>
        <p:nvSpPr>
          <p:cNvPr id="12" name="Shape 212"/>
          <p:cNvSpPr/>
          <p:nvPr/>
        </p:nvSpPr>
        <p:spPr>
          <a:xfrm>
            <a:off x="418553" y="5635845"/>
            <a:ext cx="8277504" cy="507831"/>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800" b="1">
                <a:solidFill>
                  <a:srgbClr val="17375E"/>
                </a:solidFill>
              </a:defRPr>
            </a:lvl1pPr>
          </a:lstStyle>
          <a:p>
            <a:pPr lvl="0">
              <a:defRPr sz="1800" b="0">
                <a:solidFill>
                  <a:srgbClr val="000000"/>
                </a:solidFill>
              </a:defRPr>
            </a:pPr>
            <a:r>
              <a:rPr sz="900" dirty="0">
                <a:solidFill>
                  <a:schemeClr val="tx1"/>
                </a:solidFill>
              </a:rPr>
              <a:t>Source: A. Maddison, </a:t>
            </a:r>
            <a:r>
              <a:rPr lang="en-GB" sz="900" dirty="0" err="1">
                <a:solidFill>
                  <a:schemeClr val="tx1"/>
                </a:solidFill>
              </a:rPr>
              <a:t>Jutta</a:t>
            </a:r>
            <a:r>
              <a:rPr lang="en-GB" sz="900" dirty="0">
                <a:solidFill>
                  <a:schemeClr val="tx1"/>
                </a:solidFill>
              </a:rPr>
              <a:t> Bolt and Jan </a:t>
            </a:r>
            <a:r>
              <a:rPr lang="en-GB" sz="900" dirty="0" err="1">
                <a:solidFill>
                  <a:schemeClr val="tx1"/>
                </a:solidFill>
              </a:rPr>
              <a:t>Luiten</a:t>
            </a:r>
            <a:r>
              <a:rPr lang="en-GB" sz="900" dirty="0">
                <a:solidFill>
                  <a:schemeClr val="tx1"/>
                </a:solidFill>
              </a:rPr>
              <a:t> van </a:t>
            </a:r>
            <a:r>
              <a:rPr lang="en-GB" sz="900" dirty="0" err="1">
                <a:solidFill>
                  <a:schemeClr val="tx1"/>
                </a:solidFill>
              </a:rPr>
              <a:t>Zanden</a:t>
            </a:r>
            <a:r>
              <a:rPr lang="en-GB" sz="900" dirty="0">
                <a:solidFill>
                  <a:schemeClr val="tx1"/>
                </a:solidFill>
              </a:rPr>
              <a:t>, </a:t>
            </a:r>
            <a:r>
              <a:rPr lang="en-GB" sz="900" dirty="0" smtClean="0">
                <a:solidFill>
                  <a:schemeClr val="tx1"/>
                </a:solidFill>
              </a:rPr>
              <a:t>“The </a:t>
            </a:r>
            <a:r>
              <a:rPr lang="en-GB" sz="900" dirty="0">
                <a:solidFill>
                  <a:schemeClr val="tx1"/>
                </a:solidFill>
              </a:rPr>
              <a:t>first update of the Maddison Project: Re-estimating growth </a:t>
            </a:r>
            <a:r>
              <a:rPr lang="en-GB" sz="900" dirty="0" smtClean="0">
                <a:solidFill>
                  <a:schemeClr val="tx1"/>
                </a:solidFill>
              </a:rPr>
              <a:t>before 1820”, </a:t>
            </a:r>
            <a:r>
              <a:rPr lang="en-GB" sz="900" dirty="0">
                <a:solidFill>
                  <a:schemeClr val="tx1"/>
                </a:solidFill>
              </a:rPr>
              <a:t>Maddison Project working paper number 4, University of Groningen, January 2013; United </a:t>
            </a:r>
            <a:r>
              <a:rPr lang="en-GB" sz="900" dirty="0" smtClean="0">
                <a:solidFill>
                  <a:schemeClr val="tx1"/>
                </a:solidFill>
              </a:rPr>
              <a:t>Nations Population </a:t>
            </a:r>
            <a:r>
              <a:rPr lang="en-GB" sz="900" dirty="0">
                <a:solidFill>
                  <a:schemeClr val="tx1"/>
                </a:solidFill>
              </a:rPr>
              <a:t>Division; McKinsey Global Institute </a:t>
            </a:r>
            <a:r>
              <a:rPr lang="en-GB" sz="900" dirty="0" smtClean="0">
                <a:solidFill>
                  <a:schemeClr val="tx1"/>
                </a:solidFill>
              </a:rPr>
              <a:t>“Global Growth: Can Productivity Save the Day in an Aging World?”, January 2015</a:t>
            </a:r>
            <a:endParaRPr sz="900" dirty="0">
              <a:solidFill>
                <a:schemeClr val="tx1"/>
              </a:solidFill>
            </a:endParaRPr>
          </a:p>
        </p:txBody>
      </p:sp>
      <p:pic>
        <p:nvPicPr>
          <p:cNvPr id="13" name="image3.png"/>
          <p:cNvPicPr/>
          <p:nvPr/>
        </p:nvPicPr>
        <p:blipFill>
          <a:blip r:embed="rId3" cstate="print">
            <a:extLst/>
          </a:blip>
          <a:stretch>
            <a:fillRect/>
          </a:stretch>
        </p:blipFill>
        <p:spPr>
          <a:xfrm>
            <a:off x="1891267" y="1108069"/>
            <a:ext cx="4929222" cy="4438668"/>
          </a:xfrm>
          <a:prstGeom prst="rect">
            <a:avLst/>
          </a:prstGeom>
          <a:ln w="12700">
            <a:miter lim="400000"/>
          </a:ln>
        </p:spPr>
      </p:pic>
    </p:spTree>
    <p:extLst>
      <p:ext uri="{BB962C8B-B14F-4D97-AF65-F5344CB8AC3E}">
        <p14:creationId xmlns:p14="http://schemas.microsoft.com/office/powerpoint/2010/main" val="358866079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eaLnBrk="1" hangingPunct="1">
              <a:spcBef>
                <a:spcPct val="0"/>
              </a:spcBef>
            </a:pPr>
            <a:fld id="{F562CB11-AB45-4B72-A37B-559B9F8C49B2}" type="slidenum">
              <a:rPr lang="es-ES_tradnl" altLang="en-US" sz="1500" smtClean="0"/>
              <a:pPr eaLnBrk="1" hangingPunct="1">
                <a:spcBef>
                  <a:spcPct val="0"/>
                </a:spcBef>
              </a:pPr>
              <a:t>26</a:t>
            </a:fld>
            <a:endParaRPr lang="es-ES_tradnl" altLang="en-US" sz="1500" smtClean="0"/>
          </a:p>
        </p:txBody>
      </p:sp>
      <p:sp>
        <p:nvSpPr>
          <p:cNvPr id="51209" name="Text Box 2"/>
          <p:cNvSpPr txBox="1">
            <a:spLocks noChangeArrowheads="1"/>
          </p:cNvSpPr>
          <p:nvPr/>
        </p:nvSpPr>
        <p:spPr bwMode="auto">
          <a:xfrm>
            <a:off x="107505" y="188913"/>
            <a:ext cx="8496746" cy="5969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endParaRPr lang="en-US" altLang="en-US" sz="1800" dirty="0">
              <a:solidFill>
                <a:schemeClr val="bg1"/>
              </a:solidFill>
            </a:endParaRPr>
          </a:p>
          <a:p>
            <a:pPr algn="ctr" defTabSz="914400">
              <a:lnSpc>
                <a:spcPct val="100000"/>
              </a:lnSpc>
              <a:spcBef>
                <a:spcPct val="0"/>
              </a:spcBef>
              <a:buClrTx/>
              <a:buSzTx/>
              <a:buFontTx/>
              <a:buNone/>
            </a:pPr>
            <a:r>
              <a:rPr lang="es-ES" altLang="en-US" sz="1800" dirty="0" smtClean="0">
                <a:solidFill>
                  <a:schemeClr val="bg1"/>
                </a:solidFill>
              </a:rPr>
              <a:t>          “</a:t>
            </a:r>
            <a:r>
              <a:rPr lang="es-ES" altLang="en-US" sz="1800" dirty="0" err="1" smtClean="0">
                <a:solidFill>
                  <a:schemeClr val="bg1"/>
                </a:solidFill>
              </a:rPr>
              <a:t>Same</a:t>
            </a:r>
            <a:r>
              <a:rPr lang="es-ES" altLang="en-US" sz="1800" dirty="0" smtClean="0">
                <a:solidFill>
                  <a:schemeClr val="bg1"/>
                </a:solidFill>
              </a:rPr>
              <a:t> as </a:t>
            </a:r>
            <a:r>
              <a:rPr lang="es-ES" altLang="en-US" sz="1800" dirty="0" err="1" smtClean="0">
                <a:solidFill>
                  <a:schemeClr val="bg1"/>
                </a:solidFill>
              </a:rPr>
              <a:t>it</a:t>
            </a:r>
            <a:r>
              <a:rPr lang="es-ES" altLang="en-US" sz="1800" dirty="0" smtClean="0">
                <a:solidFill>
                  <a:schemeClr val="bg1"/>
                </a:solidFill>
              </a:rPr>
              <a:t> </a:t>
            </a:r>
            <a:r>
              <a:rPr lang="es-ES" altLang="en-US" sz="1800" dirty="0" err="1" smtClean="0">
                <a:solidFill>
                  <a:schemeClr val="bg1"/>
                </a:solidFill>
              </a:rPr>
              <a:t>ever</a:t>
            </a:r>
            <a:r>
              <a:rPr lang="es-ES" altLang="en-US" sz="1800" dirty="0" smtClean="0">
                <a:solidFill>
                  <a:schemeClr val="bg1"/>
                </a:solidFill>
              </a:rPr>
              <a:t> </a:t>
            </a:r>
            <a:r>
              <a:rPr lang="es-ES" altLang="en-US" sz="1800" dirty="0" err="1" smtClean="0">
                <a:solidFill>
                  <a:schemeClr val="bg1"/>
                </a:solidFill>
              </a:rPr>
              <a:t>was</a:t>
            </a:r>
            <a:r>
              <a:rPr lang="es-ES" altLang="en-US" sz="1800" dirty="0" smtClean="0">
                <a:solidFill>
                  <a:schemeClr val="bg1"/>
                </a:solidFill>
              </a:rPr>
              <a:t>….”</a:t>
            </a:r>
          </a:p>
          <a:p>
            <a:pPr algn="ctr" defTabSz="914400">
              <a:lnSpc>
                <a:spcPct val="100000"/>
              </a:lnSpc>
              <a:spcBef>
                <a:spcPct val="0"/>
              </a:spcBef>
              <a:buClrTx/>
              <a:buSzTx/>
              <a:buFontTx/>
              <a:buNone/>
            </a:pPr>
            <a:endParaRPr lang="en-US" altLang="en-US" sz="1800" dirty="0">
              <a:solidFill>
                <a:schemeClr val="bg1"/>
              </a:solidFill>
              <a:cs typeface="Times New Roman" pitchFamily="18" charset="0"/>
            </a:endParaRPr>
          </a:p>
        </p:txBody>
      </p:sp>
      <p:pic>
        <p:nvPicPr>
          <p:cNvPr id="1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93100"/>
            <a:ext cx="720080" cy="4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hape 211"/>
          <p:cNvSpPr/>
          <p:nvPr/>
        </p:nvSpPr>
        <p:spPr>
          <a:xfrm>
            <a:off x="73994" y="971418"/>
            <a:ext cx="4501332" cy="307777"/>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b="1">
                <a:solidFill>
                  <a:srgbClr val="17375E"/>
                </a:solidFill>
              </a:defRPr>
            </a:lvl1pPr>
          </a:lstStyle>
          <a:p>
            <a:pPr lvl="0">
              <a:defRPr b="0">
                <a:solidFill>
                  <a:srgbClr val="000000"/>
                </a:solidFill>
              </a:defRPr>
            </a:pPr>
            <a:r>
              <a:rPr lang="en-US" sz="1400" b="1" dirty="0" smtClean="0">
                <a:solidFill>
                  <a:srgbClr val="17375E"/>
                </a:solidFill>
              </a:rPr>
              <a:t>Global GDP per capita, 0-2010</a:t>
            </a:r>
            <a:endParaRPr lang="en-US" sz="1400" b="1" dirty="0">
              <a:solidFill>
                <a:srgbClr val="17375E"/>
              </a:solidFill>
            </a:endParaRPr>
          </a:p>
        </p:txBody>
      </p:sp>
      <p:pic>
        <p:nvPicPr>
          <p:cNvPr id="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5" y="1341147"/>
            <a:ext cx="4074795" cy="304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hape 201"/>
          <p:cNvSpPr/>
          <p:nvPr/>
        </p:nvSpPr>
        <p:spPr>
          <a:xfrm>
            <a:off x="4637112" y="1033370"/>
            <a:ext cx="3813326" cy="307777"/>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b="1">
                <a:solidFill>
                  <a:srgbClr val="17375E"/>
                </a:solidFill>
              </a:defRPr>
            </a:lvl1pPr>
          </a:lstStyle>
          <a:p>
            <a:pPr lvl="0">
              <a:defRPr b="0">
                <a:solidFill>
                  <a:srgbClr val="000000"/>
                </a:solidFill>
              </a:defRPr>
            </a:pPr>
            <a:r>
              <a:rPr sz="1400" b="1" dirty="0">
                <a:solidFill>
                  <a:srgbClr val="17375E"/>
                </a:solidFill>
              </a:rPr>
              <a:t>Distribution of </a:t>
            </a:r>
            <a:r>
              <a:rPr lang="es-ES" sz="1400" b="1" dirty="0" smtClean="0">
                <a:solidFill>
                  <a:srgbClr val="17375E"/>
                </a:solidFill>
              </a:rPr>
              <a:t>W</a:t>
            </a:r>
            <a:r>
              <a:rPr sz="1400" b="1" dirty="0" err="1" smtClean="0">
                <a:solidFill>
                  <a:srgbClr val="17375E"/>
                </a:solidFill>
              </a:rPr>
              <a:t>orld’s</a:t>
            </a:r>
            <a:r>
              <a:rPr sz="1400" b="1" dirty="0" smtClean="0">
                <a:solidFill>
                  <a:srgbClr val="17375E"/>
                </a:solidFill>
              </a:rPr>
              <a:t> </a:t>
            </a:r>
            <a:r>
              <a:rPr sz="1400" b="1" dirty="0">
                <a:solidFill>
                  <a:srgbClr val="17375E"/>
                </a:solidFill>
              </a:rPr>
              <a:t>GDP, 0-2030f</a:t>
            </a:r>
          </a:p>
        </p:txBody>
      </p:sp>
      <p:pic>
        <p:nvPicPr>
          <p:cNvPr id="15" name="image2.png"/>
          <p:cNvPicPr/>
          <p:nvPr/>
        </p:nvPicPr>
        <p:blipFill>
          <a:blip r:embed="rId4" cstate="print">
            <a:extLst/>
          </a:blip>
          <a:stretch>
            <a:fillRect/>
          </a:stretch>
        </p:blipFill>
        <p:spPr>
          <a:xfrm>
            <a:off x="4575326" y="1369722"/>
            <a:ext cx="4264957" cy="2752350"/>
          </a:xfrm>
          <a:prstGeom prst="rect">
            <a:avLst/>
          </a:prstGeom>
          <a:ln w="12700">
            <a:miter lim="400000"/>
          </a:ln>
        </p:spPr>
      </p:pic>
      <p:sp>
        <p:nvSpPr>
          <p:cNvPr id="16" name="Shape 202"/>
          <p:cNvSpPr/>
          <p:nvPr/>
        </p:nvSpPr>
        <p:spPr>
          <a:xfrm>
            <a:off x="4707368" y="3952795"/>
            <a:ext cx="4000872" cy="338554"/>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800" b="1">
                <a:solidFill>
                  <a:srgbClr val="17375E"/>
                </a:solidFill>
              </a:defRPr>
            </a:lvl1pPr>
          </a:lstStyle>
          <a:p>
            <a:pPr lvl="0">
              <a:defRPr sz="1800" b="0">
                <a:solidFill>
                  <a:srgbClr val="000000"/>
                </a:solidFill>
              </a:defRPr>
            </a:pPr>
            <a:r>
              <a:rPr sz="800" b="1" dirty="0">
                <a:solidFill>
                  <a:srgbClr val="17375E"/>
                </a:solidFill>
              </a:rPr>
              <a:t>Source: A. Maddison, “The World Economy: A </a:t>
            </a:r>
            <a:r>
              <a:rPr sz="800" b="1" dirty="0" err="1">
                <a:solidFill>
                  <a:srgbClr val="17375E"/>
                </a:solidFill>
              </a:rPr>
              <a:t>Milenial</a:t>
            </a:r>
            <a:r>
              <a:rPr sz="800" b="1" dirty="0">
                <a:solidFill>
                  <a:srgbClr val="17375E"/>
                </a:solidFill>
              </a:rPr>
              <a:t> Perspective” , OECD, 2001 </a:t>
            </a:r>
          </a:p>
        </p:txBody>
      </p:sp>
      <p:sp>
        <p:nvSpPr>
          <p:cNvPr id="17" name="Shape 241"/>
          <p:cNvSpPr/>
          <p:nvPr/>
        </p:nvSpPr>
        <p:spPr>
          <a:xfrm>
            <a:off x="5273677" y="4231938"/>
            <a:ext cx="2755108" cy="307777"/>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b="1">
                <a:solidFill>
                  <a:srgbClr val="17375E"/>
                </a:solidFill>
              </a:defRPr>
            </a:lvl1pPr>
          </a:lstStyle>
          <a:p>
            <a:pPr lvl="0">
              <a:defRPr b="0">
                <a:solidFill>
                  <a:srgbClr val="000000"/>
                </a:solidFill>
              </a:defRPr>
            </a:pPr>
            <a:r>
              <a:rPr sz="1400" b="1" dirty="0">
                <a:solidFill>
                  <a:srgbClr val="17375E"/>
                </a:solidFill>
              </a:rPr>
              <a:t>Shares of World GDP (%)</a:t>
            </a:r>
          </a:p>
        </p:txBody>
      </p:sp>
      <p:pic>
        <p:nvPicPr>
          <p:cNvPr id="18" name="image6.png"/>
          <p:cNvPicPr/>
          <p:nvPr/>
        </p:nvPicPr>
        <p:blipFill>
          <a:blip r:embed="rId5" cstate="print">
            <a:extLst/>
          </a:blip>
          <a:stretch>
            <a:fillRect/>
          </a:stretch>
        </p:blipFill>
        <p:spPr>
          <a:xfrm>
            <a:off x="5340252" y="4539715"/>
            <a:ext cx="2115791" cy="1543157"/>
          </a:xfrm>
          <a:prstGeom prst="rect">
            <a:avLst/>
          </a:prstGeom>
          <a:ln w="12700">
            <a:miter lim="400000"/>
          </a:ln>
        </p:spPr>
      </p:pic>
      <p:sp>
        <p:nvSpPr>
          <p:cNvPr id="19" name="Shape 201"/>
          <p:cNvSpPr/>
          <p:nvPr/>
        </p:nvSpPr>
        <p:spPr>
          <a:xfrm>
            <a:off x="341224" y="4725144"/>
            <a:ext cx="3813326" cy="1077218"/>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b="1">
                <a:solidFill>
                  <a:srgbClr val="17375E"/>
                </a:solidFill>
              </a:defRPr>
            </a:lvl1pPr>
          </a:lstStyle>
          <a:p>
            <a:pPr marL="285750" lvl="0" indent="-285750">
              <a:buFont typeface="Arial" panose="020B0604020202020204" pitchFamily="34" charset="0"/>
              <a:buChar char="•"/>
              <a:defRPr b="0">
                <a:solidFill>
                  <a:srgbClr val="000000"/>
                </a:solidFill>
              </a:defRPr>
            </a:pPr>
            <a:r>
              <a:rPr lang="es-ES" sz="1600" dirty="0" smtClean="0">
                <a:solidFill>
                  <a:schemeClr val="tx1"/>
                </a:solidFill>
              </a:rPr>
              <a:t>“</a:t>
            </a:r>
            <a:r>
              <a:rPr lang="es-ES" sz="1600" dirty="0" err="1" smtClean="0">
                <a:solidFill>
                  <a:schemeClr val="tx1"/>
                </a:solidFill>
              </a:rPr>
              <a:t>Chaiman</a:t>
            </a:r>
            <a:r>
              <a:rPr lang="es-ES" sz="1600" dirty="0" smtClean="0">
                <a:solidFill>
                  <a:schemeClr val="tx1"/>
                </a:solidFill>
              </a:rPr>
              <a:t> Mao, </a:t>
            </a:r>
            <a:r>
              <a:rPr lang="es-ES" sz="1600" dirty="0" err="1" smtClean="0">
                <a:solidFill>
                  <a:schemeClr val="tx1"/>
                </a:solidFill>
              </a:rPr>
              <a:t>what</a:t>
            </a:r>
            <a:r>
              <a:rPr lang="es-ES" sz="1600" dirty="0" smtClean="0">
                <a:solidFill>
                  <a:schemeClr val="tx1"/>
                </a:solidFill>
              </a:rPr>
              <a:t> do </a:t>
            </a:r>
            <a:r>
              <a:rPr lang="es-ES" sz="1600" dirty="0" err="1" smtClean="0">
                <a:solidFill>
                  <a:schemeClr val="tx1"/>
                </a:solidFill>
              </a:rPr>
              <a:t>you</a:t>
            </a:r>
            <a:r>
              <a:rPr lang="es-ES" sz="1600" dirty="0" smtClean="0">
                <a:solidFill>
                  <a:schemeClr val="tx1"/>
                </a:solidFill>
              </a:rPr>
              <a:t> </a:t>
            </a:r>
            <a:r>
              <a:rPr lang="es-ES" sz="1600" dirty="0" err="1" smtClean="0">
                <a:solidFill>
                  <a:schemeClr val="tx1"/>
                </a:solidFill>
              </a:rPr>
              <a:t>think</a:t>
            </a:r>
            <a:r>
              <a:rPr lang="es-ES" sz="1600" dirty="0" smtClean="0">
                <a:solidFill>
                  <a:schemeClr val="tx1"/>
                </a:solidFill>
              </a:rPr>
              <a:t> of </a:t>
            </a:r>
            <a:r>
              <a:rPr lang="es-ES" sz="1600" dirty="0" err="1" smtClean="0">
                <a:solidFill>
                  <a:schemeClr val="tx1"/>
                </a:solidFill>
              </a:rPr>
              <a:t>the</a:t>
            </a:r>
            <a:r>
              <a:rPr lang="es-ES" sz="1600" dirty="0" smtClean="0">
                <a:solidFill>
                  <a:schemeClr val="tx1"/>
                </a:solidFill>
              </a:rPr>
              <a:t> French </a:t>
            </a:r>
            <a:r>
              <a:rPr lang="es-ES" sz="1600" dirty="0" err="1" smtClean="0">
                <a:solidFill>
                  <a:schemeClr val="tx1"/>
                </a:solidFill>
              </a:rPr>
              <a:t>revolution</a:t>
            </a:r>
            <a:r>
              <a:rPr lang="es-ES" sz="1600" dirty="0" smtClean="0">
                <a:solidFill>
                  <a:schemeClr val="tx1"/>
                </a:solidFill>
              </a:rPr>
              <a:t>?”</a:t>
            </a:r>
          </a:p>
          <a:p>
            <a:pPr marL="285750" lvl="0" indent="-285750">
              <a:buFont typeface="Arial" panose="020B0604020202020204" pitchFamily="34" charset="0"/>
              <a:buChar char="•"/>
              <a:defRPr b="0">
                <a:solidFill>
                  <a:srgbClr val="000000"/>
                </a:solidFill>
              </a:defRPr>
            </a:pPr>
            <a:endParaRPr lang="es-ES" sz="1600" dirty="0">
              <a:solidFill>
                <a:schemeClr val="tx1"/>
              </a:solidFill>
            </a:endParaRPr>
          </a:p>
          <a:p>
            <a:pPr marL="285750" lvl="0" indent="-285750">
              <a:buFont typeface="Arial" panose="020B0604020202020204" pitchFamily="34" charset="0"/>
              <a:buChar char="•"/>
              <a:defRPr b="0">
                <a:solidFill>
                  <a:srgbClr val="000000"/>
                </a:solidFill>
              </a:defRPr>
            </a:pPr>
            <a:r>
              <a:rPr lang="es-ES" sz="1600" dirty="0" smtClean="0">
                <a:solidFill>
                  <a:schemeClr val="tx1"/>
                </a:solidFill>
              </a:rPr>
              <a:t>“I </a:t>
            </a:r>
            <a:r>
              <a:rPr lang="es-ES" sz="1600" dirty="0" err="1" smtClean="0">
                <a:solidFill>
                  <a:schemeClr val="tx1"/>
                </a:solidFill>
              </a:rPr>
              <a:t>think</a:t>
            </a:r>
            <a:r>
              <a:rPr lang="es-ES" sz="1600" dirty="0" smtClean="0">
                <a:solidFill>
                  <a:schemeClr val="tx1"/>
                </a:solidFill>
              </a:rPr>
              <a:t> </a:t>
            </a:r>
            <a:r>
              <a:rPr lang="es-ES" sz="1600" dirty="0" err="1" smtClean="0">
                <a:solidFill>
                  <a:schemeClr val="tx1"/>
                </a:solidFill>
              </a:rPr>
              <a:t>it</a:t>
            </a:r>
            <a:r>
              <a:rPr lang="es-ES" sz="1600" dirty="0" smtClean="0">
                <a:solidFill>
                  <a:schemeClr val="tx1"/>
                </a:solidFill>
              </a:rPr>
              <a:t> </a:t>
            </a:r>
            <a:r>
              <a:rPr lang="es-ES" sz="1600" dirty="0" err="1" smtClean="0">
                <a:solidFill>
                  <a:schemeClr val="tx1"/>
                </a:solidFill>
              </a:rPr>
              <a:t>is</a:t>
            </a:r>
            <a:r>
              <a:rPr lang="es-ES" sz="1600" dirty="0" smtClean="0">
                <a:solidFill>
                  <a:schemeClr val="tx1"/>
                </a:solidFill>
              </a:rPr>
              <a:t> </a:t>
            </a:r>
            <a:r>
              <a:rPr lang="es-ES" sz="1600" dirty="0" err="1" smtClean="0">
                <a:solidFill>
                  <a:schemeClr val="tx1"/>
                </a:solidFill>
              </a:rPr>
              <a:t>too</a:t>
            </a:r>
            <a:r>
              <a:rPr lang="es-ES" sz="1600" dirty="0" smtClean="0">
                <a:solidFill>
                  <a:schemeClr val="tx1"/>
                </a:solidFill>
              </a:rPr>
              <a:t> </a:t>
            </a:r>
            <a:r>
              <a:rPr lang="es-ES" sz="1600" dirty="0" err="1" smtClean="0">
                <a:solidFill>
                  <a:schemeClr val="tx1"/>
                </a:solidFill>
              </a:rPr>
              <a:t>early</a:t>
            </a:r>
            <a:r>
              <a:rPr lang="es-ES" sz="1600" dirty="0" smtClean="0">
                <a:solidFill>
                  <a:schemeClr val="tx1"/>
                </a:solidFill>
              </a:rPr>
              <a:t> to </a:t>
            </a:r>
            <a:r>
              <a:rPr lang="es-ES" sz="1600" dirty="0" err="1" smtClean="0">
                <a:solidFill>
                  <a:schemeClr val="tx1"/>
                </a:solidFill>
              </a:rPr>
              <a:t>tell</a:t>
            </a:r>
            <a:r>
              <a:rPr lang="es-ES" sz="1600" dirty="0" smtClean="0">
                <a:solidFill>
                  <a:schemeClr val="tx1"/>
                </a:solidFill>
              </a:rPr>
              <a:t>”</a:t>
            </a:r>
            <a:endParaRPr sz="1600" dirty="0">
              <a:solidFill>
                <a:schemeClr val="tx1"/>
              </a:solidFill>
            </a:endParaRPr>
          </a:p>
        </p:txBody>
      </p:sp>
      <p:sp>
        <p:nvSpPr>
          <p:cNvPr id="2" name="Rectangle 1"/>
          <p:cNvSpPr/>
          <p:nvPr/>
        </p:nvSpPr>
        <p:spPr bwMode="auto">
          <a:xfrm>
            <a:off x="179512" y="4653136"/>
            <a:ext cx="4002788" cy="1296144"/>
          </a:xfrm>
          <a:prstGeom prst="rect">
            <a:avLst/>
          </a:prstGeom>
          <a:noFill/>
          <a:ln w="25527"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2400" b="1" i="0" u="none" strike="noStrike" cap="none" normalizeH="0" baseline="0" smtClean="0">
              <a:ln>
                <a:noFill/>
              </a:ln>
              <a:solidFill>
                <a:schemeClr val="bg1"/>
              </a:solidFill>
              <a:effectLst/>
              <a:latin typeface="Arial" charset="0"/>
              <a:ea typeface="MS PGothic" pitchFamily="34" charset="-128"/>
            </a:endParaRPr>
          </a:p>
        </p:txBody>
      </p:sp>
    </p:spTree>
    <p:extLst>
      <p:ext uri="{BB962C8B-B14F-4D97-AF65-F5344CB8AC3E}">
        <p14:creationId xmlns:p14="http://schemas.microsoft.com/office/powerpoint/2010/main" val="246734010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eaLnBrk="1" hangingPunct="1">
              <a:spcBef>
                <a:spcPct val="0"/>
              </a:spcBef>
            </a:pPr>
            <a:fld id="{F562CB11-AB45-4B72-A37B-559B9F8C49B2}" type="slidenum">
              <a:rPr lang="es-ES_tradnl" altLang="en-US" sz="1500" smtClean="0"/>
              <a:pPr eaLnBrk="1" hangingPunct="1">
                <a:spcBef>
                  <a:spcPct val="0"/>
                </a:spcBef>
              </a:pPr>
              <a:t>27</a:t>
            </a:fld>
            <a:endParaRPr lang="es-ES_tradnl" altLang="en-US" sz="1500" smtClean="0"/>
          </a:p>
        </p:txBody>
      </p:sp>
      <p:sp>
        <p:nvSpPr>
          <p:cNvPr id="51209" name="Text Box 2"/>
          <p:cNvSpPr txBox="1">
            <a:spLocks noChangeArrowheads="1"/>
          </p:cNvSpPr>
          <p:nvPr/>
        </p:nvSpPr>
        <p:spPr bwMode="auto">
          <a:xfrm>
            <a:off x="107505" y="188913"/>
            <a:ext cx="8496746" cy="5969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endParaRPr lang="en-US" altLang="en-US" sz="1800" dirty="0">
              <a:solidFill>
                <a:schemeClr val="bg1"/>
              </a:solidFill>
            </a:endParaRPr>
          </a:p>
          <a:p>
            <a:pPr algn="ctr" defTabSz="914400">
              <a:lnSpc>
                <a:spcPct val="100000"/>
              </a:lnSpc>
              <a:spcBef>
                <a:spcPct val="0"/>
              </a:spcBef>
              <a:buClrTx/>
              <a:buSzTx/>
              <a:buFontTx/>
              <a:buNone/>
            </a:pPr>
            <a:r>
              <a:rPr lang="es-ES" altLang="en-US" sz="1800" dirty="0" smtClean="0">
                <a:solidFill>
                  <a:schemeClr val="bg1"/>
                </a:solidFill>
              </a:rPr>
              <a:t>          </a:t>
            </a:r>
            <a:r>
              <a:rPr lang="es-ES" altLang="en-US" sz="1800" dirty="0" err="1" smtClean="0">
                <a:solidFill>
                  <a:schemeClr val="bg1"/>
                </a:solidFill>
              </a:rPr>
              <a:t>Development</a:t>
            </a:r>
            <a:r>
              <a:rPr lang="es-ES" altLang="en-US" sz="1800" dirty="0" smtClean="0">
                <a:solidFill>
                  <a:schemeClr val="bg1"/>
                </a:solidFill>
              </a:rPr>
              <a:t> </a:t>
            </a:r>
            <a:r>
              <a:rPr lang="es-ES" altLang="en-US" sz="1800" dirty="0" err="1" smtClean="0">
                <a:solidFill>
                  <a:schemeClr val="bg1"/>
                </a:solidFill>
              </a:rPr>
              <a:t>mistakes</a:t>
            </a:r>
            <a:r>
              <a:rPr lang="es-ES" altLang="en-US" sz="1800" dirty="0" smtClean="0">
                <a:solidFill>
                  <a:schemeClr val="bg1"/>
                </a:solidFill>
              </a:rPr>
              <a:t>/</a:t>
            </a:r>
            <a:r>
              <a:rPr lang="es-ES" altLang="en-US" sz="1800" dirty="0" err="1" smtClean="0">
                <a:solidFill>
                  <a:schemeClr val="bg1"/>
                </a:solidFill>
              </a:rPr>
              <a:t>accidents</a:t>
            </a:r>
            <a:r>
              <a:rPr lang="es-ES" altLang="en-US" sz="1800" dirty="0" smtClean="0">
                <a:solidFill>
                  <a:schemeClr val="bg1"/>
                </a:solidFill>
              </a:rPr>
              <a:t> can be </a:t>
            </a:r>
            <a:r>
              <a:rPr lang="es-ES" altLang="en-US" sz="1800" dirty="0" err="1" smtClean="0">
                <a:solidFill>
                  <a:schemeClr val="bg1"/>
                </a:solidFill>
              </a:rPr>
              <a:t>very</a:t>
            </a:r>
            <a:r>
              <a:rPr lang="es-ES" altLang="en-US" sz="1800" dirty="0" smtClean="0">
                <a:solidFill>
                  <a:schemeClr val="bg1"/>
                </a:solidFill>
              </a:rPr>
              <a:t> </a:t>
            </a:r>
            <a:r>
              <a:rPr lang="es-ES" altLang="en-US" sz="1800" dirty="0" err="1" smtClean="0">
                <a:solidFill>
                  <a:schemeClr val="bg1"/>
                </a:solidFill>
              </a:rPr>
              <a:t>costly</a:t>
            </a:r>
            <a:r>
              <a:rPr lang="es-ES" altLang="en-US" sz="1800" dirty="0" smtClean="0">
                <a:solidFill>
                  <a:schemeClr val="bg1"/>
                </a:solidFill>
              </a:rPr>
              <a:t>…</a:t>
            </a:r>
          </a:p>
          <a:p>
            <a:pPr algn="ctr" defTabSz="914400">
              <a:lnSpc>
                <a:spcPct val="100000"/>
              </a:lnSpc>
              <a:spcBef>
                <a:spcPct val="0"/>
              </a:spcBef>
              <a:buClrTx/>
              <a:buSzTx/>
              <a:buFontTx/>
              <a:buNone/>
            </a:pPr>
            <a:endParaRPr lang="en-US" altLang="en-US" sz="1800" dirty="0">
              <a:solidFill>
                <a:schemeClr val="bg1"/>
              </a:solidFill>
              <a:cs typeface="Times New Roman" pitchFamily="18" charset="0"/>
            </a:endParaRPr>
          </a:p>
        </p:txBody>
      </p:sp>
      <p:pic>
        <p:nvPicPr>
          <p:cNvPr id="1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93100"/>
            <a:ext cx="720080" cy="4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hape 252"/>
          <p:cNvSpPr/>
          <p:nvPr/>
        </p:nvSpPr>
        <p:spPr>
          <a:xfrm>
            <a:off x="762000" y="5878670"/>
            <a:ext cx="7162800" cy="2154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800" b="1" dirty="0">
                <a:solidFill>
                  <a:srgbClr val="17375E"/>
                </a:solidFill>
              </a:rPr>
              <a:t>Source: </a:t>
            </a:r>
            <a:r>
              <a:rPr lang="en-GB" sz="800" b="1" dirty="0">
                <a:solidFill>
                  <a:srgbClr val="17375E"/>
                </a:solidFill>
              </a:rPr>
              <a:t>The Maddison-Project, http://www.ggdc.net/maddison/maddison-project/home.htm, 2013 version</a:t>
            </a:r>
            <a:r>
              <a:rPr sz="800" b="1" dirty="0" smtClean="0">
                <a:solidFill>
                  <a:srgbClr val="17375E"/>
                </a:solidFill>
              </a:rPr>
              <a:t> </a:t>
            </a:r>
            <a:endParaRPr sz="800" b="1" dirty="0">
              <a:solidFill>
                <a:srgbClr val="17375E"/>
              </a:solidFill>
            </a:endParaRPr>
          </a:p>
        </p:txBody>
      </p:sp>
      <p:sp>
        <p:nvSpPr>
          <p:cNvPr id="20" name="Shape 241"/>
          <p:cNvSpPr/>
          <p:nvPr/>
        </p:nvSpPr>
        <p:spPr>
          <a:xfrm>
            <a:off x="2756252" y="1078025"/>
            <a:ext cx="3581400" cy="307777"/>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b="1">
                <a:solidFill>
                  <a:srgbClr val="17375E"/>
                </a:solidFill>
              </a:defRPr>
            </a:lvl1pPr>
          </a:lstStyle>
          <a:p>
            <a:pPr lvl="0">
              <a:defRPr b="0">
                <a:solidFill>
                  <a:srgbClr val="000000"/>
                </a:solidFill>
              </a:defRPr>
            </a:pPr>
            <a:r>
              <a:rPr lang="en-US" sz="1400" b="1" dirty="0" smtClean="0">
                <a:solidFill>
                  <a:srgbClr val="17375E"/>
                </a:solidFill>
              </a:rPr>
              <a:t>GDP per </a:t>
            </a:r>
            <a:r>
              <a:rPr lang="en-US" sz="1400" b="1" dirty="0" err="1" smtClean="0">
                <a:solidFill>
                  <a:srgbClr val="17375E"/>
                </a:solidFill>
              </a:rPr>
              <a:t>capit</a:t>
            </a:r>
            <a:r>
              <a:rPr lang="es-ES" sz="1400" b="1" dirty="0" smtClean="0">
                <a:solidFill>
                  <a:srgbClr val="17375E"/>
                </a:solidFill>
              </a:rPr>
              <a:t>a </a:t>
            </a:r>
            <a:r>
              <a:rPr lang="es-ES" sz="1400" b="0" i="1" dirty="0" smtClean="0">
                <a:solidFill>
                  <a:srgbClr val="17375E"/>
                </a:solidFill>
              </a:rPr>
              <a:t>(1990 PPP USD)</a:t>
            </a:r>
            <a:endParaRPr sz="1400" b="0" i="1" dirty="0">
              <a:solidFill>
                <a:srgbClr val="17375E"/>
              </a:solidFill>
            </a:endParaRPr>
          </a:p>
        </p:txBody>
      </p:sp>
      <p:pic>
        <p:nvPicPr>
          <p:cNvPr id="2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13" y="1582081"/>
            <a:ext cx="4453339" cy="2897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4528" y="1588937"/>
            <a:ext cx="4442800" cy="2890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Shape 185"/>
          <p:cNvSpPr/>
          <p:nvPr/>
        </p:nvSpPr>
        <p:spPr>
          <a:xfrm>
            <a:off x="561418" y="4785114"/>
            <a:ext cx="7363382" cy="107721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41421" lvl="1" indent="-160421">
              <a:buSzPct val="100000"/>
              <a:buChar char="•"/>
            </a:pPr>
            <a:r>
              <a:rPr lang="en-US" sz="1600" dirty="0" smtClean="0">
                <a:solidFill>
                  <a:srgbClr val="17375E"/>
                </a:solidFill>
                <a:latin typeface="Arial"/>
                <a:ea typeface="Arial"/>
                <a:cs typeface="Arial"/>
                <a:sym typeface="Arial"/>
              </a:rPr>
              <a:t>Argentina had about the same GDP per capita as the US in 1895, and was richer than Japan until </a:t>
            </a:r>
            <a:r>
              <a:rPr lang="es-ES" sz="1600" dirty="0" smtClean="0">
                <a:solidFill>
                  <a:srgbClr val="17375E"/>
                </a:solidFill>
                <a:latin typeface="Arial"/>
                <a:ea typeface="Arial"/>
                <a:cs typeface="Arial"/>
                <a:sym typeface="Arial"/>
              </a:rPr>
              <a:t>1967</a:t>
            </a:r>
            <a:endParaRPr sz="1600" dirty="0">
              <a:solidFill>
                <a:srgbClr val="17375E"/>
              </a:solidFill>
              <a:latin typeface="Arial"/>
              <a:ea typeface="Arial"/>
              <a:cs typeface="Arial"/>
              <a:sym typeface="Arial"/>
            </a:endParaRPr>
          </a:p>
          <a:p>
            <a:pPr marL="541421" lvl="1" indent="-160421">
              <a:buSzPct val="100000"/>
              <a:buChar char="•"/>
            </a:pPr>
            <a:r>
              <a:rPr lang="en-US" sz="1600" dirty="0" smtClean="0">
                <a:solidFill>
                  <a:srgbClr val="17375E"/>
                </a:solidFill>
                <a:latin typeface="Arial"/>
                <a:ea typeface="Arial"/>
                <a:cs typeface="Arial"/>
                <a:sym typeface="Arial"/>
              </a:rPr>
              <a:t>Resources price swings/stock exhaustion can have massive impact for commodity exporters</a:t>
            </a:r>
            <a:endParaRPr lang="en-US" sz="1600" dirty="0">
              <a:solidFill>
                <a:srgbClr val="17375E"/>
              </a:solidFill>
              <a:latin typeface="Arial"/>
              <a:ea typeface="Arial"/>
              <a:cs typeface="Arial"/>
              <a:sym typeface="Arial"/>
            </a:endParaRPr>
          </a:p>
        </p:txBody>
      </p:sp>
    </p:spTree>
    <p:extLst>
      <p:ext uri="{BB962C8B-B14F-4D97-AF65-F5344CB8AC3E}">
        <p14:creationId xmlns:p14="http://schemas.microsoft.com/office/powerpoint/2010/main" val="261943824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eaLnBrk="1" hangingPunct="1">
              <a:spcBef>
                <a:spcPct val="0"/>
              </a:spcBef>
            </a:pPr>
            <a:fld id="{F562CB11-AB45-4B72-A37B-559B9F8C49B2}" type="slidenum">
              <a:rPr lang="es-ES_tradnl" altLang="en-US" sz="1500" smtClean="0"/>
              <a:pPr eaLnBrk="1" hangingPunct="1">
                <a:spcBef>
                  <a:spcPct val="0"/>
                </a:spcBef>
              </a:pPr>
              <a:t>28</a:t>
            </a:fld>
            <a:endParaRPr lang="es-ES_tradnl" altLang="en-US" sz="1500" smtClean="0"/>
          </a:p>
        </p:txBody>
      </p:sp>
      <p:sp>
        <p:nvSpPr>
          <p:cNvPr id="51209" name="Text Box 2"/>
          <p:cNvSpPr txBox="1">
            <a:spLocks noChangeArrowheads="1"/>
          </p:cNvSpPr>
          <p:nvPr/>
        </p:nvSpPr>
        <p:spPr bwMode="auto">
          <a:xfrm>
            <a:off x="107505" y="188913"/>
            <a:ext cx="8496746" cy="5969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endParaRPr lang="en-US" altLang="en-US" sz="1800" dirty="0">
              <a:solidFill>
                <a:schemeClr val="bg1"/>
              </a:solidFill>
            </a:endParaRPr>
          </a:p>
          <a:p>
            <a:pPr algn="ctr" defTabSz="914400">
              <a:lnSpc>
                <a:spcPct val="100000"/>
              </a:lnSpc>
              <a:spcBef>
                <a:spcPct val="0"/>
              </a:spcBef>
              <a:buClrTx/>
              <a:buSzTx/>
              <a:buFontTx/>
              <a:buNone/>
            </a:pPr>
            <a:r>
              <a:rPr lang="es-ES" altLang="en-US" sz="1800" dirty="0" smtClean="0">
                <a:solidFill>
                  <a:schemeClr val="bg1"/>
                </a:solidFill>
              </a:rPr>
              <a:t>          </a:t>
            </a:r>
            <a:r>
              <a:rPr lang="es-ES" altLang="en-US" sz="1800" dirty="0" err="1" smtClean="0">
                <a:solidFill>
                  <a:schemeClr val="bg1"/>
                </a:solidFill>
              </a:rPr>
              <a:t>Models</a:t>
            </a:r>
            <a:r>
              <a:rPr lang="es-ES" altLang="en-US" sz="1800" dirty="0" smtClean="0">
                <a:solidFill>
                  <a:schemeClr val="bg1"/>
                </a:solidFill>
              </a:rPr>
              <a:t> of </a:t>
            </a:r>
            <a:r>
              <a:rPr lang="es-ES" altLang="en-US" sz="1800" dirty="0" err="1" smtClean="0">
                <a:solidFill>
                  <a:schemeClr val="bg1"/>
                </a:solidFill>
              </a:rPr>
              <a:t>reaction</a:t>
            </a:r>
            <a:r>
              <a:rPr lang="es-ES" altLang="en-US" sz="1800" dirty="0" smtClean="0">
                <a:solidFill>
                  <a:schemeClr val="bg1"/>
                </a:solidFill>
              </a:rPr>
              <a:t> to </a:t>
            </a:r>
            <a:r>
              <a:rPr lang="es-ES" altLang="en-US" sz="1800" dirty="0" err="1" smtClean="0">
                <a:solidFill>
                  <a:schemeClr val="bg1"/>
                </a:solidFill>
              </a:rPr>
              <a:t>the</a:t>
            </a:r>
            <a:r>
              <a:rPr lang="es-ES" altLang="en-US" sz="1800" dirty="0" smtClean="0">
                <a:solidFill>
                  <a:schemeClr val="bg1"/>
                </a:solidFill>
              </a:rPr>
              <a:t> crisis</a:t>
            </a:r>
          </a:p>
          <a:p>
            <a:pPr algn="ctr" defTabSz="914400">
              <a:lnSpc>
                <a:spcPct val="100000"/>
              </a:lnSpc>
              <a:spcBef>
                <a:spcPct val="0"/>
              </a:spcBef>
              <a:buClrTx/>
              <a:buSzTx/>
              <a:buFontTx/>
              <a:buNone/>
            </a:pPr>
            <a:endParaRPr lang="en-US" altLang="en-US" sz="1800" dirty="0">
              <a:solidFill>
                <a:schemeClr val="bg1"/>
              </a:solidFill>
              <a:cs typeface="Times New Roman" pitchFamily="18" charset="0"/>
            </a:endParaRPr>
          </a:p>
        </p:txBody>
      </p:sp>
      <p:pic>
        <p:nvPicPr>
          <p:cNvPr id="1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93100"/>
            <a:ext cx="720080" cy="4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hape 252"/>
          <p:cNvSpPr/>
          <p:nvPr/>
        </p:nvSpPr>
        <p:spPr>
          <a:xfrm>
            <a:off x="774478" y="5709945"/>
            <a:ext cx="7162800" cy="2154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800" b="1" dirty="0">
                <a:solidFill>
                  <a:srgbClr val="17375E"/>
                </a:solidFill>
                <a:latin typeface="Calibri" panose="020F0502020204030204" pitchFamily="34" charset="0"/>
              </a:rPr>
              <a:t>Source: </a:t>
            </a:r>
            <a:r>
              <a:rPr lang="en-GB" sz="800" b="1" dirty="0" smtClean="0">
                <a:solidFill>
                  <a:srgbClr val="17375E"/>
                </a:solidFill>
                <a:latin typeface="Calibri" panose="020F0502020204030204" pitchFamily="34" charset="0"/>
              </a:rPr>
              <a:t>European Commission, “Impact of the current economic and financial crisis on potential output”, European Economy Occasional Papers 49, </a:t>
            </a:r>
            <a:r>
              <a:rPr lang="es-ES" sz="800" b="1" dirty="0" smtClean="0">
                <a:solidFill>
                  <a:srgbClr val="17375E"/>
                </a:solidFill>
                <a:latin typeface="Calibri" panose="020F0502020204030204" pitchFamily="34" charset="0"/>
              </a:rPr>
              <a:t>2009</a:t>
            </a:r>
            <a:endParaRPr sz="800" b="1" dirty="0">
              <a:solidFill>
                <a:srgbClr val="17375E"/>
              </a:solidFill>
              <a:latin typeface="Calibri" panose="020F0502020204030204" pitchFamily="34" charset="0"/>
            </a:endParaRPr>
          </a:p>
        </p:txBody>
      </p:sp>
      <p:sp>
        <p:nvSpPr>
          <p:cNvPr id="12" name="Shape 241"/>
          <p:cNvSpPr/>
          <p:nvPr/>
        </p:nvSpPr>
        <p:spPr>
          <a:xfrm>
            <a:off x="511002" y="1052736"/>
            <a:ext cx="8219256" cy="36933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b="1">
                <a:solidFill>
                  <a:srgbClr val="17375E"/>
                </a:solidFill>
              </a:defRPr>
            </a:lvl1pPr>
          </a:lstStyle>
          <a:p>
            <a:pPr lvl="0">
              <a:defRPr b="0">
                <a:solidFill>
                  <a:srgbClr val="000000"/>
                </a:solidFill>
              </a:defRPr>
            </a:pPr>
            <a:r>
              <a:rPr lang="en-US" sz="1800" b="1" dirty="0" smtClean="0">
                <a:solidFill>
                  <a:srgbClr val="17375E"/>
                </a:solidFill>
                <a:latin typeface="Calibri" panose="020F0502020204030204" pitchFamily="34" charset="0"/>
              </a:rPr>
              <a:t>No loss of potential growth, eventual convergence to potential growth trajectory</a:t>
            </a:r>
            <a:endParaRPr lang="en-US" sz="1800" b="0" i="1" dirty="0">
              <a:solidFill>
                <a:srgbClr val="17375E"/>
              </a:solidFill>
              <a:latin typeface="Calibri" panose="020F0502020204030204" pitchFamily="34" charset="0"/>
            </a:endParaRPr>
          </a:p>
        </p:txBody>
      </p:sp>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472" y="1566084"/>
            <a:ext cx="716280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703719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eaLnBrk="1" hangingPunct="1">
              <a:spcBef>
                <a:spcPct val="0"/>
              </a:spcBef>
            </a:pPr>
            <a:fld id="{F562CB11-AB45-4B72-A37B-559B9F8C49B2}" type="slidenum">
              <a:rPr lang="es-ES_tradnl" altLang="en-US" sz="1500" smtClean="0"/>
              <a:pPr eaLnBrk="1" hangingPunct="1">
                <a:spcBef>
                  <a:spcPct val="0"/>
                </a:spcBef>
              </a:pPr>
              <a:t>29</a:t>
            </a:fld>
            <a:endParaRPr lang="es-ES_tradnl" altLang="en-US" sz="1500" smtClean="0"/>
          </a:p>
        </p:txBody>
      </p:sp>
      <p:sp>
        <p:nvSpPr>
          <p:cNvPr id="51209" name="Text Box 2"/>
          <p:cNvSpPr txBox="1">
            <a:spLocks noChangeArrowheads="1"/>
          </p:cNvSpPr>
          <p:nvPr/>
        </p:nvSpPr>
        <p:spPr bwMode="auto">
          <a:xfrm>
            <a:off x="107505" y="188913"/>
            <a:ext cx="8496746" cy="5969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endParaRPr lang="en-US" altLang="en-US" sz="1800" dirty="0">
              <a:solidFill>
                <a:schemeClr val="bg1"/>
              </a:solidFill>
            </a:endParaRPr>
          </a:p>
          <a:p>
            <a:pPr algn="ctr" defTabSz="914400">
              <a:lnSpc>
                <a:spcPct val="100000"/>
              </a:lnSpc>
              <a:spcBef>
                <a:spcPct val="0"/>
              </a:spcBef>
              <a:buClrTx/>
              <a:buSzTx/>
              <a:buFontTx/>
              <a:buNone/>
            </a:pPr>
            <a:r>
              <a:rPr lang="es-ES" altLang="en-US" sz="1800" dirty="0" smtClean="0">
                <a:solidFill>
                  <a:schemeClr val="bg1"/>
                </a:solidFill>
              </a:rPr>
              <a:t>          </a:t>
            </a:r>
            <a:r>
              <a:rPr lang="es-ES" altLang="en-US" sz="1800" dirty="0" err="1" smtClean="0">
                <a:solidFill>
                  <a:schemeClr val="bg1"/>
                </a:solidFill>
              </a:rPr>
              <a:t>Models</a:t>
            </a:r>
            <a:r>
              <a:rPr lang="es-ES" altLang="en-US" sz="1800" dirty="0" smtClean="0">
                <a:solidFill>
                  <a:schemeClr val="bg1"/>
                </a:solidFill>
              </a:rPr>
              <a:t> of </a:t>
            </a:r>
            <a:r>
              <a:rPr lang="es-ES" altLang="en-US" sz="1800" dirty="0" err="1" smtClean="0">
                <a:solidFill>
                  <a:schemeClr val="bg1"/>
                </a:solidFill>
              </a:rPr>
              <a:t>reaction</a:t>
            </a:r>
            <a:r>
              <a:rPr lang="es-ES" altLang="en-US" sz="1800" dirty="0" smtClean="0">
                <a:solidFill>
                  <a:schemeClr val="bg1"/>
                </a:solidFill>
              </a:rPr>
              <a:t> to </a:t>
            </a:r>
            <a:r>
              <a:rPr lang="es-ES" altLang="en-US" sz="1800" dirty="0" err="1" smtClean="0">
                <a:solidFill>
                  <a:schemeClr val="bg1"/>
                </a:solidFill>
              </a:rPr>
              <a:t>the</a:t>
            </a:r>
            <a:r>
              <a:rPr lang="es-ES" altLang="en-US" sz="1800" dirty="0" smtClean="0">
                <a:solidFill>
                  <a:schemeClr val="bg1"/>
                </a:solidFill>
              </a:rPr>
              <a:t> crisis</a:t>
            </a:r>
          </a:p>
          <a:p>
            <a:pPr algn="ctr" defTabSz="914400">
              <a:lnSpc>
                <a:spcPct val="100000"/>
              </a:lnSpc>
              <a:spcBef>
                <a:spcPct val="0"/>
              </a:spcBef>
              <a:buClrTx/>
              <a:buSzTx/>
              <a:buFontTx/>
              <a:buNone/>
            </a:pPr>
            <a:endParaRPr lang="en-US" altLang="en-US" sz="1800" dirty="0">
              <a:solidFill>
                <a:schemeClr val="bg1"/>
              </a:solidFill>
              <a:cs typeface="Times New Roman" pitchFamily="18" charset="0"/>
            </a:endParaRPr>
          </a:p>
        </p:txBody>
      </p:sp>
      <p:pic>
        <p:nvPicPr>
          <p:cNvPr id="1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93100"/>
            <a:ext cx="720080" cy="4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hape 252"/>
          <p:cNvSpPr/>
          <p:nvPr/>
        </p:nvSpPr>
        <p:spPr>
          <a:xfrm>
            <a:off x="774478" y="5709945"/>
            <a:ext cx="7162800" cy="2154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800" b="1" dirty="0">
                <a:solidFill>
                  <a:srgbClr val="17375E"/>
                </a:solidFill>
                <a:latin typeface="Calibri" panose="020F0502020204030204" pitchFamily="34" charset="0"/>
              </a:rPr>
              <a:t>Source: </a:t>
            </a:r>
            <a:r>
              <a:rPr lang="en-GB" sz="800" b="1" dirty="0" smtClean="0">
                <a:solidFill>
                  <a:srgbClr val="17375E"/>
                </a:solidFill>
                <a:latin typeface="Calibri" panose="020F0502020204030204" pitchFamily="34" charset="0"/>
              </a:rPr>
              <a:t>European Commission, “Impact of the current economic and financial crisis on potential output”, European Economy Occasional Papers 49, </a:t>
            </a:r>
            <a:r>
              <a:rPr lang="es-ES" sz="800" b="1" dirty="0" smtClean="0">
                <a:solidFill>
                  <a:srgbClr val="17375E"/>
                </a:solidFill>
                <a:latin typeface="Calibri" panose="020F0502020204030204" pitchFamily="34" charset="0"/>
              </a:rPr>
              <a:t>2009</a:t>
            </a:r>
            <a:endParaRPr sz="800" b="1" dirty="0">
              <a:solidFill>
                <a:srgbClr val="17375E"/>
              </a:solidFill>
              <a:latin typeface="Calibri" panose="020F0502020204030204" pitchFamily="34" charset="0"/>
            </a:endParaRPr>
          </a:p>
        </p:txBody>
      </p:sp>
      <p:sp>
        <p:nvSpPr>
          <p:cNvPr id="9" name="Shape 241"/>
          <p:cNvSpPr/>
          <p:nvPr/>
        </p:nvSpPr>
        <p:spPr>
          <a:xfrm>
            <a:off x="395536" y="908720"/>
            <a:ext cx="8219256" cy="36933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b="1">
                <a:solidFill>
                  <a:srgbClr val="17375E"/>
                </a:solidFill>
              </a:defRPr>
            </a:lvl1pPr>
          </a:lstStyle>
          <a:p>
            <a:pPr lvl="0">
              <a:defRPr b="0">
                <a:solidFill>
                  <a:srgbClr val="000000"/>
                </a:solidFill>
              </a:defRPr>
            </a:pPr>
            <a:r>
              <a:rPr lang="en-US" sz="1800" b="1" dirty="0" smtClean="0">
                <a:solidFill>
                  <a:srgbClr val="17375E"/>
                </a:solidFill>
                <a:latin typeface="Calibri" panose="020F0502020204030204" pitchFamily="34" charset="0"/>
              </a:rPr>
              <a:t>No change in potential growth in the long run, permanent loss in potential GDP level</a:t>
            </a:r>
            <a:endParaRPr lang="en-US" sz="1800" b="0" i="1" dirty="0">
              <a:solidFill>
                <a:srgbClr val="17375E"/>
              </a:solidFill>
              <a:latin typeface="Calibri" panose="020F0502020204030204" pitchFamily="34" charset="0"/>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736" y="1596932"/>
            <a:ext cx="7572375"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80897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número de diapositiva"/>
          <p:cNvSpPr txBox="1">
            <a:spLocks noGrp="1"/>
          </p:cNvSpPr>
          <p:nvPr/>
        </p:nvSpPr>
        <p:spPr bwMode="auto">
          <a:xfrm>
            <a:off x="8101013" y="131763"/>
            <a:ext cx="86836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algn="r" eaLnBrk="1" hangingPunct="1">
              <a:spcBef>
                <a:spcPct val="0"/>
              </a:spcBef>
            </a:pPr>
            <a:fld id="{7744BA7D-E4C1-435C-B8A6-112C8E3734CA}" type="slidenum">
              <a:rPr lang="es-ES_tradnl" altLang="en-US" sz="1500"/>
              <a:pPr algn="r" eaLnBrk="1" hangingPunct="1">
                <a:spcBef>
                  <a:spcPct val="0"/>
                </a:spcBef>
              </a:pPr>
              <a:t>3</a:t>
            </a:fld>
            <a:endParaRPr lang="es-ES_tradnl" altLang="en-US" sz="1500" dirty="0"/>
          </a:p>
        </p:txBody>
      </p:sp>
      <p:sp>
        <p:nvSpPr>
          <p:cNvPr id="3075" name="Text Box 2"/>
          <p:cNvSpPr txBox="1">
            <a:spLocks noChangeArrowheads="1"/>
          </p:cNvSpPr>
          <p:nvPr/>
        </p:nvSpPr>
        <p:spPr bwMode="auto">
          <a:xfrm>
            <a:off x="250825" y="188913"/>
            <a:ext cx="8353425" cy="668337"/>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endParaRPr lang="en-US" altLang="en-US" sz="1800" dirty="0">
              <a:solidFill>
                <a:schemeClr val="bg1"/>
              </a:solidFill>
            </a:endParaRPr>
          </a:p>
          <a:p>
            <a:pPr algn="ctr" defTabSz="914400">
              <a:lnSpc>
                <a:spcPct val="100000"/>
              </a:lnSpc>
              <a:spcBef>
                <a:spcPct val="0"/>
              </a:spcBef>
              <a:buClrTx/>
              <a:buSzTx/>
              <a:buFontTx/>
              <a:buNone/>
            </a:pPr>
            <a:r>
              <a:rPr lang="en-GB" altLang="en-US" sz="2000" dirty="0" smtClean="0">
                <a:solidFill>
                  <a:schemeClr val="bg1"/>
                </a:solidFill>
              </a:rPr>
              <a:t>Tailwinds for Growth: Lower Oil Prices</a:t>
            </a:r>
          </a:p>
          <a:p>
            <a:pPr algn="ctr" defTabSz="914400">
              <a:lnSpc>
                <a:spcPct val="100000"/>
              </a:lnSpc>
              <a:spcBef>
                <a:spcPct val="0"/>
              </a:spcBef>
              <a:buClrTx/>
              <a:buSzTx/>
              <a:buFontTx/>
              <a:buNone/>
            </a:pPr>
            <a:endParaRPr lang="en-US" altLang="en-US" sz="1800" dirty="0">
              <a:solidFill>
                <a:schemeClr val="bg1"/>
              </a:solidFill>
              <a:cs typeface="Times New Roman" pitchFamily="18" charset="0"/>
            </a:endParaRPr>
          </a:p>
        </p:txBody>
      </p:sp>
      <p:sp>
        <p:nvSpPr>
          <p:cNvPr id="3076" name="Rectangle 12"/>
          <p:cNvSpPr>
            <a:spLocks noChangeArrowheads="1"/>
          </p:cNvSpPr>
          <p:nvPr/>
        </p:nvSpPr>
        <p:spPr bwMode="auto">
          <a:xfrm>
            <a:off x="628798" y="5229200"/>
            <a:ext cx="8191674"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27">
                <a:solidFill>
                  <a:srgbClr val="000000"/>
                </a:solidFill>
                <a:prstDash val="sysDot"/>
                <a:miter lim="800000"/>
                <a:headEnd/>
                <a:tailEnd/>
              </a14:hiddenLine>
            </a:ext>
          </a:extLst>
        </p:spPr>
        <p:txBody>
          <a:bodyPr wrap="square">
            <a:spAutoFit/>
          </a:bodyPr>
          <a:lstStyle>
            <a:lvl1pPr marL="182563" indent="-182563" eaLnBrk="0" hangingPunct="0">
              <a:lnSpc>
                <a:spcPct val="96000"/>
              </a:lnSpc>
              <a:spcBef>
                <a:spcPts val="600"/>
              </a:spcBef>
              <a:defRPr sz="2400" b="1">
                <a:solidFill>
                  <a:srgbClr val="FF0000"/>
                </a:solidFill>
                <a:latin typeface="Arial" pitchFamily="34" charset="0"/>
                <a:ea typeface="MS PGothic" pitchFamily="34" charset="-128"/>
              </a:defRPr>
            </a:lvl1pPr>
            <a:lvl2pPr marL="925513" indent="-182563"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eaLnBrk="1" hangingPunct="1">
              <a:lnSpc>
                <a:spcPct val="100000"/>
              </a:lnSpc>
              <a:spcBef>
                <a:spcPct val="0"/>
              </a:spcBef>
              <a:buFont typeface="Times New Roman" pitchFamily="18" charset="0"/>
              <a:buChar char="•"/>
            </a:pPr>
            <a:r>
              <a:rPr lang="en-GB" altLang="en-US" sz="1800" dirty="0" smtClean="0">
                <a:solidFill>
                  <a:schemeClr val="tx2"/>
                </a:solidFill>
              </a:rPr>
              <a:t>Oil prices in € terms are now 37% cheaper than in the summer of 2012</a:t>
            </a:r>
            <a:endParaRPr lang="en-GB" altLang="en-US" sz="1800" dirty="0">
              <a:solidFill>
                <a:schemeClr val="tx2"/>
              </a:solidFill>
            </a:endParaRPr>
          </a:p>
          <a:p>
            <a:pPr lvl="1" eaLnBrk="1" hangingPunct="1">
              <a:lnSpc>
                <a:spcPct val="100000"/>
              </a:lnSpc>
              <a:spcBef>
                <a:spcPct val="0"/>
              </a:spcBef>
              <a:buFont typeface="Times New Roman" pitchFamily="18" charset="0"/>
              <a:buChar char="•"/>
            </a:pPr>
            <a:r>
              <a:rPr lang="en-GB" altLang="en-US" sz="1600" b="0" dirty="0" smtClean="0">
                <a:solidFill>
                  <a:schemeClr val="tx2"/>
                </a:solidFill>
              </a:rPr>
              <a:t>Crude prices no longer tanking, but much of the decline is here to stay</a:t>
            </a:r>
          </a:p>
          <a:p>
            <a:pPr lvl="1" eaLnBrk="1" hangingPunct="1">
              <a:lnSpc>
                <a:spcPct val="100000"/>
              </a:lnSpc>
              <a:spcBef>
                <a:spcPct val="0"/>
              </a:spcBef>
              <a:buFont typeface="Times New Roman" pitchFamily="18" charset="0"/>
              <a:buChar char="•"/>
            </a:pPr>
            <a:r>
              <a:rPr lang="en-GB" altLang="en-US" sz="1600" b="0" dirty="0" smtClean="0">
                <a:solidFill>
                  <a:schemeClr val="tx2"/>
                </a:solidFill>
              </a:rPr>
              <a:t>More on this later…</a:t>
            </a:r>
          </a:p>
          <a:p>
            <a:pPr marL="742950" lvl="1" indent="0" eaLnBrk="1" hangingPunct="1">
              <a:lnSpc>
                <a:spcPct val="100000"/>
              </a:lnSpc>
              <a:spcBef>
                <a:spcPct val="0"/>
              </a:spcBef>
            </a:pPr>
            <a:r>
              <a:rPr lang="en-GB" altLang="en-US" sz="1600" b="0" dirty="0" smtClean="0">
                <a:solidFill>
                  <a:schemeClr val="tx2"/>
                </a:solidFill>
              </a:rPr>
              <a:t> </a:t>
            </a:r>
            <a:endParaRPr lang="en-GB" altLang="en-US" sz="1400" b="0" dirty="0">
              <a:solidFill>
                <a:schemeClr val="tx2"/>
              </a:solidFill>
            </a:endParaRPr>
          </a:p>
          <a:p>
            <a:pPr eaLnBrk="1" hangingPunct="1">
              <a:lnSpc>
                <a:spcPct val="100000"/>
              </a:lnSpc>
              <a:spcBef>
                <a:spcPct val="0"/>
              </a:spcBef>
              <a:buFont typeface="Times New Roman" pitchFamily="18" charset="0"/>
              <a:buChar char="•"/>
            </a:pPr>
            <a:endParaRPr lang="en-GB" altLang="en-US" sz="2000" dirty="0">
              <a:solidFill>
                <a:schemeClr val="tx2"/>
              </a:solidFill>
            </a:endParaRPr>
          </a:p>
        </p:txBody>
      </p:sp>
      <p:pic>
        <p:nvPicPr>
          <p:cNvPr id="6" name="Picture 2" descr="C:\Users\n064561\Downloads\42-508499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60648"/>
            <a:ext cx="1063537" cy="500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3" y="1412776"/>
            <a:ext cx="5940573" cy="3605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12"/>
          <p:cNvSpPr>
            <a:spLocks noChangeArrowheads="1"/>
          </p:cNvSpPr>
          <p:nvPr/>
        </p:nvSpPr>
        <p:spPr bwMode="auto">
          <a:xfrm>
            <a:off x="1835696" y="980728"/>
            <a:ext cx="5400600" cy="360710"/>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97200" tIns="53856" rIns="97200" bIns="46800" anchor="ctr"/>
          <a:lstStyle>
            <a:lvl1pPr eaLnBrk="0" hangingPunct="0">
              <a:tabLst>
                <a:tab pos="723900" algn="l"/>
                <a:tab pos="1447800" algn="l"/>
                <a:tab pos="2171700" algn="l"/>
                <a:tab pos="2895600" algn="l"/>
                <a:tab pos="3619500" algn="l"/>
              </a:tabLst>
              <a:defRPr b="1">
                <a:solidFill>
                  <a:schemeClr val="bg1"/>
                </a:solidFill>
                <a:latin typeface="Arial" charset="0"/>
              </a:defRPr>
            </a:lvl1pPr>
            <a:lvl2pPr marL="742950" indent="-285750" eaLnBrk="0" hangingPunct="0">
              <a:tabLst>
                <a:tab pos="723900" algn="l"/>
                <a:tab pos="1447800" algn="l"/>
                <a:tab pos="2171700" algn="l"/>
                <a:tab pos="2895600" algn="l"/>
                <a:tab pos="3619500" algn="l"/>
              </a:tabLst>
              <a:defRPr b="1">
                <a:solidFill>
                  <a:schemeClr val="bg1"/>
                </a:solidFill>
                <a:latin typeface="Arial" charset="0"/>
              </a:defRPr>
            </a:lvl2pPr>
            <a:lvl3pPr marL="1143000" indent="-228600" eaLnBrk="0" hangingPunct="0">
              <a:tabLst>
                <a:tab pos="723900" algn="l"/>
                <a:tab pos="1447800" algn="l"/>
                <a:tab pos="2171700" algn="l"/>
                <a:tab pos="2895600" algn="l"/>
                <a:tab pos="3619500" algn="l"/>
              </a:tabLst>
              <a:defRPr b="1">
                <a:solidFill>
                  <a:schemeClr val="bg1"/>
                </a:solidFill>
                <a:latin typeface="Arial" charset="0"/>
              </a:defRPr>
            </a:lvl3pPr>
            <a:lvl4pPr marL="1600200" indent="-228600" eaLnBrk="0" hangingPunct="0">
              <a:tabLst>
                <a:tab pos="723900" algn="l"/>
                <a:tab pos="1447800" algn="l"/>
                <a:tab pos="2171700" algn="l"/>
                <a:tab pos="2895600" algn="l"/>
                <a:tab pos="3619500" algn="l"/>
              </a:tabLst>
              <a:defRPr b="1">
                <a:solidFill>
                  <a:schemeClr val="bg1"/>
                </a:solidFill>
                <a:latin typeface="Arial" charset="0"/>
              </a:defRPr>
            </a:lvl4pPr>
            <a:lvl5pPr marL="2057400" indent="-228600" eaLnBrk="0" hangingPunct="0">
              <a:tabLst>
                <a:tab pos="723900" algn="l"/>
                <a:tab pos="1447800" algn="l"/>
                <a:tab pos="2171700" algn="l"/>
                <a:tab pos="2895600" algn="l"/>
                <a:tab pos="3619500" algn="l"/>
              </a:tabLst>
              <a:defRPr b="1">
                <a:solidFill>
                  <a:schemeClr val="bg1"/>
                </a:solidFill>
                <a:latin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9pPr>
          </a:lstStyle>
          <a:p>
            <a:pPr algn="ctr" eaLnBrk="1" hangingPunct="1">
              <a:lnSpc>
                <a:spcPct val="96000"/>
              </a:lnSpc>
            </a:pPr>
            <a:r>
              <a:rPr lang="en-GB" altLang="en-US" sz="1100" dirty="0" smtClean="0">
                <a:solidFill>
                  <a:srgbClr val="FFFFFF"/>
                </a:solidFill>
                <a:cs typeface="Times New Roman" pitchFamily="18" charset="0"/>
              </a:rPr>
              <a:t>Brent oil price </a:t>
            </a:r>
            <a:r>
              <a:rPr lang="en-GB" altLang="en-US" sz="1100" b="0" i="1" dirty="0" smtClean="0">
                <a:solidFill>
                  <a:srgbClr val="FFFFFF"/>
                </a:solidFill>
                <a:cs typeface="Times New Roman" pitchFamily="18" charset="0"/>
              </a:rPr>
              <a:t>(€/b) </a:t>
            </a:r>
            <a:r>
              <a:rPr lang="en-GB" altLang="en-US" sz="1100" dirty="0" smtClean="0">
                <a:solidFill>
                  <a:srgbClr val="FFFFFF"/>
                </a:solidFill>
                <a:cs typeface="Times New Roman" pitchFamily="18" charset="0"/>
              </a:rPr>
              <a:t>and Euro zone CPI </a:t>
            </a:r>
            <a:r>
              <a:rPr lang="en-GB" altLang="en-US" sz="1100" b="0" i="1" dirty="0" smtClean="0">
                <a:solidFill>
                  <a:srgbClr val="FFFFFF"/>
                </a:solidFill>
                <a:cs typeface="Times New Roman" pitchFamily="18" charset="0"/>
              </a:rPr>
              <a:t>(% y/y)</a:t>
            </a:r>
            <a:endParaRPr lang="en-GB" altLang="en-US" sz="1100" b="0" i="1" dirty="0">
              <a:solidFill>
                <a:srgbClr val="FFFFFF"/>
              </a:solidFill>
              <a:cs typeface="Times New Roman" pitchFamily="18" charset="0"/>
            </a:endParaRPr>
          </a:p>
        </p:txBody>
      </p:sp>
      <p:sp>
        <p:nvSpPr>
          <p:cNvPr id="2" name="Rectangle 1"/>
          <p:cNvSpPr/>
          <p:nvPr/>
        </p:nvSpPr>
        <p:spPr>
          <a:xfrm>
            <a:off x="1763687" y="4786959"/>
            <a:ext cx="2130711" cy="461665"/>
          </a:xfrm>
          <a:prstGeom prst="rect">
            <a:avLst/>
          </a:prstGeom>
        </p:spPr>
        <p:txBody>
          <a:bodyPr wrap="none">
            <a:spAutoFit/>
          </a:bodyPr>
          <a:lstStyle/>
          <a:p>
            <a:r>
              <a:rPr lang="en-GB" altLang="en-US" sz="800" b="0" dirty="0" smtClean="0">
                <a:solidFill>
                  <a:schemeClr val="tx2"/>
                </a:solidFill>
              </a:rPr>
              <a:t>Source. Eurostat, Bloomberg, Santander</a:t>
            </a:r>
            <a:r>
              <a:rPr lang="en-GB" altLang="en-US" b="0" dirty="0" smtClean="0">
                <a:solidFill>
                  <a:schemeClr val="tx2"/>
                </a:solidFill>
              </a:rPr>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eaLnBrk="1" hangingPunct="1">
              <a:spcBef>
                <a:spcPct val="0"/>
              </a:spcBef>
            </a:pPr>
            <a:fld id="{F562CB11-AB45-4B72-A37B-559B9F8C49B2}" type="slidenum">
              <a:rPr lang="es-ES_tradnl" altLang="en-US" sz="1500" smtClean="0"/>
              <a:pPr eaLnBrk="1" hangingPunct="1">
                <a:spcBef>
                  <a:spcPct val="0"/>
                </a:spcBef>
              </a:pPr>
              <a:t>30</a:t>
            </a:fld>
            <a:endParaRPr lang="es-ES_tradnl" altLang="en-US" sz="1500" smtClean="0"/>
          </a:p>
        </p:txBody>
      </p:sp>
      <p:sp>
        <p:nvSpPr>
          <p:cNvPr id="51209" name="Text Box 2"/>
          <p:cNvSpPr txBox="1">
            <a:spLocks noChangeArrowheads="1"/>
          </p:cNvSpPr>
          <p:nvPr/>
        </p:nvSpPr>
        <p:spPr bwMode="auto">
          <a:xfrm>
            <a:off x="107505" y="188913"/>
            <a:ext cx="8496746" cy="5969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endParaRPr lang="en-US" altLang="en-US" sz="1800" dirty="0">
              <a:solidFill>
                <a:schemeClr val="bg1"/>
              </a:solidFill>
            </a:endParaRPr>
          </a:p>
          <a:p>
            <a:pPr algn="ctr" defTabSz="914400">
              <a:lnSpc>
                <a:spcPct val="100000"/>
              </a:lnSpc>
              <a:spcBef>
                <a:spcPct val="0"/>
              </a:spcBef>
              <a:buClrTx/>
              <a:buSzTx/>
              <a:buFontTx/>
              <a:buNone/>
            </a:pPr>
            <a:r>
              <a:rPr lang="es-ES" altLang="en-US" sz="1800" dirty="0" smtClean="0">
                <a:solidFill>
                  <a:schemeClr val="bg1"/>
                </a:solidFill>
              </a:rPr>
              <a:t>          </a:t>
            </a:r>
            <a:r>
              <a:rPr lang="es-ES" altLang="en-US" sz="1800" dirty="0" err="1" smtClean="0">
                <a:solidFill>
                  <a:schemeClr val="bg1"/>
                </a:solidFill>
              </a:rPr>
              <a:t>Models</a:t>
            </a:r>
            <a:r>
              <a:rPr lang="es-ES" altLang="en-US" sz="1800" dirty="0" smtClean="0">
                <a:solidFill>
                  <a:schemeClr val="bg1"/>
                </a:solidFill>
              </a:rPr>
              <a:t> of </a:t>
            </a:r>
            <a:r>
              <a:rPr lang="es-ES" altLang="en-US" sz="1800" dirty="0" err="1" smtClean="0">
                <a:solidFill>
                  <a:schemeClr val="bg1"/>
                </a:solidFill>
              </a:rPr>
              <a:t>reaction</a:t>
            </a:r>
            <a:r>
              <a:rPr lang="es-ES" altLang="en-US" sz="1800" dirty="0" smtClean="0">
                <a:solidFill>
                  <a:schemeClr val="bg1"/>
                </a:solidFill>
              </a:rPr>
              <a:t> to </a:t>
            </a:r>
            <a:r>
              <a:rPr lang="es-ES" altLang="en-US" sz="1800" dirty="0" err="1" smtClean="0">
                <a:solidFill>
                  <a:schemeClr val="bg1"/>
                </a:solidFill>
              </a:rPr>
              <a:t>the</a:t>
            </a:r>
            <a:r>
              <a:rPr lang="es-ES" altLang="en-US" sz="1800" dirty="0" smtClean="0">
                <a:solidFill>
                  <a:schemeClr val="bg1"/>
                </a:solidFill>
              </a:rPr>
              <a:t> crisis</a:t>
            </a:r>
          </a:p>
          <a:p>
            <a:pPr algn="ctr" defTabSz="914400">
              <a:lnSpc>
                <a:spcPct val="100000"/>
              </a:lnSpc>
              <a:spcBef>
                <a:spcPct val="0"/>
              </a:spcBef>
              <a:buClrTx/>
              <a:buSzTx/>
              <a:buFontTx/>
              <a:buNone/>
            </a:pPr>
            <a:endParaRPr lang="en-US" altLang="en-US" sz="1800" dirty="0">
              <a:solidFill>
                <a:schemeClr val="bg1"/>
              </a:solidFill>
              <a:cs typeface="Times New Roman" pitchFamily="18" charset="0"/>
            </a:endParaRPr>
          </a:p>
        </p:txBody>
      </p:sp>
      <p:pic>
        <p:nvPicPr>
          <p:cNvPr id="1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93100"/>
            <a:ext cx="720080" cy="4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hape 252"/>
          <p:cNvSpPr/>
          <p:nvPr/>
        </p:nvSpPr>
        <p:spPr>
          <a:xfrm>
            <a:off x="774478" y="5709945"/>
            <a:ext cx="7162800" cy="2154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800" b="1" dirty="0">
                <a:solidFill>
                  <a:srgbClr val="17375E"/>
                </a:solidFill>
                <a:latin typeface="Calibri" panose="020F0502020204030204" pitchFamily="34" charset="0"/>
              </a:rPr>
              <a:t>Source: </a:t>
            </a:r>
            <a:r>
              <a:rPr lang="en-GB" sz="800" b="1" dirty="0" smtClean="0">
                <a:solidFill>
                  <a:srgbClr val="17375E"/>
                </a:solidFill>
                <a:latin typeface="Calibri" panose="020F0502020204030204" pitchFamily="34" charset="0"/>
              </a:rPr>
              <a:t>European Commission, “Impact of the current economic and financial crisis on potential output”, European Economy Occasional Papers 49, </a:t>
            </a:r>
            <a:r>
              <a:rPr lang="es-ES" sz="800" b="1" dirty="0" smtClean="0">
                <a:solidFill>
                  <a:srgbClr val="17375E"/>
                </a:solidFill>
                <a:latin typeface="Calibri" panose="020F0502020204030204" pitchFamily="34" charset="0"/>
              </a:rPr>
              <a:t>2009</a:t>
            </a:r>
            <a:endParaRPr sz="800" b="1" dirty="0">
              <a:solidFill>
                <a:srgbClr val="17375E"/>
              </a:solidFill>
              <a:latin typeface="Calibri" panose="020F0502020204030204" pitchFamily="34" charset="0"/>
            </a:endParaRPr>
          </a:p>
        </p:txBody>
      </p:sp>
      <p:sp>
        <p:nvSpPr>
          <p:cNvPr id="8" name="Shape 241"/>
          <p:cNvSpPr/>
          <p:nvPr/>
        </p:nvSpPr>
        <p:spPr>
          <a:xfrm>
            <a:off x="395536" y="826308"/>
            <a:ext cx="8219256" cy="36933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b="1">
                <a:solidFill>
                  <a:srgbClr val="17375E"/>
                </a:solidFill>
              </a:defRPr>
            </a:lvl1pPr>
          </a:lstStyle>
          <a:p>
            <a:pPr lvl="0">
              <a:defRPr b="0">
                <a:solidFill>
                  <a:srgbClr val="000000"/>
                </a:solidFill>
              </a:defRPr>
            </a:pPr>
            <a:r>
              <a:rPr lang="en-US" sz="1800" b="1" dirty="0" smtClean="0">
                <a:solidFill>
                  <a:srgbClr val="17375E"/>
                </a:solidFill>
                <a:latin typeface="Calibri" panose="020F0502020204030204" pitchFamily="34" charset="0"/>
              </a:rPr>
              <a:t>Permanent loss in potential GDP level </a:t>
            </a:r>
            <a:r>
              <a:rPr lang="en-US" sz="1800" b="1" u="sng" dirty="0" smtClean="0">
                <a:solidFill>
                  <a:srgbClr val="17375E"/>
                </a:solidFill>
                <a:latin typeface="Calibri" panose="020F0502020204030204" pitchFamily="34" charset="0"/>
              </a:rPr>
              <a:t>and</a:t>
            </a:r>
            <a:r>
              <a:rPr lang="en-US" sz="1800" b="1" dirty="0" smtClean="0">
                <a:solidFill>
                  <a:srgbClr val="17375E"/>
                </a:solidFill>
                <a:latin typeface="Calibri" panose="020F0502020204030204" pitchFamily="34" charset="0"/>
              </a:rPr>
              <a:t> downward shift in potential growth</a:t>
            </a:r>
            <a:endParaRPr lang="en-US" sz="1800" b="0" i="1" dirty="0">
              <a:solidFill>
                <a:srgbClr val="17375E"/>
              </a:solidFill>
              <a:latin typeface="Calibri" panose="020F0502020204030204" pitchFamily="34" charset="0"/>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450" y="1268760"/>
            <a:ext cx="7704856" cy="399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258847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eaLnBrk="1" hangingPunct="1">
              <a:spcBef>
                <a:spcPct val="0"/>
              </a:spcBef>
            </a:pPr>
            <a:fld id="{F562CB11-AB45-4B72-A37B-559B9F8C49B2}" type="slidenum">
              <a:rPr lang="es-ES_tradnl" altLang="en-US" sz="1500" smtClean="0"/>
              <a:pPr eaLnBrk="1" hangingPunct="1">
                <a:spcBef>
                  <a:spcPct val="0"/>
                </a:spcBef>
              </a:pPr>
              <a:t>31</a:t>
            </a:fld>
            <a:endParaRPr lang="es-ES_tradnl" altLang="en-US" sz="1500" smtClean="0"/>
          </a:p>
        </p:txBody>
      </p:sp>
      <p:sp>
        <p:nvSpPr>
          <p:cNvPr id="51209" name="Text Box 2"/>
          <p:cNvSpPr txBox="1">
            <a:spLocks noChangeArrowheads="1"/>
          </p:cNvSpPr>
          <p:nvPr/>
        </p:nvSpPr>
        <p:spPr bwMode="auto">
          <a:xfrm>
            <a:off x="107505" y="188913"/>
            <a:ext cx="8496746" cy="5969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endParaRPr lang="en-US" altLang="en-US" sz="1800" dirty="0">
              <a:solidFill>
                <a:schemeClr val="bg1"/>
              </a:solidFill>
            </a:endParaRPr>
          </a:p>
          <a:p>
            <a:pPr algn="ctr" defTabSz="914400">
              <a:lnSpc>
                <a:spcPct val="100000"/>
              </a:lnSpc>
              <a:spcBef>
                <a:spcPct val="0"/>
              </a:spcBef>
              <a:buClrTx/>
              <a:buSzTx/>
              <a:buFontTx/>
              <a:buNone/>
            </a:pPr>
            <a:r>
              <a:rPr lang="en-GB" altLang="en-US" sz="1800" dirty="0">
                <a:solidFill>
                  <a:schemeClr val="bg1"/>
                </a:solidFill>
              </a:rPr>
              <a:t>Advanced vs. emerging economies (big picture)</a:t>
            </a:r>
          </a:p>
          <a:p>
            <a:pPr algn="ctr" defTabSz="914400">
              <a:lnSpc>
                <a:spcPct val="100000"/>
              </a:lnSpc>
              <a:spcBef>
                <a:spcPct val="0"/>
              </a:spcBef>
              <a:buClrTx/>
              <a:buSzTx/>
              <a:buFontTx/>
              <a:buNone/>
            </a:pPr>
            <a:endParaRPr lang="en-US" altLang="en-US" sz="1800" dirty="0">
              <a:solidFill>
                <a:schemeClr val="bg1"/>
              </a:solidFill>
              <a:cs typeface="Times New Roman" pitchFamily="18" charset="0"/>
            </a:endParaRPr>
          </a:p>
        </p:txBody>
      </p:sp>
      <p:pic>
        <p:nvPicPr>
          <p:cNvPr id="1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93100"/>
            <a:ext cx="720080" cy="4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hape 252"/>
          <p:cNvSpPr/>
          <p:nvPr/>
        </p:nvSpPr>
        <p:spPr>
          <a:xfrm>
            <a:off x="762000" y="5925389"/>
            <a:ext cx="7162800" cy="2154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800" b="1" dirty="0" smtClean="0">
                <a:solidFill>
                  <a:srgbClr val="17375E"/>
                </a:solidFill>
                <a:latin typeface="Calibri" panose="020F0502020204030204" pitchFamily="34" charset="0"/>
              </a:rPr>
              <a:t>Source</a:t>
            </a:r>
            <a:r>
              <a:rPr lang="es-ES" sz="800" b="1" dirty="0" smtClean="0">
                <a:solidFill>
                  <a:srgbClr val="17375E"/>
                </a:solidFill>
                <a:latin typeface="Calibri" panose="020F0502020204030204" pitchFamily="34" charset="0"/>
              </a:rPr>
              <a:t>: </a:t>
            </a:r>
            <a:r>
              <a:rPr lang="en-US" sz="800" b="1" dirty="0" smtClean="0">
                <a:solidFill>
                  <a:srgbClr val="17375E"/>
                </a:solidFill>
                <a:latin typeface="Calibri" panose="020F0502020204030204" pitchFamily="34" charset="0"/>
              </a:rPr>
              <a:t>CPB Netherlands Bureau for Economic Policy Analysis</a:t>
            </a:r>
            <a:endParaRPr sz="800" b="1" dirty="0">
              <a:solidFill>
                <a:srgbClr val="17375E"/>
              </a:solidFill>
              <a:latin typeface="Calibri" panose="020F0502020204030204" pitchFamily="34" charset="0"/>
            </a:endParaRPr>
          </a:p>
        </p:txBody>
      </p:sp>
      <p:sp>
        <p:nvSpPr>
          <p:cNvPr id="13" name="Shape 241"/>
          <p:cNvSpPr/>
          <p:nvPr/>
        </p:nvSpPr>
        <p:spPr>
          <a:xfrm>
            <a:off x="456276" y="1010974"/>
            <a:ext cx="8219256" cy="36933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b="1">
                <a:solidFill>
                  <a:srgbClr val="17375E"/>
                </a:solidFill>
              </a:defRPr>
            </a:lvl1pPr>
          </a:lstStyle>
          <a:p>
            <a:pPr lvl="0" algn="ctr">
              <a:defRPr b="0">
                <a:solidFill>
                  <a:srgbClr val="000000"/>
                </a:solidFill>
              </a:defRPr>
            </a:pPr>
            <a:r>
              <a:rPr lang="en-US" sz="1800" b="1" dirty="0" smtClean="0">
                <a:solidFill>
                  <a:srgbClr val="17375E"/>
                </a:solidFill>
                <a:latin typeface="Calibri" panose="020F0502020204030204" pitchFamily="34" charset="0"/>
              </a:rPr>
              <a:t>A high-frequency measure of activity: industrial production (2005=100)</a:t>
            </a:r>
            <a:endParaRPr lang="en-US" sz="1800" b="0" i="1" dirty="0">
              <a:solidFill>
                <a:srgbClr val="17375E"/>
              </a:solidFill>
              <a:latin typeface="Calibri" panose="020F0502020204030204" pitchFamily="34"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8065" y="1930395"/>
            <a:ext cx="4464496" cy="2711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885" y="1930395"/>
            <a:ext cx="4360019" cy="2647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Shape 241"/>
          <p:cNvSpPr/>
          <p:nvPr/>
        </p:nvSpPr>
        <p:spPr>
          <a:xfrm>
            <a:off x="1403648" y="1561063"/>
            <a:ext cx="2193360" cy="36933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b="1">
                <a:solidFill>
                  <a:srgbClr val="17375E"/>
                </a:solidFill>
              </a:defRPr>
            </a:lvl1pPr>
          </a:lstStyle>
          <a:p>
            <a:pPr lvl="0">
              <a:defRPr b="0">
                <a:solidFill>
                  <a:srgbClr val="000000"/>
                </a:solidFill>
              </a:defRPr>
            </a:pPr>
            <a:r>
              <a:rPr lang="en-US" sz="1800" dirty="0" smtClean="0">
                <a:solidFill>
                  <a:schemeClr val="accent1">
                    <a:lumMod val="50000"/>
                  </a:schemeClr>
                </a:solidFill>
                <a:latin typeface="Calibri" panose="020F0502020204030204" pitchFamily="34" charset="0"/>
              </a:rPr>
              <a:t>Advanced economies</a:t>
            </a:r>
            <a:endParaRPr lang="en-US" sz="1800" b="0" i="1" dirty="0">
              <a:solidFill>
                <a:schemeClr val="accent1">
                  <a:lumMod val="50000"/>
                </a:schemeClr>
              </a:solidFill>
              <a:latin typeface="Calibri" panose="020F0502020204030204" pitchFamily="34" charset="0"/>
            </a:endParaRPr>
          </a:p>
        </p:txBody>
      </p:sp>
      <p:sp>
        <p:nvSpPr>
          <p:cNvPr id="17" name="Shape 241"/>
          <p:cNvSpPr/>
          <p:nvPr/>
        </p:nvSpPr>
        <p:spPr>
          <a:xfrm>
            <a:off x="5743037" y="1566042"/>
            <a:ext cx="2193360" cy="36933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b="1">
                <a:solidFill>
                  <a:srgbClr val="17375E"/>
                </a:solidFill>
              </a:defRPr>
            </a:lvl1pPr>
          </a:lstStyle>
          <a:p>
            <a:pPr lvl="0">
              <a:defRPr b="0">
                <a:solidFill>
                  <a:srgbClr val="000000"/>
                </a:solidFill>
              </a:defRPr>
            </a:pPr>
            <a:r>
              <a:rPr lang="en-US" sz="1800" dirty="0" smtClean="0">
                <a:solidFill>
                  <a:schemeClr val="accent1">
                    <a:lumMod val="50000"/>
                  </a:schemeClr>
                </a:solidFill>
                <a:latin typeface="Calibri" panose="020F0502020204030204" pitchFamily="34" charset="0"/>
              </a:rPr>
              <a:t>Emerging economies</a:t>
            </a:r>
            <a:endParaRPr lang="en-US" sz="1800" b="0" i="1" dirty="0">
              <a:solidFill>
                <a:schemeClr val="accent1">
                  <a:lumMod val="50000"/>
                </a:schemeClr>
              </a:solidFill>
              <a:latin typeface="Calibri" panose="020F0502020204030204" pitchFamily="34" charset="0"/>
            </a:endParaRPr>
          </a:p>
        </p:txBody>
      </p:sp>
      <p:sp>
        <p:nvSpPr>
          <p:cNvPr id="18" name="Shape 185"/>
          <p:cNvSpPr/>
          <p:nvPr/>
        </p:nvSpPr>
        <p:spPr>
          <a:xfrm>
            <a:off x="561418" y="4663186"/>
            <a:ext cx="7363382" cy="107721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41421" lvl="1" indent="-160421">
              <a:buSzPct val="100000"/>
              <a:buChar char="•"/>
            </a:pPr>
            <a:r>
              <a:rPr lang="en-US" sz="1600" b="1" dirty="0" smtClean="0">
                <a:solidFill>
                  <a:srgbClr val="17375E"/>
                </a:solidFill>
                <a:latin typeface="Arial"/>
                <a:ea typeface="Arial"/>
                <a:cs typeface="Arial"/>
                <a:sym typeface="Arial"/>
              </a:rPr>
              <a:t>Advanced economies </a:t>
            </a:r>
            <a:r>
              <a:rPr lang="en-US" sz="1600" dirty="0" smtClean="0">
                <a:solidFill>
                  <a:srgbClr val="17375E"/>
                </a:solidFill>
                <a:latin typeface="Arial"/>
                <a:ea typeface="Arial"/>
                <a:cs typeface="Arial"/>
                <a:sym typeface="Arial"/>
              </a:rPr>
              <a:t>took a 18.6% hit during the crisis, and seven years later they are still 4% below the pre-crisis peak </a:t>
            </a:r>
            <a:endParaRPr sz="1600" dirty="0">
              <a:solidFill>
                <a:srgbClr val="17375E"/>
              </a:solidFill>
              <a:latin typeface="Arial"/>
              <a:ea typeface="Arial"/>
              <a:cs typeface="Arial"/>
              <a:sym typeface="Arial"/>
            </a:endParaRPr>
          </a:p>
          <a:p>
            <a:pPr marL="541421" lvl="1" indent="-160421">
              <a:buSzPct val="100000"/>
              <a:buChar char="•"/>
            </a:pPr>
            <a:r>
              <a:rPr lang="en-US" sz="1600" dirty="0" smtClean="0">
                <a:solidFill>
                  <a:srgbClr val="17375E"/>
                </a:solidFill>
                <a:latin typeface="Arial"/>
                <a:ea typeface="Arial"/>
                <a:cs typeface="Arial"/>
                <a:sym typeface="Arial"/>
              </a:rPr>
              <a:t>It took </a:t>
            </a:r>
            <a:r>
              <a:rPr lang="en-US" sz="1600" b="1" dirty="0" smtClean="0">
                <a:solidFill>
                  <a:srgbClr val="17375E"/>
                </a:solidFill>
                <a:latin typeface="Arial"/>
                <a:ea typeface="Arial"/>
                <a:cs typeface="Arial"/>
                <a:sym typeface="Arial"/>
              </a:rPr>
              <a:t>emerging economies </a:t>
            </a:r>
            <a:r>
              <a:rPr lang="en-US" sz="1600" dirty="0" smtClean="0">
                <a:solidFill>
                  <a:srgbClr val="17375E"/>
                </a:solidFill>
                <a:latin typeface="Arial"/>
                <a:ea typeface="Arial"/>
                <a:cs typeface="Arial"/>
                <a:sym typeface="Arial"/>
              </a:rPr>
              <a:t>just 15 months to recover the pre-crisis peak and they are now 35.4% above that level</a:t>
            </a:r>
            <a:endParaRPr lang="en-US" sz="1600" dirty="0">
              <a:solidFill>
                <a:srgbClr val="17375E"/>
              </a:solidFill>
              <a:latin typeface="Arial"/>
              <a:ea typeface="Arial"/>
              <a:cs typeface="Arial"/>
              <a:sym typeface="Arial"/>
            </a:endParaRPr>
          </a:p>
        </p:txBody>
      </p:sp>
    </p:spTree>
    <p:extLst>
      <p:ext uri="{BB962C8B-B14F-4D97-AF65-F5344CB8AC3E}">
        <p14:creationId xmlns:p14="http://schemas.microsoft.com/office/powerpoint/2010/main" val="226563083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eaLnBrk="1" hangingPunct="1">
              <a:spcBef>
                <a:spcPct val="0"/>
              </a:spcBef>
            </a:pPr>
            <a:fld id="{F562CB11-AB45-4B72-A37B-559B9F8C49B2}" type="slidenum">
              <a:rPr lang="es-ES_tradnl" altLang="en-US" sz="1500" smtClean="0"/>
              <a:pPr eaLnBrk="1" hangingPunct="1">
                <a:spcBef>
                  <a:spcPct val="0"/>
                </a:spcBef>
              </a:pPr>
              <a:t>32</a:t>
            </a:fld>
            <a:endParaRPr lang="es-ES_tradnl" altLang="en-US" sz="1500" smtClean="0"/>
          </a:p>
        </p:txBody>
      </p:sp>
      <p:sp>
        <p:nvSpPr>
          <p:cNvPr id="51209" name="Text Box 2"/>
          <p:cNvSpPr txBox="1">
            <a:spLocks noChangeArrowheads="1"/>
          </p:cNvSpPr>
          <p:nvPr/>
        </p:nvSpPr>
        <p:spPr bwMode="auto">
          <a:xfrm>
            <a:off x="107505" y="188913"/>
            <a:ext cx="8496746" cy="5969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endParaRPr lang="en-US" altLang="en-US" sz="1800" dirty="0">
              <a:solidFill>
                <a:schemeClr val="bg1"/>
              </a:solidFill>
            </a:endParaRPr>
          </a:p>
          <a:p>
            <a:pPr algn="ctr" defTabSz="914400">
              <a:lnSpc>
                <a:spcPct val="100000"/>
              </a:lnSpc>
              <a:spcBef>
                <a:spcPct val="0"/>
              </a:spcBef>
              <a:buClrTx/>
              <a:buSzTx/>
              <a:buFontTx/>
              <a:buNone/>
            </a:pPr>
            <a:r>
              <a:rPr lang="en-GB" altLang="en-US" sz="1800" dirty="0">
                <a:solidFill>
                  <a:schemeClr val="bg1"/>
                </a:solidFill>
              </a:rPr>
              <a:t>Advanced vs. emerging economies </a:t>
            </a:r>
            <a:r>
              <a:rPr lang="en-GB" altLang="en-US" sz="1800" dirty="0" smtClean="0">
                <a:solidFill>
                  <a:schemeClr val="bg1"/>
                </a:solidFill>
              </a:rPr>
              <a:t>(the gory details)</a:t>
            </a:r>
            <a:endParaRPr lang="en-GB" altLang="en-US" sz="1800" dirty="0">
              <a:solidFill>
                <a:schemeClr val="bg1"/>
              </a:solidFill>
            </a:endParaRPr>
          </a:p>
          <a:p>
            <a:pPr algn="ctr" defTabSz="914400">
              <a:lnSpc>
                <a:spcPct val="100000"/>
              </a:lnSpc>
              <a:spcBef>
                <a:spcPct val="0"/>
              </a:spcBef>
              <a:buClrTx/>
              <a:buSzTx/>
              <a:buFontTx/>
              <a:buNone/>
            </a:pPr>
            <a:endParaRPr lang="en-US" altLang="en-US" sz="1800" dirty="0">
              <a:solidFill>
                <a:schemeClr val="bg1"/>
              </a:solidFill>
              <a:cs typeface="Times New Roman" pitchFamily="18" charset="0"/>
            </a:endParaRPr>
          </a:p>
        </p:txBody>
      </p:sp>
      <p:pic>
        <p:nvPicPr>
          <p:cNvPr id="1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93100"/>
            <a:ext cx="720080" cy="4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hape 252"/>
          <p:cNvSpPr/>
          <p:nvPr/>
        </p:nvSpPr>
        <p:spPr>
          <a:xfrm>
            <a:off x="762000" y="5925389"/>
            <a:ext cx="7162800" cy="2154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800" b="1" dirty="0" smtClean="0">
                <a:solidFill>
                  <a:schemeClr val="tx1"/>
                </a:solidFill>
                <a:latin typeface="Calibri" panose="020F0502020204030204" pitchFamily="34" charset="0"/>
              </a:rPr>
              <a:t>Source</a:t>
            </a:r>
            <a:r>
              <a:rPr lang="es-ES" sz="800" b="1" dirty="0" smtClean="0">
                <a:solidFill>
                  <a:schemeClr val="tx1"/>
                </a:solidFill>
                <a:latin typeface="Calibri" panose="020F0502020204030204" pitchFamily="34" charset="0"/>
              </a:rPr>
              <a:t>: </a:t>
            </a:r>
            <a:r>
              <a:rPr lang="en-US" sz="800" b="1" dirty="0" smtClean="0">
                <a:solidFill>
                  <a:schemeClr val="tx1"/>
                </a:solidFill>
                <a:latin typeface="Calibri" panose="020F0502020204030204" pitchFamily="34" charset="0"/>
              </a:rPr>
              <a:t>CPB Netherlands Bureau for Economic Policy Analysis</a:t>
            </a:r>
            <a:endParaRPr sz="800" b="1" dirty="0">
              <a:solidFill>
                <a:schemeClr val="tx1"/>
              </a:solidFill>
              <a:latin typeface="Calibri" panose="020F0502020204030204" pitchFamily="34" charset="0"/>
            </a:endParaRPr>
          </a:p>
        </p:txBody>
      </p:sp>
      <p:sp>
        <p:nvSpPr>
          <p:cNvPr id="13" name="Shape 241"/>
          <p:cNvSpPr/>
          <p:nvPr/>
        </p:nvSpPr>
        <p:spPr>
          <a:xfrm>
            <a:off x="456276" y="1010974"/>
            <a:ext cx="8219256" cy="36933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b="1">
                <a:solidFill>
                  <a:srgbClr val="17375E"/>
                </a:solidFill>
              </a:defRPr>
            </a:lvl1pPr>
          </a:lstStyle>
          <a:p>
            <a:pPr lvl="0" algn="ctr">
              <a:defRPr b="0">
                <a:solidFill>
                  <a:srgbClr val="000000"/>
                </a:solidFill>
              </a:defRPr>
            </a:pPr>
            <a:r>
              <a:rPr lang="en-US" sz="1800" b="1" dirty="0" smtClean="0">
                <a:solidFill>
                  <a:srgbClr val="17375E"/>
                </a:solidFill>
                <a:latin typeface="Calibri" panose="020F0502020204030204" pitchFamily="34" charset="0"/>
              </a:rPr>
              <a:t>A high-frequency measure of activity: industrial production (pre-crisis peak=100)</a:t>
            </a:r>
            <a:endParaRPr lang="en-US" sz="1800" b="0" i="1" dirty="0">
              <a:solidFill>
                <a:srgbClr val="17375E"/>
              </a:solidFill>
              <a:latin typeface="Calibri" panose="020F0502020204030204" pitchFamily="34" charset="0"/>
            </a:endParaRPr>
          </a:p>
        </p:txBody>
      </p:sp>
      <p:sp>
        <p:nvSpPr>
          <p:cNvPr id="16" name="Shape 241"/>
          <p:cNvSpPr/>
          <p:nvPr/>
        </p:nvSpPr>
        <p:spPr>
          <a:xfrm>
            <a:off x="1403648" y="1561063"/>
            <a:ext cx="2193360" cy="36933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b="1">
                <a:solidFill>
                  <a:srgbClr val="17375E"/>
                </a:solidFill>
              </a:defRPr>
            </a:lvl1pPr>
          </a:lstStyle>
          <a:p>
            <a:pPr lvl="0">
              <a:defRPr b="0">
                <a:solidFill>
                  <a:srgbClr val="000000"/>
                </a:solidFill>
              </a:defRPr>
            </a:pPr>
            <a:r>
              <a:rPr lang="en-US" sz="1800" dirty="0" smtClean="0">
                <a:solidFill>
                  <a:schemeClr val="tx1"/>
                </a:solidFill>
                <a:latin typeface="Calibri" panose="020F0502020204030204" pitchFamily="34" charset="0"/>
              </a:rPr>
              <a:t>Advanced economies</a:t>
            </a:r>
            <a:endParaRPr lang="en-US" sz="1800" b="0" i="1" dirty="0">
              <a:solidFill>
                <a:schemeClr val="tx1"/>
              </a:solidFill>
              <a:latin typeface="Calibri" panose="020F0502020204030204" pitchFamily="34" charset="0"/>
            </a:endParaRPr>
          </a:p>
        </p:txBody>
      </p:sp>
      <p:sp>
        <p:nvSpPr>
          <p:cNvPr id="17" name="Shape 241"/>
          <p:cNvSpPr/>
          <p:nvPr/>
        </p:nvSpPr>
        <p:spPr>
          <a:xfrm>
            <a:off x="5743037" y="1566042"/>
            <a:ext cx="2193360" cy="36933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b="1">
                <a:solidFill>
                  <a:srgbClr val="17375E"/>
                </a:solidFill>
              </a:defRPr>
            </a:lvl1pPr>
          </a:lstStyle>
          <a:p>
            <a:pPr lvl="0">
              <a:defRPr b="0">
                <a:solidFill>
                  <a:srgbClr val="000000"/>
                </a:solidFill>
              </a:defRPr>
            </a:pPr>
            <a:r>
              <a:rPr lang="en-US" sz="1800" dirty="0" smtClean="0">
                <a:solidFill>
                  <a:schemeClr val="tx1"/>
                </a:solidFill>
                <a:latin typeface="Calibri" panose="020F0502020204030204" pitchFamily="34" charset="0"/>
              </a:rPr>
              <a:t>Emerging economies</a:t>
            </a:r>
            <a:endParaRPr lang="en-US" sz="1800" b="0" i="1" dirty="0">
              <a:solidFill>
                <a:schemeClr val="tx1"/>
              </a:solidFill>
              <a:latin typeface="Calibri" panose="020F0502020204030204"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1930767"/>
            <a:ext cx="4458400" cy="2707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8152" y="1907922"/>
            <a:ext cx="4453248" cy="2704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Shape 185"/>
          <p:cNvSpPr/>
          <p:nvPr/>
        </p:nvSpPr>
        <p:spPr>
          <a:xfrm>
            <a:off x="561418" y="4652073"/>
            <a:ext cx="7899014" cy="1323439"/>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marL="541421" lvl="1" indent="-160421">
              <a:buSzPct val="100000"/>
              <a:buChar char="•"/>
            </a:pPr>
            <a:r>
              <a:rPr lang="en-US" sz="1600" b="0" dirty="0" smtClean="0">
                <a:solidFill>
                  <a:srgbClr val="17375E"/>
                </a:solidFill>
                <a:latin typeface="Arial"/>
                <a:ea typeface="Arial"/>
                <a:cs typeface="Arial"/>
                <a:sym typeface="Arial"/>
              </a:rPr>
              <a:t>The devil is in the details</a:t>
            </a:r>
            <a:r>
              <a:rPr lang="es-ES" sz="1600" b="0" dirty="0" smtClean="0">
                <a:solidFill>
                  <a:srgbClr val="17375E"/>
                </a:solidFill>
                <a:latin typeface="Arial"/>
                <a:ea typeface="Arial"/>
                <a:cs typeface="Arial"/>
                <a:sym typeface="Arial"/>
              </a:rPr>
              <a:t>…</a:t>
            </a:r>
            <a:endParaRPr sz="1600" b="0" dirty="0">
              <a:solidFill>
                <a:srgbClr val="17375E"/>
              </a:solidFill>
              <a:latin typeface="Arial"/>
              <a:ea typeface="Arial"/>
              <a:cs typeface="Arial"/>
              <a:sym typeface="Arial"/>
            </a:endParaRPr>
          </a:p>
          <a:p>
            <a:pPr marL="541421" lvl="5" indent="-160421">
              <a:buSzPct val="100000"/>
              <a:buChar char="•"/>
            </a:pPr>
            <a:r>
              <a:rPr lang="en-US" sz="1600" b="0" dirty="0" smtClean="0">
                <a:solidFill>
                  <a:srgbClr val="17375E"/>
                </a:solidFill>
                <a:latin typeface="Arial"/>
                <a:ea typeface="Arial"/>
                <a:cs typeface="Arial"/>
                <a:sym typeface="Arial"/>
              </a:rPr>
              <a:t>In </a:t>
            </a:r>
            <a:r>
              <a:rPr lang="en-US" sz="1600" dirty="0" smtClean="0">
                <a:solidFill>
                  <a:srgbClr val="17375E"/>
                </a:solidFill>
                <a:latin typeface="Arial"/>
                <a:ea typeface="Arial"/>
                <a:cs typeface="Arial"/>
                <a:sym typeface="Arial"/>
              </a:rPr>
              <a:t>advanced economies</a:t>
            </a:r>
            <a:r>
              <a:rPr lang="en-US" sz="1600" b="0" dirty="0" smtClean="0">
                <a:solidFill>
                  <a:srgbClr val="17375E"/>
                </a:solidFill>
                <a:latin typeface="Arial"/>
                <a:ea typeface="Arial"/>
                <a:cs typeface="Arial"/>
                <a:sym typeface="Arial"/>
              </a:rPr>
              <a:t>, USA doing well, Japan and Eurozone ex Germany doing pretty miserably)</a:t>
            </a:r>
          </a:p>
          <a:p>
            <a:pPr marL="541421" lvl="5" indent="-160421">
              <a:buSzPct val="100000"/>
              <a:buChar char="•"/>
            </a:pPr>
            <a:r>
              <a:rPr lang="en-US" sz="1600" b="0" dirty="0" smtClean="0">
                <a:solidFill>
                  <a:srgbClr val="17375E"/>
                </a:solidFill>
                <a:latin typeface="Arial"/>
                <a:ea typeface="Arial"/>
                <a:cs typeface="Arial"/>
                <a:sym typeface="Arial"/>
              </a:rPr>
              <a:t>In </a:t>
            </a:r>
            <a:r>
              <a:rPr lang="en-US" sz="1600" dirty="0" smtClean="0">
                <a:solidFill>
                  <a:srgbClr val="17375E"/>
                </a:solidFill>
                <a:latin typeface="Arial"/>
                <a:ea typeface="Arial"/>
                <a:cs typeface="Arial"/>
                <a:sym typeface="Arial"/>
              </a:rPr>
              <a:t>emerging economies</a:t>
            </a:r>
            <a:r>
              <a:rPr lang="en-US" sz="1600" b="0" dirty="0" smtClean="0">
                <a:solidFill>
                  <a:srgbClr val="17375E"/>
                </a:solidFill>
                <a:latin typeface="Arial"/>
                <a:ea typeface="Arial"/>
                <a:cs typeface="Arial"/>
                <a:sym typeface="Arial"/>
              </a:rPr>
              <a:t>, most of the gains come for Asia, and </a:t>
            </a:r>
            <a:r>
              <a:rPr lang="en-US" sz="1600" b="0" dirty="0" err="1" smtClean="0">
                <a:solidFill>
                  <a:srgbClr val="17375E"/>
                </a:solidFill>
                <a:latin typeface="Arial"/>
                <a:ea typeface="Arial"/>
                <a:cs typeface="Arial"/>
                <a:sym typeface="Arial"/>
              </a:rPr>
              <a:t>LatAm</a:t>
            </a:r>
            <a:r>
              <a:rPr lang="en-US" sz="1600" b="0" dirty="0" smtClean="0">
                <a:solidFill>
                  <a:srgbClr val="17375E"/>
                </a:solidFill>
                <a:latin typeface="Arial"/>
                <a:ea typeface="Arial"/>
                <a:cs typeface="Arial"/>
                <a:sym typeface="Arial"/>
              </a:rPr>
              <a:t> rapidly losing steam in the last two years</a:t>
            </a:r>
            <a:endParaRPr lang="en-US" sz="1600" b="0" dirty="0">
              <a:solidFill>
                <a:srgbClr val="17375E"/>
              </a:solidFill>
              <a:latin typeface="Arial"/>
              <a:ea typeface="Arial"/>
              <a:cs typeface="Arial"/>
              <a:sym typeface="Arial"/>
            </a:endParaRPr>
          </a:p>
        </p:txBody>
      </p:sp>
    </p:spTree>
    <p:extLst>
      <p:ext uri="{BB962C8B-B14F-4D97-AF65-F5344CB8AC3E}">
        <p14:creationId xmlns:p14="http://schemas.microsoft.com/office/powerpoint/2010/main" val="32796033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eaLnBrk="1" hangingPunct="1">
              <a:spcBef>
                <a:spcPct val="0"/>
              </a:spcBef>
            </a:pPr>
            <a:fld id="{F562CB11-AB45-4B72-A37B-559B9F8C49B2}" type="slidenum">
              <a:rPr lang="es-ES_tradnl" altLang="en-US" sz="1500" smtClean="0"/>
              <a:pPr eaLnBrk="1" hangingPunct="1">
                <a:spcBef>
                  <a:spcPct val="0"/>
                </a:spcBef>
              </a:pPr>
              <a:t>33</a:t>
            </a:fld>
            <a:endParaRPr lang="es-ES_tradnl" altLang="en-US" sz="1500" smtClean="0"/>
          </a:p>
        </p:txBody>
      </p:sp>
      <p:sp>
        <p:nvSpPr>
          <p:cNvPr id="51209" name="Text Box 2"/>
          <p:cNvSpPr txBox="1">
            <a:spLocks noChangeArrowheads="1"/>
          </p:cNvSpPr>
          <p:nvPr/>
        </p:nvSpPr>
        <p:spPr bwMode="auto">
          <a:xfrm>
            <a:off x="107505" y="188913"/>
            <a:ext cx="8496746" cy="5969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endParaRPr lang="en-US" altLang="en-US" sz="1800" dirty="0">
              <a:solidFill>
                <a:schemeClr val="bg1"/>
              </a:solidFill>
            </a:endParaRPr>
          </a:p>
          <a:p>
            <a:pPr algn="ctr" defTabSz="914400">
              <a:lnSpc>
                <a:spcPct val="100000"/>
              </a:lnSpc>
              <a:spcBef>
                <a:spcPct val="0"/>
              </a:spcBef>
              <a:buClrTx/>
              <a:buSzTx/>
              <a:buFontTx/>
              <a:buNone/>
            </a:pPr>
            <a:r>
              <a:rPr lang="en-GB" altLang="en-US" sz="1800" dirty="0">
                <a:solidFill>
                  <a:schemeClr val="bg1"/>
                </a:solidFill>
              </a:rPr>
              <a:t>Country evidence on GDP post-crisis </a:t>
            </a:r>
            <a:r>
              <a:rPr lang="en-GB" altLang="en-US" sz="1800" dirty="0" smtClean="0">
                <a:solidFill>
                  <a:schemeClr val="bg1"/>
                </a:solidFill>
              </a:rPr>
              <a:t>performance</a:t>
            </a:r>
            <a:endParaRPr lang="en-GB" altLang="en-US" sz="1800" dirty="0">
              <a:solidFill>
                <a:schemeClr val="bg1"/>
              </a:solidFill>
            </a:endParaRPr>
          </a:p>
          <a:p>
            <a:pPr algn="ctr" defTabSz="914400">
              <a:lnSpc>
                <a:spcPct val="100000"/>
              </a:lnSpc>
              <a:spcBef>
                <a:spcPct val="0"/>
              </a:spcBef>
              <a:buClrTx/>
              <a:buSzTx/>
              <a:buFontTx/>
              <a:buNone/>
            </a:pPr>
            <a:endParaRPr lang="en-US" altLang="en-US" sz="1800" dirty="0">
              <a:solidFill>
                <a:schemeClr val="bg1"/>
              </a:solidFill>
              <a:cs typeface="Times New Roman" pitchFamily="18" charset="0"/>
            </a:endParaRPr>
          </a:p>
        </p:txBody>
      </p:sp>
      <p:pic>
        <p:nvPicPr>
          <p:cNvPr id="1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93100"/>
            <a:ext cx="720080" cy="4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hape 252"/>
          <p:cNvSpPr/>
          <p:nvPr/>
        </p:nvSpPr>
        <p:spPr>
          <a:xfrm>
            <a:off x="762000" y="5925389"/>
            <a:ext cx="7162800" cy="2154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lang="en-US" sz="800" b="1" dirty="0" smtClean="0">
                <a:solidFill>
                  <a:srgbClr val="17375E"/>
                </a:solidFill>
              </a:rPr>
              <a:t>Source: Bloomberg, National </a:t>
            </a:r>
            <a:r>
              <a:rPr lang="en-US" sz="800" b="1" dirty="0" smtClean="0">
                <a:solidFill>
                  <a:srgbClr val="17375E"/>
                </a:solidFill>
                <a:latin typeface="Calibri" panose="020F0502020204030204" pitchFamily="34" charset="0"/>
              </a:rPr>
              <a:t>Statistical</a:t>
            </a:r>
            <a:r>
              <a:rPr lang="en-US" sz="800" b="1" dirty="0" smtClean="0">
                <a:solidFill>
                  <a:srgbClr val="17375E"/>
                </a:solidFill>
              </a:rPr>
              <a:t> Institutes</a:t>
            </a:r>
            <a:endParaRPr lang="en-US" sz="800" b="1" dirty="0">
              <a:solidFill>
                <a:srgbClr val="17375E"/>
              </a:solidFill>
            </a:endParaRPr>
          </a:p>
        </p:txBody>
      </p:sp>
      <p:sp>
        <p:nvSpPr>
          <p:cNvPr id="15" name="Shape 241"/>
          <p:cNvSpPr/>
          <p:nvPr/>
        </p:nvSpPr>
        <p:spPr>
          <a:xfrm>
            <a:off x="614764" y="1028190"/>
            <a:ext cx="2193360" cy="36933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b="1">
                <a:solidFill>
                  <a:srgbClr val="17375E"/>
                </a:solidFill>
              </a:defRPr>
            </a:lvl1pPr>
          </a:lstStyle>
          <a:p>
            <a:pPr lvl="0">
              <a:defRPr b="0">
                <a:solidFill>
                  <a:srgbClr val="000000"/>
                </a:solidFill>
              </a:defRPr>
            </a:pPr>
            <a:r>
              <a:rPr lang="en-US" sz="1800" dirty="0" smtClean="0">
                <a:solidFill>
                  <a:schemeClr val="accent1">
                    <a:lumMod val="50000"/>
                  </a:schemeClr>
                </a:solidFill>
                <a:latin typeface="Calibri" panose="020F0502020204030204" pitchFamily="34" charset="0"/>
              </a:rPr>
              <a:t>Real GDP in Thailand</a:t>
            </a:r>
            <a:endParaRPr lang="en-US" sz="1800" b="0" i="1" dirty="0">
              <a:solidFill>
                <a:schemeClr val="accent1">
                  <a:lumMod val="50000"/>
                </a:schemeClr>
              </a:solidFill>
              <a:latin typeface="Calibri" panose="020F0502020204030204" pitchFamily="34" charset="0"/>
            </a:endParaRPr>
          </a:p>
        </p:txBody>
      </p:sp>
      <p:pic>
        <p:nvPicPr>
          <p:cNvPr id="18" name="Picture 2" descr="F:\IE\GDP levels\Thailand real GDP leve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599" y="1397523"/>
            <a:ext cx="2736566" cy="195947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F:\IE\GDP levels\Malaysia real GDP level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922" y="1449406"/>
            <a:ext cx="2664106" cy="1907587"/>
          </a:xfrm>
          <a:prstGeom prst="rect">
            <a:avLst/>
          </a:prstGeom>
          <a:noFill/>
          <a:extLst>
            <a:ext uri="{909E8E84-426E-40dd-AFC4-6F175D3DCCD1}">
              <a14:hiddenFill xmlns:a14="http://schemas.microsoft.com/office/drawing/2010/main">
                <a:solidFill>
                  <a:srgbClr val="FFFFFF"/>
                </a:solidFill>
              </a14:hiddenFill>
            </a:ext>
          </a:extLst>
        </p:spPr>
      </p:pic>
      <p:sp>
        <p:nvSpPr>
          <p:cNvPr id="22" name="Shape 241"/>
          <p:cNvSpPr/>
          <p:nvPr/>
        </p:nvSpPr>
        <p:spPr>
          <a:xfrm>
            <a:off x="3474295" y="1029204"/>
            <a:ext cx="2193360" cy="36933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b="1">
                <a:solidFill>
                  <a:srgbClr val="17375E"/>
                </a:solidFill>
              </a:defRPr>
            </a:lvl1pPr>
          </a:lstStyle>
          <a:p>
            <a:pPr lvl="0">
              <a:defRPr b="0">
                <a:solidFill>
                  <a:srgbClr val="000000"/>
                </a:solidFill>
              </a:defRPr>
            </a:pPr>
            <a:r>
              <a:rPr lang="en-US" sz="1800" dirty="0" smtClean="0">
                <a:solidFill>
                  <a:schemeClr val="accent1">
                    <a:lumMod val="50000"/>
                  </a:schemeClr>
                </a:solidFill>
                <a:latin typeface="Calibri" panose="020F0502020204030204" pitchFamily="34" charset="0"/>
              </a:rPr>
              <a:t>Real GDP in Malaysia</a:t>
            </a:r>
            <a:endParaRPr lang="en-US" sz="1800" b="0" i="1" dirty="0">
              <a:solidFill>
                <a:schemeClr val="accent1">
                  <a:lumMod val="50000"/>
                </a:schemeClr>
              </a:solidFill>
              <a:latin typeface="Calibri" panose="020F0502020204030204" pitchFamily="34" charset="0"/>
            </a:endParaRPr>
          </a:p>
        </p:txBody>
      </p:sp>
      <p:pic>
        <p:nvPicPr>
          <p:cNvPr id="23" name="Picture 4" descr="F:\IE\GDP levels\Morocco real GDP level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368" y="3933056"/>
            <a:ext cx="2609220" cy="1868287"/>
          </a:xfrm>
          <a:prstGeom prst="rect">
            <a:avLst/>
          </a:prstGeom>
          <a:noFill/>
          <a:extLst>
            <a:ext uri="{909E8E84-426E-40dd-AFC4-6F175D3DCCD1}">
              <a14:hiddenFill xmlns:a14="http://schemas.microsoft.com/office/drawing/2010/main">
                <a:solidFill>
                  <a:srgbClr val="FFFFFF"/>
                </a:solidFill>
              </a14:hiddenFill>
            </a:ext>
          </a:extLst>
        </p:spPr>
      </p:pic>
      <p:sp>
        <p:nvSpPr>
          <p:cNvPr id="24" name="Shape 241"/>
          <p:cNvSpPr/>
          <p:nvPr/>
        </p:nvSpPr>
        <p:spPr>
          <a:xfrm>
            <a:off x="457200" y="3563724"/>
            <a:ext cx="2193360" cy="36933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b="1">
                <a:solidFill>
                  <a:srgbClr val="17375E"/>
                </a:solidFill>
              </a:defRPr>
            </a:lvl1pPr>
          </a:lstStyle>
          <a:p>
            <a:pPr lvl="0">
              <a:defRPr b="0">
                <a:solidFill>
                  <a:srgbClr val="000000"/>
                </a:solidFill>
              </a:defRPr>
            </a:pPr>
            <a:r>
              <a:rPr lang="en-US" sz="1800" dirty="0" smtClean="0">
                <a:solidFill>
                  <a:schemeClr val="accent1">
                    <a:lumMod val="50000"/>
                  </a:schemeClr>
                </a:solidFill>
                <a:latin typeface="Calibri" panose="020F0502020204030204" pitchFamily="34" charset="0"/>
              </a:rPr>
              <a:t>Real GDP in Morocco</a:t>
            </a:r>
            <a:endParaRPr lang="en-US" sz="1800" b="0" i="1" dirty="0">
              <a:solidFill>
                <a:schemeClr val="accent1">
                  <a:lumMod val="50000"/>
                </a:schemeClr>
              </a:solidFill>
              <a:latin typeface="Calibri" panose="020F0502020204030204" pitchFamily="34" charset="0"/>
            </a:endParaRPr>
          </a:p>
        </p:txBody>
      </p:sp>
      <p:pic>
        <p:nvPicPr>
          <p:cNvPr id="25" name="Picture 5" descr="F:\IE\GDP levels\Colombia real GDP level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6392" y="3955193"/>
            <a:ext cx="2600585" cy="1862104"/>
          </a:xfrm>
          <a:prstGeom prst="rect">
            <a:avLst/>
          </a:prstGeom>
          <a:noFill/>
          <a:extLst>
            <a:ext uri="{909E8E84-426E-40dd-AFC4-6F175D3DCCD1}">
              <a14:hiddenFill xmlns:a14="http://schemas.microsoft.com/office/drawing/2010/main">
                <a:solidFill>
                  <a:srgbClr val="FFFFFF"/>
                </a:solidFill>
              </a14:hiddenFill>
            </a:ext>
          </a:extLst>
        </p:spPr>
      </p:pic>
      <p:sp>
        <p:nvSpPr>
          <p:cNvPr id="26" name="Shape 241"/>
          <p:cNvSpPr/>
          <p:nvPr/>
        </p:nvSpPr>
        <p:spPr>
          <a:xfrm>
            <a:off x="3469224" y="3531458"/>
            <a:ext cx="2193360" cy="36933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b="1">
                <a:solidFill>
                  <a:srgbClr val="17375E"/>
                </a:solidFill>
              </a:defRPr>
            </a:lvl1pPr>
          </a:lstStyle>
          <a:p>
            <a:pPr lvl="0">
              <a:defRPr b="0">
                <a:solidFill>
                  <a:srgbClr val="000000"/>
                </a:solidFill>
              </a:defRPr>
            </a:pPr>
            <a:r>
              <a:rPr lang="en-US" sz="1800" dirty="0" smtClean="0">
                <a:solidFill>
                  <a:schemeClr val="accent1">
                    <a:lumMod val="50000"/>
                  </a:schemeClr>
                </a:solidFill>
                <a:latin typeface="Calibri" panose="020F0502020204030204" pitchFamily="34" charset="0"/>
              </a:rPr>
              <a:t>Real GDP in Colombia</a:t>
            </a:r>
            <a:endParaRPr lang="en-US" sz="1800" b="0" i="1" dirty="0">
              <a:solidFill>
                <a:schemeClr val="accent1">
                  <a:lumMod val="50000"/>
                </a:schemeClr>
              </a:solidFill>
              <a:latin typeface="Calibri" panose="020F0502020204030204" pitchFamily="34" charset="0"/>
            </a:endParaRPr>
          </a:p>
        </p:txBody>
      </p:sp>
      <p:pic>
        <p:nvPicPr>
          <p:cNvPr id="27" name="Picture 6" descr="F:\IE\GDP levels\Mexico real GDP level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3704" y="1485800"/>
            <a:ext cx="2613279" cy="1871193"/>
          </a:xfrm>
          <a:prstGeom prst="rect">
            <a:avLst/>
          </a:prstGeom>
          <a:noFill/>
          <a:extLst>
            <a:ext uri="{909E8E84-426E-40dd-AFC4-6F175D3DCCD1}">
              <a14:hiddenFill xmlns:a14="http://schemas.microsoft.com/office/drawing/2010/main">
                <a:solidFill>
                  <a:srgbClr val="FFFFFF"/>
                </a:solidFill>
              </a14:hiddenFill>
            </a:ext>
          </a:extLst>
        </p:spPr>
      </p:pic>
      <p:sp>
        <p:nvSpPr>
          <p:cNvPr id="28" name="Shape 241"/>
          <p:cNvSpPr/>
          <p:nvPr/>
        </p:nvSpPr>
        <p:spPr>
          <a:xfrm>
            <a:off x="6249077" y="1109352"/>
            <a:ext cx="2193360" cy="36933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b="1">
                <a:solidFill>
                  <a:srgbClr val="17375E"/>
                </a:solidFill>
              </a:defRPr>
            </a:lvl1pPr>
          </a:lstStyle>
          <a:p>
            <a:pPr lvl="0">
              <a:defRPr b="0">
                <a:solidFill>
                  <a:srgbClr val="000000"/>
                </a:solidFill>
              </a:defRPr>
            </a:pPr>
            <a:r>
              <a:rPr lang="en-US" sz="1800" dirty="0" smtClean="0">
                <a:solidFill>
                  <a:schemeClr val="accent1">
                    <a:lumMod val="50000"/>
                  </a:schemeClr>
                </a:solidFill>
                <a:latin typeface="Calibri" panose="020F0502020204030204" pitchFamily="34" charset="0"/>
              </a:rPr>
              <a:t>Real GDP in Mexico</a:t>
            </a:r>
            <a:endParaRPr lang="en-US" sz="1800" b="0" i="1" dirty="0">
              <a:solidFill>
                <a:schemeClr val="accent1">
                  <a:lumMod val="50000"/>
                </a:schemeClr>
              </a:solidFill>
              <a:latin typeface="Calibri" panose="020F0502020204030204" pitchFamily="34" charset="0"/>
            </a:endParaRPr>
          </a:p>
        </p:txBody>
      </p:sp>
      <p:pic>
        <p:nvPicPr>
          <p:cNvPr id="29" name="Picture 7" descr="F:\IE\GDP levels\Brazil real GDP level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3704" y="3939239"/>
            <a:ext cx="2600585" cy="1862104"/>
          </a:xfrm>
          <a:prstGeom prst="rect">
            <a:avLst/>
          </a:prstGeom>
          <a:noFill/>
          <a:extLst>
            <a:ext uri="{909E8E84-426E-40dd-AFC4-6F175D3DCCD1}">
              <a14:hiddenFill xmlns:a14="http://schemas.microsoft.com/office/drawing/2010/main">
                <a:solidFill>
                  <a:srgbClr val="FFFFFF"/>
                </a:solidFill>
              </a14:hiddenFill>
            </a:ext>
          </a:extLst>
        </p:spPr>
      </p:pic>
      <p:sp>
        <p:nvSpPr>
          <p:cNvPr id="30" name="Shape 241"/>
          <p:cNvSpPr/>
          <p:nvPr/>
        </p:nvSpPr>
        <p:spPr>
          <a:xfrm>
            <a:off x="6282605" y="3577877"/>
            <a:ext cx="2193360" cy="36933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b="1">
                <a:solidFill>
                  <a:srgbClr val="17375E"/>
                </a:solidFill>
              </a:defRPr>
            </a:lvl1pPr>
          </a:lstStyle>
          <a:p>
            <a:pPr lvl="0">
              <a:defRPr b="0">
                <a:solidFill>
                  <a:srgbClr val="000000"/>
                </a:solidFill>
              </a:defRPr>
            </a:pPr>
            <a:r>
              <a:rPr lang="en-US" sz="1800" dirty="0" smtClean="0">
                <a:solidFill>
                  <a:schemeClr val="accent1">
                    <a:lumMod val="50000"/>
                  </a:schemeClr>
                </a:solidFill>
                <a:latin typeface="Calibri" panose="020F0502020204030204" pitchFamily="34" charset="0"/>
              </a:rPr>
              <a:t>Real GDP in Brazil</a:t>
            </a:r>
            <a:endParaRPr lang="en-US" sz="1800" b="0" i="1" dirty="0">
              <a:solidFill>
                <a:schemeClr val="accent1">
                  <a:lumMod val="50000"/>
                </a:schemeClr>
              </a:solidFill>
              <a:latin typeface="Calibri" panose="020F0502020204030204" pitchFamily="34" charset="0"/>
            </a:endParaRPr>
          </a:p>
        </p:txBody>
      </p:sp>
    </p:spTree>
    <p:extLst>
      <p:ext uri="{BB962C8B-B14F-4D97-AF65-F5344CB8AC3E}">
        <p14:creationId xmlns:p14="http://schemas.microsoft.com/office/powerpoint/2010/main" val="314868746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eaLnBrk="1" hangingPunct="1">
              <a:spcBef>
                <a:spcPct val="0"/>
              </a:spcBef>
            </a:pPr>
            <a:fld id="{F562CB11-AB45-4B72-A37B-559B9F8C49B2}" type="slidenum">
              <a:rPr lang="es-ES_tradnl" altLang="en-US" sz="1500" smtClean="0"/>
              <a:pPr eaLnBrk="1" hangingPunct="1">
                <a:spcBef>
                  <a:spcPct val="0"/>
                </a:spcBef>
              </a:pPr>
              <a:t>34</a:t>
            </a:fld>
            <a:endParaRPr lang="es-ES_tradnl" altLang="en-US" sz="1500" smtClean="0"/>
          </a:p>
        </p:txBody>
      </p:sp>
      <p:sp>
        <p:nvSpPr>
          <p:cNvPr id="51209" name="Text Box 2"/>
          <p:cNvSpPr txBox="1">
            <a:spLocks noChangeArrowheads="1"/>
          </p:cNvSpPr>
          <p:nvPr/>
        </p:nvSpPr>
        <p:spPr bwMode="auto">
          <a:xfrm>
            <a:off x="107505" y="188913"/>
            <a:ext cx="8496746" cy="5969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endParaRPr lang="en-US" altLang="en-US" sz="1800" dirty="0">
              <a:solidFill>
                <a:schemeClr val="bg1"/>
              </a:solidFill>
            </a:endParaRPr>
          </a:p>
          <a:p>
            <a:pPr algn="ctr" defTabSz="914400">
              <a:lnSpc>
                <a:spcPct val="100000"/>
              </a:lnSpc>
              <a:spcBef>
                <a:spcPct val="0"/>
              </a:spcBef>
              <a:buClrTx/>
              <a:buSzTx/>
              <a:buFontTx/>
              <a:buNone/>
            </a:pPr>
            <a:r>
              <a:rPr lang="en-GB" altLang="en-US" sz="1800" dirty="0">
                <a:solidFill>
                  <a:schemeClr val="bg1"/>
                </a:solidFill>
              </a:rPr>
              <a:t>Country evidence on GDP post-crisis </a:t>
            </a:r>
            <a:r>
              <a:rPr lang="en-GB" altLang="en-US" sz="1800" dirty="0" smtClean="0">
                <a:solidFill>
                  <a:schemeClr val="bg1"/>
                </a:solidFill>
              </a:rPr>
              <a:t>performance</a:t>
            </a:r>
            <a:endParaRPr lang="en-GB" altLang="en-US" sz="1800" dirty="0">
              <a:solidFill>
                <a:schemeClr val="bg1"/>
              </a:solidFill>
            </a:endParaRPr>
          </a:p>
          <a:p>
            <a:pPr algn="ctr" defTabSz="914400">
              <a:lnSpc>
                <a:spcPct val="100000"/>
              </a:lnSpc>
              <a:spcBef>
                <a:spcPct val="0"/>
              </a:spcBef>
              <a:buClrTx/>
              <a:buSzTx/>
              <a:buFontTx/>
              <a:buNone/>
            </a:pPr>
            <a:endParaRPr lang="en-US" altLang="en-US" sz="1800" dirty="0">
              <a:solidFill>
                <a:schemeClr val="bg1"/>
              </a:solidFill>
              <a:cs typeface="Times New Roman" pitchFamily="18" charset="0"/>
            </a:endParaRPr>
          </a:p>
        </p:txBody>
      </p:sp>
      <p:pic>
        <p:nvPicPr>
          <p:cNvPr id="1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93100"/>
            <a:ext cx="720080" cy="4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hape 252"/>
          <p:cNvSpPr/>
          <p:nvPr/>
        </p:nvSpPr>
        <p:spPr>
          <a:xfrm>
            <a:off x="762000" y="5925389"/>
            <a:ext cx="7162800" cy="2154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lang="en-US" sz="800" b="1" dirty="0" smtClean="0">
                <a:solidFill>
                  <a:srgbClr val="17375E"/>
                </a:solidFill>
              </a:rPr>
              <a:t>Source: Bloomberg, National </a:t>
            </a:r>
            <a:r>
              <a:rPr lang="en-US" sz="800" b="1" dirty="0" smtClean="0">
                <a:solidFill>
                  <a:srgbClr val="17375E"/>
                </a:solidFill>
                <a:latin typeface="Calibri" panose="020F0502020204030204" pitchFamily="34" charset="0"/>
              </a:rPr>
              <a:t>Statistical</a:t>
            </a:r>
            <a:r>
              <a:rPr lang="en-US" sz="800" b="1" dirty="0" smtClean="0">
                <a:solidFill>
                  <a:srgbClr val="17375E"/>
                </a:solidFill>
              </a:rPr>
              <a:t> </a:t>
            </a:r>
            <a:r>
              <a:rPr lang="en-US" sz="800" b="1" dirty="0" smtClean="0">
                <a:solidFill>
                  <a:srgbClr val="17375E"/>
                </a:solidFill>
                <a:latin typeface="Calibri" panose="020F0502020204030204" pitchFamily="34" charset="0"/>
              </a:rPr>
              <a:t>Institutes</a:t>
            </a:r>
            <a:endParaRPr lang="en-US" sz="800" b="1" dirty="0">
              <a:solidFill>
                <a:srgbClr val="17375E"/>
              </a:solidFill>
              <a:latin typeface="Calibri" panose="020F0502020204030204" pitchFamily="34" charset="0"/>
            </a:endParaRPr>
          </a:p>
        </p:txBody>
      </p:sp>
      <p:sp>
        <p:nvSpPr>
          <p:cNvPr id="19" name="Shape 241"/>
          <p:cNvSpPr/>
          <p:nvPr/>
        </p:nvSpPr>
        <p:spPr>
          <a:xfrm>
            <a:off x="1032760" y="1086496"/>
            <a:ext cx="2193360" cy="36933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b="1">
                <a:solidFill>
                  <a:srgbClr val="17375E"/>
                </a:solidFill>
              </a:defRPr>
            </a:lvl1pPr>
          </a:lstStyle>
          <a:p>
            <a:pPr lvl="0">
              <a:defRPr b="0">
                <a:solidFill>
                  <a:srgbClr val="000000"/>
                </a:solidFill>
              </a:defRPr>
            </a:pPr>
            <a:r>
              <a:rPr lang="en-US" sz="1800" dirty="0" smtClean="0">
                <a:solidFill>
                  <a:schemeClr val="accent1">
                    <a:lumMod val="50000"/>
                  </a:schemeClr>
                </a:solidFill>
                <a:latin typeface="Calibri" panose="020F0502020204030204" pitchFamily="34" charset="0"/>
              </a:rPr>
              <a:t>Real GDP in the USA</a:t>
            </a:r>
            <a:endParaRPr lang="en-US" sz="1800" b="0" i="1" dirty="0">
              <a:solidFill>
                <a:schemeClr val="accent1">
                  <a:lumMod val="50000"/>
                </a:schemeClr>
              </a:solidFill>
              <a:latin typeface="Calibri" panose="020F0502020204030204" pitchFamily="34" charset="0"/>
            </a:endParaRPr>
          </a:p>
        </p:txBody>
      </p:sp>
      <p:sp>
        <p:nvSpPr>
          <p:cNvPr id="20" name="Shape 241"/>
          <p:cNvSpPr/>
          <p:nvPr/>
        </p:nvSpPr>
        <p:spPr>
          <a:xfrm>
            <a:off x="5436096" y="1109352"/>
            <a:ext cx="2193360" cy="36933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b="1">
                <a:solidFill>
                  <a:srgbClr val="17375E"/>
                </a:solidFill>
              </a:defRPr>
            </a:lvl1pPr>
          </a:lstStyle>
          <a:p>
            <a:pPr lvl="0">
              <a:defRPr b="0">
                <a:solidFill>
                  <a:srgbClr val="000000"/>
                </a:solidFill>
              </a:defRPr>
            </a:pPr>
            <a:r>
              <a:rPr lang="en-US" sz="1800" dirty="0" smtClean="0">
                <a:solidFill>
                  <a:schemeClr val="accent1">
                    <a:lumMod val="50000"/>
                  </a:schemeClr>
                </a:solidFill>
                <a:latin typeface="Calibri" panose="020F0502020204030204" pitchFamily="34" charset="0"/>
              </a:rPr>
              <a:t>Real GDP in the UK</a:t>
            </a:r>
            <a:endParaRPr lang="en-US" sz="1800" b="0" i="1" dirty="0">
              <a:solidFill>
                <a:schemeClr val="accent1">
                  <a:lumMod val="50000"/>
                </a:schemeClr>
              </a:solidFill>
              <a:latin typeface="Calibri" panose="020F0502020204030204" pitchFamily="34" charset="0"/>
            </a:endParaRPr>
          </a:p>
        </p:txBody>
      </p:sp>
      <p:pic>
        <p:nvPicPr>
          <p:cNvPr id="31" name="Picture 2" descr="F:\IE\GDP levels\US real GDP leve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33" y="1541804"/>
            <a:ext cx="4282715" cy="306656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descr="F:\IE\GDP levels\UK real GDP level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4744" y="1517796"/>
            <a:ext cx="4316245" cy="3090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19083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eaLnBrk="1" hangingPunct="1">
              <a:spcBef>
                <a:spcPct val="0"/>
              </a:spcBef>
            </a:pPr>
            <a:fld id="{F562CB11-AB45-4B72-A37B-559B9F8C49B2}" type="slidenum">
              <a:rPr lang="es-ES_tradnl" altLang="en-US" sz="1500" smtClean="0"/>
              <a:pPr eaLnBrk="1" hangingPunct="1">
                <a:spcBef>
                  <a:spcPct val="0"/>
                </a:spcBef>
              </a:pPr>
              <a:t>35</a:t>
            </a:fld>
            <a:endParaRPr lang="es-ES_tradnl" altLang="en-US" sz="1500" smtClean="0"/>
          </a:p>
        </p:txBody>
      </p:sp>
      <p:sp>
        <p:nvSpPr>
          <p:cNvPr id="51209" name="Text Box 2"/>
          <p:cNvSpPr txBox="1">
            <a:spLocks noChangeArrowheads="1"/>
          </p:cNvSpPr>
          <p:nvPr/>
        </p:nvSpPr>
        <p:spPr bwMode="auto">
          <a:xfrm>
            <a:off x="107505" y="188913"/>
            <a:ext cx="8496746" cy="5969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endParaRPr lang="en-US" altLang="en-US" sz="1800" dirty="0">
              <a:solidFill>
                <a:schemeClr val="bg1"/>
              </a:solidFill>
            </a:endParaRPr>
          </a:p>
          <a:p>
            <a:pPr algn="ctr" defTabSz="914400">
              <a:lnSpc>
                <a:spcPct val="100000"/>
              </a:lnSpc>
              <a:spcBef>
                <a:spcPct val="0"/>
              </a:spcBef>
              <a:buClrTx/>
              <a:buSzTx/>
              <a:buFontTx/>
              <a:buNone/>
            </a:pPr>
            <a:r>
              <a:rPr lang="en-GB" altLang="en-US" sz="1800" dirty="0">
                <a:solidFill>
                  <a:schemeClr val="bg1"/>
                </a:solidFill>
              </a:rPr>
              <a:t>Country evidence on GDP post-crisis </a:t>
            </a:r>
            <a:r>
              <a:rPr lang="en-GB" altLang="en-US" sz="1800" dirty="0" smtClean="0">
                <a:solidFill>
                  <a:schemeClr val="bg1"/>
                </a:solidFill>
              </a:rPr>
              <a:t>performance</a:t>
            </a:r>
            <a:endParaRPr lang="en-GB" altLang="en-US" sz="1800" dirty="0">
              <a:solidFill>
                <a:schemeClr val="bg1"/>
              </a:solidFill>
            </a:endParaRPr>
          </a:p>
          <a:p>
            <a:pPr algn="ctr" defTabSz="914400">
              <a:lnSpc>
                <a:spcPct val="100000"/>
              </a:lnSpc>
              <a:spcBef>
                <a:spcPct val="0"/>
              </a:spcBef>
              <a:buClrTx/>
              <a:buSzTx/>
              <a:buFontTx/>
              <a:buNone/>
            </a:pPr>
            <a:endParaRPr lang="en-US" altLang="en-US" sz="1800" dirty="0">
              <a:solidFill>
                <a:schemeClr val="bg1"/>
              </a:solidFill>
              <a:cs typeface="Times New Roman" pitchFamily="18" charset="0"/>
            </a:endParaRPr>
          </a:p>
        </p:txBody>
      </p:sp>
      <p:pic>
        <p:nvPicPr>
          <p:cNvPr id="1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93100"/>
            <a:ext cx="720080" cy="4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hape 252"/>
          <p:cNvSpPr/>
          <p:nvPr/>
        </p:nvSpPr>
        <p:spPr>
          <a:xfrm>
            <a:off x="762000" y="5925389"/>
            <a:ext cx="7162800" cy="2154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lang="en-US" sz="800" b="1" dirty="0" smtClean="0">
                <a:solidFill>
                  <a:srgbClr val="17375E"/>
                </a:solidFill>
              </a:rPr>
              <a:t>Source: Bloomberg, National </a:t>
            </a:r>
            <a:r>
              <a:rPr lang="en-US" sz="800" b="1" dirty="0" smtClean="0">
                <a:solidFill>
                  <a:srgbClr val="17375E"/>
                </a:solidFill>
                <a:latin typeface="Calibri" panose="020F0502020204030204" pitchFamily="34" charset="0"/>
              </a:rPr>
              <a:t>Statistical</a:t>
            </a:r>
            <a:r>
              <a:rPr lang="en-US" sz="800" b="1" dirty="0" smtClean="0">
                <a:solidFill>
                  <a:srgbClr val="17375E"/>
                </a:solidFill>
              </a:rPr>
              <a:t> </a:t>
            </a:r>
            <a:r>
              <a:rPr lang="en-US" sz="800" b="1" dirty="0" smtClean="0">
                <a:solidFill>
                  <a:srgbClr val="17375E"/>
                </a:solidFill>
                <a:latin typeface="Calibri" panose="020F0502020204030204" pitchFamily="34" charset="0"/>
              </a:rPr>
              <a:t>Institutes</a:t>
            </a:r>
            <a:endParaRPr lang="en-US" sz="800" b="1" dirty="0">
              <a:solidFill>
                <a:srgbClr val="17375E"/>
              </a:solidFill>
              <a:latin typeface="Calibri" panose="020F0502020204030204" pitchFamily="34" charset="0"/>
            </a:endParaRPr>
          </a:p>
        </p:txBody>
      </p:sp>
      <p:sp>
        <p:nvSpPr>
          <p:cNvPr id="11" name="Shape 241"/>
          <p:cNvSpPr/>
          <p:nvPr/>
        </p:nvSpPr>
        <p:spPr>
          <a:xfrm>
            <a:off x="962581" y="1301652"/>
            <a:ext cx="2193360" cy="36933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b="1">
                <a:solidFill>
                  <a:srgbClr val="17375E"/>
                </a:solidFill>
              </a:defRPr>
            </a:lvl1pPr>
          </a:lstStyle>
          <a:p>
            <a:pPr lvl="0">
              <a:defRPr b="0">
                <a:solidFill>
                  <a:srgbClr val="000000"/>
                </a:solidFill>
              </a:defRPr>
            </a:pPr>
            <a:r>
              <a:rPr lang="en-US" sz="1800" dirty="0" smtClean="0">
                <a:solidFill>
                  <a:schemeClr val="accent1">
                    <a:lumMod val="50000"/>
                  </a:schemeClr>
                </a:solidFill>
                <a:latin typeface="Calibri" panose="020F0502020204030204" pitchFamily="34" charset="0"/>
              </a:rPr>
              <a:t>Real GDP in Eurozone</a:t>
            </a:r>
            <a:endParaRPr lang="en-US" sz="1800" b="0" i="1" dirty="0">
              <a:solidFill>
                <a:schemeClr val="accent1">
                  <a:lumMod val="50000"/>
                </a:schemeClr>
              </a:solidFill>
              <a:latin typeface="Calibri" panose="020F0502020204030204" pitchFamily="34" charset="0"/>
            </a:endParaRPr>
          </a:p>
        </p:txBody>
      </p:sp>
      <p:sp>
        <p:nvSpPr>
          <p:cNvPr id="12" name="Shape 241"/>
          <p:cNvSpPr/>
          <p:nvPr/>
        </p:nvSpPr>
        <p:spPr>
          <a:xfrm>
            <a:off x="4381237" y="1143922"/>
            <a:ext cx="2193360" cy="36933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b="1">
                <a:solidFill>
                  <a:srgbClr val="17375E"/>
                </a:solidFill>
              </a:defRPr>
            </a:lvl1pPr>
          </a:lstStyle>
          <a:p>
            <a:pPr lvl="0">
              <a:defRPr b="0">
                <a:solidFill>
                  <a:srgbClr val="000000"/>
                </a:solidFill>
              </a:defRPr>
            </a:pPr>
            <a:r>
              <a:rPr lang="en-US" sz="1800" dirty="0" smtClean="0">
                <a:solidFill>
                  <a:schemeClr val="accent1">
                    <a:lumMod val="50000"/>
                  </a:schemeClr>
                </a:solidFill>
                <a:latin typeface="Calibri" panose="020F0502020204030204" pitchFamily="34" charset="0"/>
              </a:rPr>
              <a:t>Real GDP in Germany</a:t>
            </a:r>
            <a:endParaRPr lang="en-US" sz="1800" b="0" i="1" dirty="0">
              <a:solidFill>
                <a:schemeClr val="accent1">
                  <a:lumMod val="50000"/>
                </a:schemeClr>
              </a:solidFill>
              <a:latin typeface="Calibri" panose="020F0502020204030204" pitchFamily="34" charset="0"/>
            </a:endParaRPr>
          </a:p>
        </p:txBody>
      </p:sp>
      <p:sp>
        <p:nvSpPr>
          <p:cNvPr id="13" name="Shape 241"/>
          <p:cNvSpPr/>
          <p:nvPr/>
        </p:nvSpPr>
        <p:spPr>
          <a:xfrm>
            <a:off x="4457180" y="3359598"/>
            <a:ext cx="2193360" cy="36933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b="1">
                <a:solidFill>
                  <a:srgbClr val="17375E"/>
                </a:solidFill>
              </a:defRPr>
            </a:lvl1pPr>
          </a:lstStyle>
          <a:p>
            <a:pPr lvl="0">
              <a:defRPr b="0">
                <a:solidFill>
                  <a:srgbClr val="000000"/>
                </a:solidFill>
              </a:defRPr>
            </a:pPr>
            <a:r>
              <a:rPr lang="en-US" sz="1800" dirty="0" smtClean="0">
                <a:solidFill>
                  <a:schemeClr val="accent1">
                    <a:lumMod val="50000"/>
                  </a:schemeClr>
                </a:solidFill>
                <a:latin typeface="Calibri" panose="020F0502020204030204" pitchFamily="34" charset="0"/>
              </a:rPr>
              <a:t>Real GDP in Spain</a:t>
            </a:r>
            <a:endParaRPr lang="en-US" sz="1800" b="0" i="1" dirty="0">
              <a:solidFill>
                <a:schemeClr val="accent1">
                  <a:lumMod val="50000"/>
                </a:schemeClr>
              </a:solidFill>
              <a:latin typeface="Calibri" panose="020F0502020204030204" pitchFamily="34" charset="0"/>
            </a:endParaRPr>
          </a:p>
        </p:txBody>
      </p:sp>
      <p:sp>
        <p:nvSpPr>
          <p:cNvPr id="15" name="Shape 241"/>
          <p:cNvSpPr/>
          <p:nvPr/>
        </p:nvSpPr>
        <p:spPr>
          <a:xfrm>
            <a:off x="6732240" y="1159566"/>
            <a:ext cx="2193360" cy="36933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b="1">
                <a:solidFill>
                  <a:srgbClr val="17375E"/>
                </a:solidFill>
              </a:defRPr>
            </a:lvl1pPr>
          </a:lstStyle>
          <a:p>
            <a:pPr lvl="0">
              <a:defRPr b="0">
                <a:solidFill>
                  <a:srgbClr val="000000"/>
                </a:solidFill>
              </a:defRPr>
            </a:pPr>
            <a:r>
              <a:rPr lang="en-US" sz="1800" dirty="0" smtClean="0">
                <a:solidFill>
                  <a:schemeClr val="accent1">
                    <a:lumMod val="50000"/>
                  </a:schemeClr>
                </a:solidFill>
                <a:latin typeface="Calibri" panose="020F0502020204030204" pitchFamily="34" charset="0"/>
              </a:rPr>
              <a:t>Real GDP in France</a:t>
            </a:r>
            <a:endParaRPr lang="en-US" sz="1800" b="0" i="1" dirty="0">
              <a:solidFill>
                <a:schemeClr val="accent1">
                  <a:lumMod val="50000"/>
                </a:schemeClr>
              </a:solidFill>
              <a:latin typeface="Calibri" panose="020F0502020204030204" pitchFamily="34" charset="0"/>
            </a:endParaRPr>
          </a:p>
        </p:txBody>
      </p:sp>
      <p:sp>
        <p:nvSpPr>
          <p:cNvPr id="16" name="Shape 241"/>
          <p:cNvSpPr/>
          <p:nvPr/>
        </p:nvSpPr>
        <p:spPr>
          <a:xfrm>
            <a:off x="6892344" y="3381055"/>
            <a:ext cx="1728192" cy="36933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b="1">
                <a:solidFill>
                  <a:srgbClr val="17375E"/>
                </a:solidFill>
              </a:defRPr>
            </a:lvl1pPr>
          </a:lstStyle>
          <a:p>
            <a:pPr lvl="0">
              <a:defRPr b="0">
                <a:solidFill>
                  <a:srgbClr val="000000"/>
                </a:solidFill>
              </a:defRPr>
            </a:pPr>
            <a:r>
              <a:rPr lang="en-US" sz="1800" dirty="0" smtClean="0">
                <a:solidFill>
                  <a:schemeClr val="accent1">
                    <a:lumMod val="50000"/>
                  </a:schemeClr>
                </a:solidFill>
                <a:latin typeface="Calibri" panose="020F0502020204030204" pitchFamily="34" charset="0"/>
              </a:rPr>
              <a:t>Real GDP in Italy</a:t>
            </a:r>
            <a:endParaRPr lang="en-US" sz="1800" b="0" i="1" dirty="0">
              <a:solidFill>
                <a:schemeClr val="accent1">
                  <a:lumMod val="50000"/>
                </a:schemeClr>
              </a:solidFill>
              <a:latin typeface="Calibri" panose="020F0502020204030204" pitchFamily="34" charset="0"/>
            </a:endParaRPr>
          </a:p>
        </p:txBody>
      </p:sp>
      <p:pic>
        <p:nvPicPr>
          <p:cNvPr id="17" name="Picture 2" descr="F:\IE\GDP levels\Eurozone real GDP leve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232" y="1752637"/>
            <a:ext cx="4092605" cy="293043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F:\IE\GDP levels\Spain real GDP level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1764" y="3750387"/>
            <a:ext cx="2269036" cy="162470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F:\IE\GDP levels\Germany real GDP level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05562" y="1528898"/>
            <a:ext cx="2269035" cy="162470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F:\IE\GDP levels\Italy real GDP level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82070" y="3768650"/>
            <a:ext cx="2243530" cy="160644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F:\IE\GDP levels\France real GDP level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2756" y="1538637"/>
            <a:ext cx="2300104" cy="1646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88434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eaLnBrk="1" hangingPunct="1">
              <a:spcBef>
                <a:spcPct val="0"/>
              </a:spcBef>
            </a:pPr>
            <a:fld id="{F562CB11-AB45-4B72-A37B-559B9F8C49B2}" type="slidenum">
              <a:rPr lang="es-ES_tradnl" altLang="en-US" sz="1500" smtClean="0"/>
              <a:pPr eaLnBrk="1" hangingPunct="1">
                <a:spcBef>
                  <a:spcPct val="0"/>
                </a:spcBef>
              </a:pPr>
              <a:t>36</a:t>
            </a:fld>
            <a:endParaRPr lang="es-ES_tradnl" altLang="en-US" sz="1500" smtClean="0"/>
          </a:p>
        </p:txBody>
      </p:sp>
      <p:sp>
        <p:nvSpPr>
          <p:cNvPr id="51209" name="Text Box 2"/>
          <p:cNvSpPr txBox="1">
            <a:spLocks noChangeArrowheads="1"/>
          </p:cNvSpPr>
          <p:nvPr/>
        </p:nvSpPr>
        <p:spPr bwMode="auto">
          <a:xfrm>
            <a:off x="107505" y="188913"/>
            <a:ext cx="8496746" cy="5969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endParaRPr lang="en-US" altLang="en-US" sz="1800" dirty="0">
              <a:solidFill>
                <a:schemeClr val="bg1"/>
              </a:solidFill>
            </a:endParaRPr>
          </a:p>
          <a:p>
            <a:pPr algn="ctr" defTabSz="914400">
              <a:lnSpc>
                <a:spcPct val="100000"/>
              </a:lnSpc>
              <a:spcBef>
                <a:spcPct val="0"/>
              </a:spcBef>
              <a:buClrTx/>
              <a:buSzTx/>
              <a:buFontTx/>
              <a:buNone/>
            </a:pPr>
            <a:r>
              <a:rPr lang="es-ES" altLang="en-US" sz="1800" dirty="0" smtClean="0">
                <a:solidFill>
                  <a:schemeClr val="bg1"/>
                </a:solidFill>
              </a:rPr>
              <a:t>          </a:t>
            </a:r>
            <a:r>
              <a:rPr lang="es-ES" altLang="en-US" sz="1800" dirty="0">
                <a:solidFill>
                  <a:schemeClr val="bg1"/>
                </a:solidFill>
              </a:rPr>
              <a:t>Secular </a:t>
            </a:r>
            <a:r>
              <a:rPr lang="es-ES" altLang="en-US" sz="1800" dirty="0" err="1">
                <a:solidFill>
                  <a:schemeClr val="bg1"/>
                </a:solidFill>
              </a:rPr>
              <a:t>stagnation</a:t>
            </a:r>
            <a:r>
              <a:rPr lang="es-ES" altLang="en-US" sz="1800" dirty="0">
                <a:solidFill>
                  <a:schemeClr val="bg1"/>
                </a:solidFill>
              </a:rPr>
              <a:t> </a:t>
            </a:r>
            <a:r>
              <a:rPr lang="es-ES" altLang="en-US" sz="1800" dirty="0" smtClean="0">
                <a:solidFill>
                  <a:schemeClr val="bg1"/>
                </a:solidFill>
              </a:rPr>
              <a:t>debate</a:t>
            </a:r>
          </a:p>
          <a:p>
            <a:pPr algn="ctr" defTabSz="914400">
              <a:lnSpc>
                <a:spcPct val="100000"/>
              </a:lnSpc>
              <a:spcBef>
                <a:spcPct val="0"/>
              </a:spcBef>
              <a:buClrTx/>
              <a:buSzTx/>
              <a:buFontTx/>
              <a:buNone/>
            </a:pPr>
            <a:endParaRPr lang="en-US" altLang="en-US" sz="1800" dirty="0">
              <a:solidFill>
                <a:schemeClr val="bg1"/>
              </a:solidFill>
              <a:cs typeface="Times New Roman" pitchFamily="18" charset="0"/>
            </a:endParaRPr>
          </a:p>
        </p:txBody>
      </p:sp>
      <p:pic>
        <p:nvPicPr>
          <p:cNvPr id="1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93100"/>
            <a:ext cx="720080" cy="4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852" y="915578"/>
            <a:ext cx="4090108" cy="3020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822417"/>
            <a:ext cx="4282318" cy="3206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hape 185"/>
          <p:cNvSpPr/>
          <p:nvPr/>
        </p:nvSpPr>
        <p:spPr>
          <a:xfrm>
            <a:off x="560496" y="4509120"/>
            <a:ext cx="7997775" cy="1600438"/>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marL="541421" lvl="1" indent="-160421">
              <a:buSzPct val="100000"/>
              <a:buChar char="•"/>
            </a:pPr>
            <a:r>
              <a:rPr lang="en-US" sz="1400" dirty="0" smtClean="0">
                <a:solidFill>
                  <a:srgbClr val="17375E"/>
                </a:solidFill>
                <a:latin typeface="+mj-lt"/>
                <a:ea typeface="Arial"/>
                <a:cs typeface="Arial"/>
                <a:sym typeface="Arial"/>
              </a:rPr>
              <a:t>Output is way lower than we thought before the crisis it was going to b</a:t>
            </a:r>
            <a:r>
              <a:rPr lang="es-ES" sz="1400" dirty="0" smtClean="0">
                <a:solidFill>
                  <a:srgbClr val="17375E"/>
                </a:solidFill>
                <a:latin typeface="+mj-lt"/>
                <a:ea typeface="Arial"/>
                <a:cs typeface="Arial"/>
                <a:sym typeface="Arial"/>
              </a:rPr>
              <a:t>e</a:t>
            </a:r>
          </a:p>
          <a:p>
            <a:pPr marL="541421" lvl="1" indent="-160421">
              <a:buSzPct val="100000"/>
              <a:buChar char="•"/>
            </a:pPr>
            <a:endParaRPr sz="1400" dirty="0">
              <a:solidFill>
                <a:srgbClr val="17375E"/>
              </a:solidFill>
              <a:latin typeface="+mj-lt"/>
              <a:ea typeface="Arial"/>
              <a:cs typeface="Arial"/>
              <a:sym typeface="Arial"/>
            </a:endParaRPr>
          </a:p>
          <a:p>
            <a:pPr marL="541421" lvl="1" indent="-160421">
              <a:buSzPct val="100000"/>
              <a:buChar char="•"/>
            </a:pPr>
            <a:r>
              <a:rPr lang="en-US" sz="1400" dirty="0" smtClean="0">
                <a:solidFill>
                  <a:srgbClr val="17375E"/>
                </a:solidFill>
                <a:latin typeface="+mj-lt"/>
                <a:ea typeface="Arial"/>
                <a:cs typeface="Arial"/>
                <a:sym typeface="Arial"/>
              </a:rPr>
              <a:t>Most of the difference reflects a sharp downward revision to potential growth, not cyclical conditions</a:t>
            </a:r>
          </a:p>
          <a:p>
            <a:pPr marL="541421" lvl="1" indent="-160421">
              <a:buSzPct val="100000"/>
              <a:buChar char="•"/>
            </a:pPr>
            <a:endParaRPr lang="en-US" sz="1400" dirty="0">
              <a:solidFill>
                <a:srgbClr val="17375E"/>
              </a:solidFill>
              <a:latin typeface="+mj-lt"/>
              <a:ea typeface="Arial"/>
              <a:cs typeface="Arial"/>
              <a:sym typeface="Arial"/>
            </a:endParaRPr>
          </a:p>
          <a:p>
            <a:pPr marL="541421" lvl="1" indent="-160421">
              <a:buSzPct val="100000"/>
              <a:buChar char="•"/>
            </a:pPr>
            <a:r>
              <a:rPr lang="en-US" sz="1400" dirty="0" smtClean="0">
                <a:solidFill>
                  <a:srgbClr val="17375E"/>
                </a:solidFill>
                <a:latin typeface="+mj-lt"/>
                <a:ea typeface="Arial"/>
                <a:cs typeface="Arial"/>
                <a:sym typeface="Arial"/>
              </a:rPr>
              <a:t>Consequence: theories/policy prescriptions based on examining fluctuations/volatility around trend are rendered useless</a:t>
            </a:r>
            <a:endParaRPr lang="en-US" sz="1400" dirty="0">
              <a:solidFill>
                <a:srgbClr val="17375E"/>
              </a:solidFill>
              <a:latin typeface="+mj-lt"/>
              <a:ea typeface="Arial"/>
              <a:cs typeface="Arial"/>
              <a:sym typeface="Arial"/>
            </a:endParaRPr>
          </a:p>
        </p:txBody>
      </p:sp>
      <p:sp>
        <p:nvSpPr>
          <p:cNvPr id="14" name="Rectangle 5"/>
          <p:cNvSpPr>
            <a:spLocks noChangeArrowheads="1"/>
          </p:cNvSpPr>
          <p:nvPr/>
        </p:nvSpPr>
        <p:spPr bwMode="auto">
          <a:xfrm>
            <a:off x="457199" y="4028916"/>
            <a:ext cx="81010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27">
                <a:solidFill>
                  <a:srgbClr val="000000"/>
                </a:solidFill>
                <a:prstDash val="sysDot"/>
                <a:miter lim="800000"/>
                <a:headEnd/>
                <a:tailEnd/>
              </a14:hiddenLine>
            </a:ext>
          </a:extLst>
        </p:spPr>
        <p:txBody>
          <a:bodyPr wrap="square">
            <a:spAutoFit/>
          </a:bodyPr>
          <a:lstStyle>
            <a:lvl1pPr eaLnBrk="0" hangingPunct="0">
              <a:defRPr b="1">
                <a:solidFill>
                  <a:schemeClr val="bg1"/>
                </a:solidFill>
                <a:latin typeface="Arial" charset="0"/>
              </a:defRPr>
            </a:lvl1pPr>
            <a:lvl2pPr marL="742950" indent="-285750" eaLnBrk="0" hangingPunct="0">
              <a:defRPr b="1">
                <a:solidFill>
                  <a:schemeClr val="bg1"/>
                </a:solidFill>
                <a:latin typeface="Arial" charset="0"/>
              </a:defRPr>
            </a:lvl2pPr>
            <a:lvl3pPr marL="1143000" indent="-228600" eaLnBrk="0" hangingPunct="0">
              <a:defRPr b="1">
                <a:solidFill>
                  <a:schemeClr val="bg1"/>
                </a:solidFill>
                <a:latin typeface="Arial" charset="0"/>
              </a:defRPr>
            </a:lvl3pPr>
            <a:lvl4pPr marL="1600200" indent="-228600" eaLnBrk="0" hangingPunct="0">
              <a:defRPr b="1">
                <a:solidFill>
                  <a:schemeClr val="bg1"/>
                </a:solidFill>
                <a:latin typeface="Arial" charset="0"/>
              </a:defRPr>
            </a:lvl4pPr>
            <a:lvl5pPr marL="2057400" indent="-228600" eaLnBrk="0" hangingPunct="0">
              <a:defRPr b="1">
                <a:solidFill>
                  <a:schemeClr val="bg1"/>
                </a:solidFill>
                <a:latin typeface="Arial" charset="0"/>
              </a:defRPr>
            </a:lvl5pPr>
            <a:lvl6pPr marL="2514600" indent="-228600" eaLnBrk="0" fontAlgn="base" hangingPunct="0">
              <a:spcBef>
                <a:spcPct val="0"/>
              </a:spcBef>
              <a:spcAft>
                <a:spcPct val="0"/>
              </a:spcAft>
              <a:defRPr b="1">
                <a:solidFill>
                  <a:schemeClr val="bg1"/>
                </a:solidFill>
                <a:latin typeface="Arial" charset="0"/>
              </a:defRPr>
            </a:lvl6pPr>
            <a:lvl7pPr marL="2971800" indent="-228600" eaLnBrk="0" fontAlgn="base" hangingPunct="0">
              <a:spcBef>
                <a:spcPct val="0"/>
              </a:spcBef>
              <a:spcAft>
                <a:spcPct val="0"/>
              </a:spcAft>
              <a:defRPr b="1">
                <a:solidFill>
                  <a:schemeClr val="bg1"/>
                </a:solidFill>
                <a:latin typeface="Arial" charset="0"/>
              </a:defRPr>
            </a:lvl7pPr>
            <a:lvl8pPr marL="3429000" indent="-228600" eaLnBrk="0" fontAlgn="base" hangingPunct="0">
              <a:spcBef>
                <a:spcPct val="0"/>
              </a:spcBef>
              <a:spcAft>
                <a:spcPct val="0"/>
              </a:spcAft>
              <a:defRPr b="1">
                <a:solidFill>
                  <a:schemeClr val="bg1"/>
                </a:solidFill>
                <a:latin typeface="Arial" charset="0"/>
              </a:defRPr>
            </a:lvl8pPr>
            <a:lvl9pPr marL="3886200" indent="-228600" eaLnBrk="0" fontAlgn="base" hangingPunct="0">
              <a:spcBef>
                <a:spcPct val="0"/>
              </a:spcBef>
              <a:spcAft>
                <a:spcPct val="0"/>
              </a:spcAft>
              <a:defRPr b="1">
                <a:solidFill>
                  <a:schemeClr val="bg1"/>
                </a:solidFill>
                <a:latin typeface="Arial" charset="0"/>
              </a:defRPr>
            </a:lvl9pPr>
          </a:lstStyle>
          <a:p>
            <a:pPr eaLnBrk="1" hangingPunct="1"/>
            <a:r>
              <a:rPr lang="en-GB" altLang="en-US" sz="900" b="0" i="1" dirty="0" smtClean="0">
                <a:solidFill>
                  <a:schemeClr val="accent1">
                    <a:lumMod val="50000"/>
                  </a:schemeClr>
                </a:solidFill>
              </a:rPr>
              <a:t>Sources: CBO, BEA, IMF; Larry Summers, “Reflections on the ‘New Secular Stagnation Hypothesis’, in C. </a:t>
            </a:r>
            <a:r>
              <a:rPr lang="en-GB" altLang="en-US" sz="900" b="0" i="1" dirty="0" err="1" smtClean="0">
                <a:solidFill>
                  <a:schemeClr val="accent1">
                    <a:lumMod val="50000"/>
                  </a:schemeClr>
                </a:solidFill>
              </a:rPr>
              <a:t>Teulings</a:t>
            </a:r>
            <a:r>
              <a:rPr lang="en-GB" altLang="en-US" sz="900" b="0" i="1" dirty="0" smtClean="0">
                <a:solidFill>
                  <a:schemeClr val="accent1">
                    <a:lumMod val="50000"/>
                  </a:schemeClr>
                </a:solidFill>
              </a:rPr>
              <a:t> &amp; R. Baldwin (eds.) Secular Stagnation: Facts, Causes and Consequences, VoxEU.org &amp; CEPR, 2014 </a:t>
            </a:r>
            <a:endParaRPr lang="en-GB" altLang="en-US" sz="900" b="0" i="1" dirty="0">
              <a:solidFill>
                <a:schemeClr val="accent1">
                  <a:lumMod val="50000"/>
                </a:schemeClr>
              </a:solidFill>
            </a:endParaRPr>
          </a:p>
        </p:txBody>
      </p:sp>
    </p:spTree>
    <p:extLst>
      <p:ext uri="{BB962C8B-B14F-4D97-AF65-F5344CB8AC3E}">
        <p14:creationId xmlns:p14="http://schemas.microsoft.com/office/powerpoint/2010/main" val="140317227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eaLnBrk="1" hangingPunct="1">
              <a:spcBef>
                <a:spcPct val="0"/>
              </a:spcBef>
            </a:pPr>
            <a:fld id="{F562CB11-AB45-4B72-A37B-559B9F8C49B2}" type="slidenum">
              <a:rPr lang="es-ES_tradnl" altLang="en-US" sz="1500" smtClean="0"/>
              <a:pPr eaLnBrk="1" hangingPunct="1">
                <a:spcBef>
                  <a:spcPct val="0"/>
                </a:spcBef>
              </a:pPr>
              <a:t>37</a:t>
            </a:fld>
            <a:endParaRPr lang="es-ES_tradnl" altLang="en-US" sz="1500" smtClean="0"/>
          </a:p>
        </p:txBody>
      </p:sp>
      <p:sp>
        <p:nvSpPr>
          <p:cNvPr id="51209" name="Text Box 2"/>
          <p:cNvSpPr txBox="1">
            <a:spLocks noChangeArrowheads="1"/>
          </p:cNvSpPr>
          <p:nvPr/>
        </p:nvSpPr>
        <p:spPr bwMode="auto">
          <a:xfrm>
            <a:off x="107505" y="188913"/>
            <a:ext cx="8496746" cy="5969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endParaRPr lang="en-US" altLang="en-US" sz="1800" dirty="0">
              <a:solidFill>
                <a:schemeClr val="bg1"/>
              </a:solidFill>
            </a:endParaRPr>
          </a:p>
          <a:p>
            <a:pPr algn="ctr" defTabSz="914400">
              <a:lnSpc>
                <a:spcPct val="100000"/>
              </a:lnSpc>
              <a:spcBef>
                <a:spcPct val="0"/>
              </a:spcBef>
              <a:buClrTx/>
              <a:buSzTx/>
              <a:buFontTx/>
              <a:buNone/>
            </a:pPr>
            <a:r>
              <a:rPr lang="es-ES" altLang="en-US" sz="1800" dirty="0" smtClean="0">
                <a:solidFill>
                  <a:schemeClr val="bg1"/>
                </a:solidFill>
              </a:rPr>
              <a:t>          </a:t>
            </a:r>
            <a:r>
              <a:rPr lang="es-ES" altLang="en-US" sz="1800" dirty="0" err="1">
                <a:solidFill>
                  <a:schemeClr val="bg1"/>
                </a:solidFill>
              </a:rPr>
              <a:t>Competing</a:t>
            </a:r>
            <a:r>
              <a:rPr lang="es-ES" altLang="en-US" sz="1800" dirty="0">
                <a:solidFill>
                  <a:schemeClr val="bg1"/>
                </a:solidFill>
              </a:rPr>
              <a:t> </a:t>
            </a:r>
            <a:r>
              <a:rPr lang="es-ES" altLang="en-US" sz="1800" dirty="0" err="1">
                <a:solidFill>
                  <a:schemeClr val="bg1"/>
                </a:solidFill>
              </a:rPr>
              <a:t>explanations</a:t>
            </a:r>
            <a:r>
              <a:rPr lang="es-ES" altLang="en-US" sz="1800" dirty="0">
                <a:solidFill>
                  <a:schemeClr val="bg1"/>
                </a:solidFill>
              </a:rPr>
              <a:t>: </a:t>
            </a:r>
            <a:r>
              <a:rPr lang="es-ES" altLang="en-US" sz="1800" dirty="0" err="1">
                <a:solidFill>
                  <a:schemeClr val="bg1"/>
                </a:solidFill>
              </a:rPr>
              <a:t>slowing</a:t>
            </a:r>
            <a:r>
              <a:rPr lang="es-ES" altLang="en-US" sz="1800" dirty="0">
                <a:solidFill>
                  <a:schemeClr val="bg1"/>
                </a:solidFill>
              </a:rPr>
              <a:t> </a:t>
            </a:r>
            <a:r>
              <a:rPr lang="es-ES" altLang="en-US" sz="1800" dirty="0" err="1" smtClean="0">
                <a:solidFill>
                  <a:schemeClr val="bg1"/>
                </a:solidFill>
              </a:rPr>
              <a:t>productivity</a:t>
            </a:r>
            <a:endParaRPr lang="es-ES" altLang="en-US" sz="1800" dirty="0" smtClean="0">
              <a:solidFill>
                <a:schemeClr val="bg1"/>
              </a:solidFill>
            </a:endParaRPr>
          </a:p>
          <a:p>
            <a:pPr algn="ctr" defTabSz="914400">
              <a:lnSpc>
                <a:spcPct val="100000"/>
              </a:lnSpc>
              <a:spcBef>
                <a:spcPct val="0"/>
              </a:spcBef>
              <a:buClrTx/>
              <a:buSzTx/>
              <a:buFontTx/>
              <a:buNone/>
            </a:pPr>
            <a:endParaRPr lang="en-US" altLang="en-US" sz="1800" dirty="0">
              <a:solidFill>
                <a:schemeClr val="bg1"/>
              </a:solidFill>
              <a:cs typeface="Times New Roman" pitchFamily="18" charset="0"/>
            </a:endParaRPr>
          </a:p>
        </p:txBody>
      </p:sp>
      <p:pic>
        <p:nvPicPr>
          <p:cNvPr id="1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93100"/>
            <a:ext cx="720080" cy="4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5"/>
          <p:cNvSpPr>
            <a:spLocks noChangeArrowheads="1"/>
          </p:cNvSpPr>
          <p:nvPr/>
        </p:nvSpPr>
        <p:spPr bwMode="auto">
          <a:xfrm>
            <a:off x="397391" y="3521085"/>
            <a:ext cx="382676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27">
                <a:solidFill>
                  <a:srgbClr val="000000"/>
                </a:solidFill>
                <a:prstDash val="sysDot"/>
                <a:miter lim="800000"/>
                <a:headEnd/>
                <a:tailEnd/>
              </a14:hiddenLine>
            </a:ext>
          </a:extLst>
        </p:spPr>
        <p:txBody>
          <a:bodyPr wrap="square">
            <a:spAutoFit/>
          </a:bodyPr>
          <a:lstStyle>
            <a:lvl1pPr eaLnBrk="0" hangingPunct="0">
              <a:defRPr b="1">
                <a:solidFill>
                  <a:schemeClr val="bg1"/>
                </a:solidFill>
                <a:latin typeface="Arial" charset="0"/>
              </a:defRPr>
            </a:lvl1pPr>
            <a:lvl2pPr marL="742950" indent="-285750" eaLnBrk="0" hangingPunct="0">
              <a:defRPr b="1">
                <a:solidFill>
                  <a:schemeClr val="bg1"/>
                </a:solidFill>
                <a:latin typeface="Arial" charset="0"/>
              </a:defRPr>
            </a:lvl2pPr>
            <a:lvl3pPr marL="1143000" indent="-228600" eaLnBrk="0" hangingPunct="0">
              <a:defRPr b="1">
                <a:solidFill>
                  <a:schemeClr val="bg1"/>
                </a:solidFill>
                <a:latin typeface="Arial" charset="0"/>
              </a:defRPr>
            </a:lvl3pPr>
            <a:lvl4pPr marL="1600200" indent="-228600" eaLnBrk="0" hangingPunct="0">
              <a:defRPr b="1">
                <a:solidFill>
                  <a:schemeClr val="bg1"/>
                </a:solidFill>
                <a:latin typeface="Arial" charset="0"/>
              </a:defRPr>
            </a:lvl4pPr>
            <a:lvl5pPr marL="2057400" indent="-228600" eaLnBrk="0" hangingPunct="0">
              <a:defRPr b="1">
                <a:solidFill>
                  <a:schemeClr val="bg1"/>
                </a:solidFill>
                <a:latin typeface="Arial" charset="0"/>
              </a:defRPr>
            </a:lvl5pPr>
            <a:lvl6pPr marL="2514600" indent="-228600" eaLnBrk="0" fontAlgn="base" hangingPunct="0">
              <a:spcBef>
                <a:spcPct val="0"/>
              </a:spcBef>
              <a:spcAft>
                <a:spcPct val="0"/>
              </a:spcAft>
              <a:defRPr b="1">
                <a:solidFill>
                  <a:schemeClr val="bg1"/>
                </a:solidFill>
                <a:latin typeface="Arial" charset="0"/>
              </a:defRPr>
            </a:lvl6pPr>
            <a:lvl7pPr marL="2971800" indent="-228600" eaLnBrk="0" fontAlgn="base" hangingPunct="0">
              <a:spcBef>
                <a:spcPct val="0"/>
              </a:spcBef>
              <a:spcAft>
                <a:spcPct val="0"/>
              </a:spcAft>
              <a:defRPr b="1">
                <a:solidFill>
                  <a:schemeClr val="bg1"/>
                </a:solidFill>
                <a:latin typeface="Arial" charset="0"/>
              </a:defRPr>
            </a:lvl7pPr>
            <a:lvl8pPr marL="3429000" indent="-228600" eaLnBrk="0" fontAlgn="base" hangingPunct="0">
              <a:spcBef>
                <a:spcPct val="0"/>
              </a:spcBef>
              <a:spcAft>
                <a:spcPct val="0"/>
              </a:spcAft>
              <a:defRPr b="1">
                <a:solidFill>
                  <a:schemeClr val="bg1"/>
                </a:solidFill>
                <a:latin typeface="Arial" charset="0"/>
              </a:defRPr>
            </a:lvl8pPr>
            <a:lvl9pPr marL="3886200" indent="-228600" eaLnBrk="0" fontAlgn="base" hangingPunct="0">
              <a:spcBef>
                <a:spcPct val="0"/>
              </a:spcBef>
              <a:spcAft>
                <a:spcPct val="0"/>
              </a:spcAft>
              <a:defRPr b="1">
                <a:solidFill>
                  <a:schemeClr val="bg1"/>
                </a:solidFill>
                <a:latin typeface="Arial" charset="0"/>
              </a:defRPr>
            </a:lvl9pPr>
          </a:lstStyle>
          <a:p>
            <a:pPr eaLnBrk="1" hangingPunct="1"/>
            <a:r>
              <a:rPr lang="en-GB" altLang="en-US" sz="900" b="0" i="1" dirty="0" smtClean="0">
                <a:solidFill>
                  <a:schemeClr val="tx1"/>
                </a:solidFill>
              </a:rPr>
              <a:t>Sources: Robert Gordon, “The turtle’s progress’, in C. </a:t>
            </a:r>
            <a:r>
              <a:rPr lang="en-GB" altLang="en-US" sz="900" b="0" i="1" dirty="0" err="1" smtClean="0">
                <a:solidFill>
                  <a:schemeClr val="tx1"/>
                </a:solidFill>
              </a:rPr>
              <a:t>Teulings</a:t>
            </a:r>
            <a:r>
              <a:rPr lang="en-GB" altLang="en-US" sz="900" b="0" i="1" dirty="0" smtClean="0">
                <a:solidFill>
                  <a:schemeClr val="tx1"/>
                </a:solidFill>
              </a:rPr>
              <a:t> &amp; R. Baldwin (eds.) Secular Stagnation: Facts, Causes and Consequences, VoxEU.org &amp; CEPR, 2014 </a:t>
            </a:r>
            <a:endParaRPr lang="en-GB" altLang="en-US" sz="900" b="0" i="1" dirty="0">
              <a:solidFill>
                <a:schemeClr val="tx1"/>
              </a:solidFill>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511" y="980727"/>
            <a:ext cx="3600400" cy="2522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5976" y="1484784"/>
            <a:ext cx="4383212" cy="1673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5"/>
          <p:cNvSpPr>
            <a:spLocks noChangeArrowheads="1"/>
          </p:cNvSpPr>
          <p:nvPr/>
        </p:nvSpPr>
        <p:spPr bwMode="auto">
          <a:xfrm>
            <a:off x="4355984" y="3249080"/>
            <a:ext cx="382676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27">
                <a:solidFill>
                  <a:srgbClr val="000000"/>
                </a:solidFill>
                <a:prstDash val="sysDot"/>
                <a:miter lim="800000"/>
                <a:headEnd/>
                <a:tailEnd/>
              </a14:hiddenLine>
            </a:ext>
          </a:extLst>
        </p:spPr>
        <p:txBody>
          <a:bodyPr wrap="square">
            <a:spAutoFit/>
          </a:bodyPr>
          <a:lstStyle>
            <a:lvl1pPr eaLnBrk="0" hangingPunct="0">
              <a:defRPr b="1">
                <a:solidFill>
                  <a:schemeClr val="bg1"/>
                </a:solidFill>
                <a:latin typeface="Arial" charset="0"/>
              </a:defRPr>
            </a:lvl1pPr>
            <a:lvl2pPr marL="742950" indent="-285750" eaLnBrk="0" hangingPunct="0">
              <a:defRPr b="1">
                <a:solidFill>
                  <a:schemeClr val="bg1"/>
                </a:solidFill>
                <a:latin typeface="Arial" charset="0"/>
              </a:defRPr>
            </a:lvl2pPr>
            <a:lvl3pPr marL="1143000" indent="-228600" eaLnBrk="0" hangingPunct="0">
              <a:defRPr b="1">
                <a:solidFill>
                  <a:schemeClr val="bg1"/>
                </a:solidFill>
                <a:latin typeface="Arial" charset="0"/>
              </a:defRPr>
            </a:lvl3pPr>
            <a:lvl4pPr marL="1600200" indent="-228600" eaLnBrk="0" hangingPunct="0">
              <a:defRPr b="1">
                <a:solidFill>
                  <a:schemeClr val="bg1"/>
                </a:solidFill>
                <a:latin typeface="Arial" charset="0"/>
              </a:defRPr>
            </a:lvl4pPr>
            <a:lvl5pPr marL="2057400" indent="-228600" eaLnBrk="0" hangingPunct="0">
              <a:defRPr b="1">
                <a:solidFill>
                  <a:schemeClr val="bg1"/>
                </a:solidFill>
                <a:latin typeface="Arial" charset="0"/>
              </a:defRPr>
            </a:lvl5pPr>
            <a:lvl6pPr marL="2514600" indent="-228600" eaLnBrk="0" fontAlgn="base" hangingPunct="0">
              <a:spcBef>
                <a:spcPct val="0"/>
              </a:spcBef>
              <a:spcAft>
                <a:spcPct val="0"/>
              </a:spcAft>
              <a:defRPr b="1">
                <a:solidFill>
                  <a:schemeClr val="bg1"/>
                </a:solidFill>
                <a:latin typeface="Arial" charset="0"/>
              </a:defRPr>
            </a:lvl6pPr>
            <a:lvl7pPr marL="2971800" indent="-228600" eaLnBrk="0" fontAlgn="base" hangingPunct="0">
              <a:spcBef>
                <a:spcPct val="0"/>
              </a:spcBef>
              <a:spcAft>
                <a:spcPct val="0"/>
              </a:spcAft>
              <a:defRPr b="1">
                <a:solidFill>
                  <a:schemeClr val="bg1"/>
                </a:solidFill>
                <a:latin typeface="Arial" charset="0"/>
              </a:defRPr>
            </a:lvl7pPr>
            <a:lvl8pPr marL="3429000" indent="-228600" eaLnBrk="0" fontAlgn="base" hangingPunct="0">
              <a:spcBef>
                <a:spcPct val="0"/>
              </a:spcBef>
              <a:spcAft>
                <a:spcPct val="0"/>
              </a:spcAft>
              <a:defRPr b="1">
                <a:solidFill>
                  <a:schemeClr val="bg1"/>
                </a:solidFill>
                <a:latin typeface="Arial" charset="0"/>
              </a:defRPr>
            </a:lvl8pPr>
            <a:lvl9pPr marL="3886200" indent="-228600" eaLnBrk="0" fontAlgn="base" hangingPunct="0">
              <a:spcBef>
                <a:spcPct val="0"/>
              </a:spcBef>
              <a:spcAft>
                <a:spcPct val="0"/>
              </a:spcAft>
              <a:defRPr b="1">
                <a:solidFill>
                  <a:schemeClr val="bg1"/>
                </a:solidFill>
                <a:latin typeface="Arial" charset="0"/>
              </a:defRPr>
            </a:lvl9pPr>
          </a:lstStyle>
          <a:p>
            <a:pPr eaLnBrk="1" hangingPunct="1"/>
            <a:r>
              <a:rPr lang="en-GB" altLang="en-US" sz="900" b="0" i="1" dirty="0" smtClean="0">
                <a:solidFill>
                  <a:schemeClr val="tx1"/>
                </a:solidFill>
              </a:rPr>
              <a:t>Sources: Edward </a:t>
            </a:r>
            <a:r>
              <a:rPr lang="en-GB" altLang="en-US" sz="900" b="0" i="1" dirty="0" err="1" smtClean="0">
                <a:solidFill>
                  <a:schemeClr val="tx1"/>
                </a:solidFill>
              </a:rPr>
              <a:t>Glaeser</a:t>
            </a:r>
            <a:r>
              <a:rPr lang="en-GB" altLang="en-US" sz="900" b="0" i="1" dirty="0" smtClean="0">
                <a:solidFill>
                  <a:schemeClr val="tx1"/>
                </a:solidFill>
              </a:rPr>
              <a:t>, “Secular joblessness’, in C. </a:t>
            </a:r>
            <a:r>
              <a:rPr lang="en-GB" altLang="en-US" sz="900" b="0" i="1" dirty="0" err="1" smtClean="0">
                <a:solidFill>
                  <a:schemeClr val="tx1"/>
                </a:solidFill>
              </a:rPr>
              <a:t>Teulings</a:t>
            </a:r>
            <a:r>
              <a:rPr lang="en-GB" altLang="en-US" sz="900" b="0" i="1" dirty="0" smtClean="0">
                <a:solidFill>
                  <a:schemeClr val="tx1"/>
                </a:solidFill>
              </a:rPr>
              <a:t> &amp; R. Baldwin (eds.) Secular Stagnation: Facts, Causes and Consequences, VoxEU.org &amp; CEPR, 2014 </a:t>
            </a:r>
            <a:endParaRPr lang="en-GB" altLang="en-US" sz="900" b="0" i="1" dirty="0">
              <a:solidFill>
                <a:schemeClr val="tx1"/>
              </a:solidFill>
            </a:endParaRPr>
          </a:p>
        </p:txBody>
      </p:sp>
      <p:sp>
        <p:nvSpPr>
          <p:cNvPr id="18" name="Shape 193"/>
          <p:cNvSpPr/>
          <p:nvPr/>
        </p:nvSpPr>
        <p:spPr>
          <a:xfrm>
            <a:off x="574152" y="4221088"/>
            <a:ext cx="8400624" cy="1538883"/>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marL="214312" lvl="1" indent="-214312">
              <a:buClr>
                <a:srgbClr val="17375E"/>
              </a:buClr>
              <a:buSzPct val="100000"/>
              <a:buFont typeface="Wingdings" pitchFamily="2" charset="2"/>
              <a:buChar char="§"/>
            </a:pPr>
            <a:r>
              <a:rPr lang="en-US" sz="1400" b="1" dirty="0" smtClean="0">
                <a:solidFill>
                  <a:srgbClr val="17375E"/>
                </a:solidFill>
                <a:latin typeface="Arial"/>
                <a:ea typeface="Arial"/>
                <a:cs typeface="Arial"/>
                <a:sym typeface="Arial"/>
              </a:rPr>
              <a:t>Innovations of the past </a:t>
            </a:r>
            <a:r>
              <a:rPr lang="en-US" sz="1200" dirty="0" smtClean="0">
                <a:solidFill>
                  <a:srgbClr val="17375E"/>
                </a:solidFill>
                <a:latin typeface="Arial"/>
                <a:ea typeface="Arial"/>
                <a:cs typeface="Arial"/>
                <a:sym typeface="Arial"/>
              </a:rPr>
              <a:t>(electricity, internal combustion engine, indoor plumbing)</a:t>
            </a:r>
            <a:r>
              <a:rPr lang="en-US" sz="1400" b="1" dirty="0" smtClean="0">
                <a:solidFill>
                  <a:srgbClr val="17375E"/>
                </a:solidFill>
                <a:latin typeface="Arial"/>
                <a:ea typeface="Arial"/>
                <a:cs typeface="Arial"/>
                <a:sym typeface="Arial"/>
              </a:rPr>
              <a:t> were more effective in boosting productivity and enhancing living standards that the present internet revolution</a:t>
            </a:r>
          </a:p>
          <a:p>
            <a:pPr marL="742950" lvl="1" indent="0">
              <a:buClr>
                <a:srgbClr val="17375E"/>
              </a:buClr>
              <a:buSzPct val="100000"/>
            </a:pPr>
            <a:r>
              <a:rPr lang="en-US" sz="1200" dirty="0" smtClean="0">
                <a:solidFill>
                  <a:srgbClr val="17375E"/>
                </a:solidFill>
                <a:latin typeface="Arial"/>
                <a:ea typeface="Arial"/>
                <a:cs typeface="Arial"/>
                <a:sym typeface="Arial"/>
              </a:rPr>
              <a:t> </a:t>
            </a:r>
            <a:endParaRPr lang="en-US" b="1" dirty="0" smtClean="0">
              <a:solidFill>
                <a:srgbClr val="17375E"/>
              </a:solidFill>
              <a:latin typeface="Arial"/>
              <a:ea typeface="Arial"/>
              <a:cs typeface="Arial"/>
              <a:sym typeface="Arial"/>
            </a:endParaRPr>
          </a:p>
          <a:p>
            <a:pPr marL="214312" lvl="0" indent="-214312">
              <a:buClr>
                <a:srgbClr val="17375E"/>
              </a:buClr>
              <a:buSzPct val="100000"/>
              <a:buFont typeface="Wingdings" pitchFamily="2" charset="2"/>
              <a:buChar char="§"/>
            </a:pPr>
            <a:r>
              <a:rPr lang="en-US" sz="1400" b="1" dirty="0" smtClean="0">
                <a:solidFill>
                  <a:srgbClr val="17375E"/>
                </a:solidFill>
                <a:latin typeface="Arial"/>
                <a:ea typeface="Arial"/>
                <a:cs typeface="Arial"/>
                <a:sym typeface="Arial"/>
              </a:rPr>
              <a:t>Failure to invest in infrastructure, education and training</a:t>
            </a:r>
            <a:endParaRPr lang="en-US" b="1" dirty="0" smtClean="0">
              <a:solidFill>
                <a:srgbClr val="17375E"/>
              </a:solidFill>
              <a:latin typeface="Arial"/>
              <a:ea typeface="Arial"/>
              <a:cs typeface="Arial"/>
              <a:sym typeface="Arial"/>
            </a:endParaRPr>
          </a:p>
          <a:p>
            <a:pPr marL="742950" lvl="1" indent="0">
              <a:buClr>
                <a:srgbClr val="17375E"/>
              </a:buClr>
              <a:buSzPct val="100000"/>
            </a:pPr>
            <a:r>
              <a:rPr lang="en-US" sz="1200" dirty="0" smtClean="0">
                <a:solidFill>
                  <a:srgbClr val="17375E"/>
                </a:solidFill>
                <a:latin typeface="Arial"/>
                <a:ea typeface="Arial"/>
                <a:cs typeface="Arial"/>
                <a:sym typeface="Arial"/>
              </a:rPr>
              <a:t> </a:t>
            </a:r>
            <a:endParaRPr lang="en-US" dirty="0" smtClean="0">
              <a:solidFill>
                <a:srgbClr val="17375E"/>
              </a:solidFill>
              <a:latin typeface="Arial"/>
              <a:ea typeface="Arial"/>
              <a:cs typeface="Arial"/>
              <a:sym typeface="Arial"/>
            </a:endParaRPr>
          </a:p>
          <a:p>
            <a:pPr marL="214312" lvl="0" indent="-214312">
              <a:buClr>
                <a:srgbClr val="17375E"/>
              </a:buClr>
              <a:buSzPct val="100000"/>
              <a:buFont typeface="Wingdings" pitchFamily="2" charset="2"/>
              <a:buChar char="§"/>
            </a:pPr>
            <a:r>
              <a:rPr lang="en-US" sz="1400" b="1" dirty="0" smtClean="0">
                <a:solidFill>
                  <a:srgbClr val="17375E"/>
                </a:solidFill>
                <a:latin typeface="Arial"/>
                <a:ea typeface="Arial"/>
                <a:cs typeface="Arial"/>
                <a:sym typeface="Arial"/>
              </a:rPr>
              <a:t>We have completed the achievable increase in education levels</a:t>
            </a:r>
            <a:endParaRPr lang="en-US" b="1" dirty="0" smtClean="0">
              <a:solidFill>
                <a:srgbClr val="FF0000"/>
              </a:solidFill>
              <a:latin typeface="Arial"/>
              <a:ea typeface="Arial"/>
              <a:cs typeface="Arial"/>
              <a:sym typeface="Arial"/>
            </a:endParaRPr>
          </a:p>
          <a:p>
            <a:pPr marL="214312" lvl="0" indent="-214312">
              <a:buClr>
                <a:srgbClr val="17375E"/>
              </a:buClr>
              <a:buSzPct val="100000"/>
              <a:buFont typeface="Wingdings" pitchFamily="2" charset="2"/>
              <a:buChar char="§"/>
            </a:pPr>
            <a:endParaRPr lang="en-US" sz="1400" b="1" dirty="0" smtClean="0">
              <a:solidFill>
                <a:srgbClr val="17375E"/>
              </a:solidFill>
              <a:latin typeface="Arial"/>
              <a:ea typeface="Arial"/>
              <a:cs typeface="Arial"/>
              <a:sym typeface="Arial"/>
            </a:endParaRPr>
          </a:p>
        </p:txBody>
      </p:sp>
    </p:spTree>
    <p:extLst>
      <p:ext uri="{BB962C8B-B14F-4D97-AF65-F5344CB8AC3E}">
        <p14:creationId xmlns:p14="http://schemas.microsoft.com/office/powerpoint/2010/main" val="368062004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eaLnBrk="1" hangingPunct="1">
              <a:spcBef>
                <a:spcPct val="0"/>
              </a:spcBef>
            </a:pPr>
            <a:fld id="{F562CB11-AB45-4B72-A37B-559B9F8C49B2}" type="slidenum">
              <a:rPr lang="es-ES_tradnl" altLang="en-US" sz="1500" smtClean="0"/>
              <a:pPr eaLnBrk="1" hangingPunct="1">
                <a:spcBef>
                  <a:spcPct val="0"/>
                </a:spcBef>
              </a:pPr>
              <a:t>38</a:t>
            </a:fld>
            <a:endParaRPr lang="es-ES_tradnl" altLang="en-US" sz="1500" smtClean="0"/>
          </a:p>
        </p:txBody>
      </p:sp>
      <p:sp>
        <p:nvSpPr>
          <p:cNvPr id="51209" name="Text Box 2"/>
          <p:cNvSpPr txBox="1">
            <a:spLocks noChangeArrowheads="1"/>
          </p:cNvSpPr>
          <p:nvPr/>
        </p:nvSpPr>
        <p:spPr bwMode="auto">
          <a:xfrm>
            <a:off x="107505" y="188913"/>
            <a:ext cx="8496746" cy="5969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endParaRPr lang="en-US" altLang="en-US" sz="1800" dirty="0">
              <a:solidFill>
                <a:schemeClr val="bg1"/>
              </a:solidFill>
            </a:endParaRPr>
          </a:p>
          <a:p>
            <a:pPr algn="ctr" defTabSz="914400">
              <a:lnSpc>
                <a:spcPct val="100000"/>
              </a:lnSpc>
              <a:spcBef>
                <a:spcPct val="0"/>
              </a:spcBef>
              <a:buClrTx/>
              <a:buSzTx/>
              <a:buFontTx/>
              <a:buNone/>
            </a:pPr>
            <a:r>
              <a:rPr lang="es-ES" altLang="en-US" sz="1800" dirty="0" smtClean="0">
                <a:solidFill>
                  <a:schemeClr val="bg1"/>
                </a:solidFill>
              </a:rPr>
              <a:t>          </a:t>
            </a:r>
            <a:r>
              <a:rPr lang="es-ES" altLang="en-US" sz="1800" dirty="0" err="1">
                <a:solidFill>
                  <a:schemeClr val="bg1"/>
                </a:solidFill>
              </a:rPr>
              <a:t>Competing</a:t>
            </a:r>
            <a:r>
              <a:rPr lang="es-ES" altLang="en-US" sz="1800" dirty="0">
                <a:solidFill>
                  <a:schemeClr val="bg1"/>
                </a:solidFill>
              </a:rPr>
              <a:t> </a:t>
            </a:r>
            <a:r>
              <a:rPr lang="es-ES" altLang="en-US" sz="1800" dirty="0" err="1">
                <a:solidFill>
                  <a:schemeClr val="bg1"/>
                </a:solidFill>
              </a:rPr>
              <a:t>explanations</a:t>
            </a:r>
            <a:r>
              <a:rPr lang="es-ES" altLang="en-US" sz="1800" dirty="0">
                <a:solidFill>
                  <a:schemeClr val="bg1"/>
                </a:solidFill>
              </a:rPr>
              <a:t>: </a:t>
            </a:r>
            <a:r>
              <a:rPr lang="es-ES" altLang="en-US" sz="1800" dirty="0" err="1">
                <a:solidFill>
                  <a:schemeClr val="bg1"/>
                </a:solidFill>
              </a:rPr>
              <a:t>negative</a:t>
            </a:r>
            <a:r>
              <a:rPr lang="es-ES" altLang="en-US" sz="1800" dirty="0">
                <a:solidFill>
                  <a:schemeClr val="bg1"/>
                </a:solidFill>
              </a:rPr>
              <a:t> </a:t>
            </a:r>
            <a:r>
              <a:rPr lang="es-ES" altLang="en-US" sz="1800" dirty="0" err="1">
                <a:solidFill>
                  <a:schemeClr val="bg1"/>
                </a:solidFill>
              </a:rPr>
              <a:t>equilibrium</a:t>
            </a:r>
            <a:r>
              <a:rPr lang="es-ES" altLang="en-US" sz="1800" dirty="0">
                <a:solidFill>
                  <a:schemeClr val="bg1"/>
                </a:solidFill>
              </a:rPr>
              <a:t> real </a:t>
            </a:r>
            <a:r>
              <a:rPr lang="es-ES" altLang="en-US" sz="1800" dirty="0" err="1" smtClean="0">
                <a:solidFill>
                  <a:schemeClr val="bg1"/>
                </a:solidFill>
              </a:rPr>
              <a:t>rates</a:t>
            </a:r>
            <a:endParaRPr lang="es-ES" altLang="en-US" sz="1800" dirty="0" smtClean="0">
              <a:solidFill>
                <a:schemeClr val="bg1"/>
              </a:solidFill>
            </a:endParaRPr>
          </a:p>
          <a:p>
            <a:pPr algn="ctr" defTabSz="914400">
              <a:lnSpc>
                <a:spcPct val="100000"/>
              </a:lnSpc>
              <a:spcBef>
                <a:spcPct val="0"/>
              </a:spcBef>
              <a:buClrTx/>
              <a:buSzTx/>
              <a:buFontTx/>
              <a:buNone/>
            </a:pPr>
            <a:endParaRPr lang="en-US" altLang="en-US" sz="1800" dirty="0">
              <a:solidFill>
                <a:schemeClr val="bg1"/>
              </a:solidFill>
              <a:cs typeface="Times New Roman" pitchFamily="18" charset="0"/>
            </a:endParaRPr>
          </a:p>
        </p:txBody>
      </p:sp>
      <p:pic>
        <p:nvPicPr>
          <p:cNvPr id="1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93100"/>
            <a:ext cx="720080" cy="4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5"/>
          <p:cNvSpPr>
            <a:spLocks noChangeArrowheads="1"/>
          </p:cNvSpPr>
          <p:nvPr/>
        </p:nvSpPr>
        <p:spPr bwMode="auto">
          <a:xfrm>
            <a:off x="435496" y="3318296"/>
            <a:ext cx="36484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27">
                <a:solidFill>
                  <a:srgbClr val="000000"/>
                </a:solidFill>
                <a:prstDash val="sysDot"/>
                <a:miter lim="800000"/>
                <a:headEnd/>
                <a:tailEnd/>
              </a14:hiddenLine>
            </a:ext>
          </a:extLst>
        </p:spPr>
        <p:txBody>
          <a:bodyPr wrap="square">
            <a:spAutoFit/>
          </a:bodyPr>
          <a:lstStyle>
            <a:lvl1pPr eaLnBrk="0" hangingPunct="0">
              <a:defRPr b="1">
                <a:solidFill>
                  <a:schemeClr val="bg1"/>
                </a:solidFill>
                <a:latin typeface="Arial" charset="0"/>
              </a:defRPr>
            </a:lvl1pPr>
            <a:lvl2pPr marL="742950" indent="-285750" eaLnBrk="0" hangingPunct="0">
              <a:defRPr b="1">
                <a:solidFill>
                  <a:schemeClr val="bg1"/>
                </a:solidFill>
                <a:latin typeface="Arial" charset="0"/>
              </a:defRPr>
            </a:lvl2pPr>
            <a:lvl3pPr marL="1143000" indent="-228600" eaLnBrk="0" hangingPunct="0">
              <a:defRPr b="1">
                <a:solidFill>
                  <a:schemeClr val="bg1"/>
                </a:solidFill>
                <a:latin typeface="Arial" charset="0"/>
              </a:defRPr>
            </a:lvl3pPr>
            <a:lvl4pPr marL="1600200" indent="-228600" eaLnBrk="0" hangingPunct="0">
              <a:defRPr b="1">
                <a:solidFill>
                  <a:schemeClr val="bg1"/>
                </a:solidFill>
                <a:latin typeface="Arial" charset="0"/>
              </a:defRPr>
            </a:lvl4pPr>
            <a:lvl5pPr marL="2057400" indent="-228600" eaLnBrk="0" hangingPunct="0">
              <a:defRPr b="1">
                <a:solidFill>
                  <a:schemeClr val="bg1"/>
                </a:solidFill>
                <a:latin typeface="Arial" charset="0"/>
              </a:defRPr>
            </a:lvl5pPr>
            <a:lvl6pPr marL="2514600" indent="-228600" eaLnBrk="0" fontAlgn="base" hangingPunct="0">
              <a:spcBef>
                <a:spcPct val="0"/>
              </a:spcBef>
              <a:spcAft>
                <a:spcPct val="0"/>
              </a:spcAft>
              <a:defRPr b="1">
                <a:solidFill>
                  <a:schemeClr val="bg1"/>
                </a:solidFill>
                <a:latin typeface="Arial" charset="0"/>
              </a:defRPr>
            </a:lvl6pPr>
            <a:lvl7pPr marL="2971800" indent="-228600" eaLnBrk="0" fontAlgn="base" hangingPunct="0">
              <a:spcBef>
                <a:spcPct val="0"/>
              </a:spcBef>
              <a:spcAft>
                <a:spcPct val="0"/>
              </a:spcAft>
              <a:defRPr b="1">
                <a:solidFill>
                  <a:schemeClr val="bg1"/>
                </a:solidFill>
                <a:latin typeface="Arial" charset="0"/>
              </a:defRPr>
            </a:lvl7pPr>
            <a:lvl8pPr marL="3429000" indent="-228600" eaLnBrk="0" fontAlgn="base" hangingPunct="0">
              <a:spcBef>
                <a:spcPct val="0"/>
              </a:spcBef>
              <a:spcAft>
                <a:spcPct val="0"/>
              </a:spcAft>
              <a:defRPr b="1">
                <a:solidFill>
                  <a:schemeClr val="bg1"/>
                </a:solidFill>
                <a:latin typeface="Arial" charset="0"/>
              </a:defRPr>
            </a:lvl8pPr>
            <a:lvl9pPr marL="3886200" indent="-228600" eaLnBrk="0" fontAlgn="base" hangingPunct="0">
              <a:spcBef>
                <a:spcPct val="0"/>
              </a:spcBef>
              <a:spcAft>
                <a:spcPct val="0"/>
              </a:spcAft>
              <a:defRPr b="1">
                <a:solidFill>
                  <a:schemeClr val="bg1"/>
                </a:solidFill>
                <a:latin typeface="Arial" charset="0"/>
              </a:defRPr>
            </a:lvl9pPr>
          </a:lstStyle>
          <a:p>
            <a:pPr eaLnBrk="1" hangingPunct="1"/>
            <a:r>
              <a:rPr lang="en-GB" altLang="en-US" sz="900" b="0" i="1" dirty="0" smtClean="0">
                <a:solidFill>
                  <a:schemeClr val="tx1"/>
                </a:solidFill>
              </a:rPr>
              <a:t>Sources: </a:t>
            </a:r>
            <a:r>
              <a:rPr lang="en-GB" altLang="en-US" sz="900" b="0" i="1" dirty="0" err="1" smtClean="0">
                <a:solidFill>
                  <a:schemeClr val="tx1"/>
                </a:solidFill>
              </a:rPr>
              <a:t>Mervyn</a:t>
            </a:r>
            <a:r>
              <a:rPr lang="en-GB" altLang="en-US" sz="900" b="0" i="1" dirty="0" smtClean="0">
                <a:solidFill>
                  <a:schemeClr val="tx1"/>
                </a:solidFill>
              </a:rPr>
              <a:t> King, “Measuring the World Interest Rate”; Larry Summers, “Reflections on the ‘New Secular Stagnation Hypothesis’, in C. </a:t>
            </a:r>
            <a:r>
              <a:rPr lang="en-GB" altLang="en-US" sz="900" b="0" i="1" dirty="0" err="1" smtClean="0">
                <a:solidFill>
                  <a:schemeClr val="tx1"/>
                </a:solidFill>
              </a:rPr>
              <a:t>Teulings</a:t>
            </a:r>
            <a:r>
              <a:rPr lang="en-GB" altLang="en-US" sz="900" b="0" i="1" dirty="0" smtClean="0">
                <a:solidFill>
                  <a:schemeClr val="tx1"/>
                </a:solidFill>
              </a:rPr>
              <a:t> &amp; R. Baldwin (eds.) Secular Stagnation: Facts, Causes and Consequences, VoxEU.org &amp; CEPR, 2014 </a:t>
            </a:r>
            <a:endParaRPr lang="en-GB" altLang="en-US" sz="900" b="0" i="1" dirty="0">
              <a:solidFill>
                <a:schemeClr val="tx1"/>
              </a:solidFill>
            </a:endParaRPr>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848" y="905372"/>
            <a:ext cx="3447851" cy="2412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hape 193"/>
          <p:cNvSpPr/>
          <p:nvPr/>
        </p:nvSpPr>
        <p:spPr>
          <a:xfrm>
            <a:off x="589450" y="4149080"/>
            <a:ext cx="8400624" cy="181588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marL="214312" lvl="1" indent="-214312">
              <a:buClr>
                <a:srgbClr val="17375E"/>
              </a:buClr>
              <a:buSzPct val="100000"/>
              <a:buFont typeface="Wingdings" pitchFamily="2" charset="2"/>
              <a:buChar char="§"/>
            </a:pPr>
            <a:r>
              <a:rPr lang="en-US" sz="1400" b="1" dirty="0" smtClean="0">
                <a:solidFill>
                  <a:srgbClr val="17375E"/>
                </a:solidFill>
                <a:latin typeface="Arial"/>
                <a:ea typeface="Arial"/>
                <a:cs typeface="Arial"/>
                <a:sym typeface="Arial"/>
              </a:rPr>
              <a:t>Full employment equilibrium real interest rate is now negative  </a:t>
            </a:r>
          </a:p>
          <a:p>
            <a:pPr marL="950768" lvl="1" indent="-207818">
              <a:buClr>
                <a:srgbClr val="17375E"/>
              </a:buClr>
              <a:buSzPct val="100000"/>
              <a:buFont typeface="Wingdings" pitchFamily="2" charset="2"/>
              <a:buChar char="§"/>
            </a:pPr>
            <a:r>
              <a:rPr lang="en-US" sz="1200" b="0" dirty="0" smtClean="0">
                <a:solidFill>
                  <a:srgbClr val="17375E"/>
                </a:solidFill>
                <a:latin typeface="Arial"/>
                <a:ea typeface="Arial"/>
                <a:cs typeface="Arial"/>
                <a:sym typeface="Arial"/>
              </a:rPr>
              <a:t>But we are constrained by the ZLB (zero lower bound)</a:t>
            </a:r>
          </a:p>
          <a:p>
            <a:pPr lvl="1" indent="0">
              <a:buClr>
                <a:srgbClr val="17375E"/>
              </a:buClr>
              <a:buSzPct val="100000"/>
            </a:pPr>
            <a:endParaRPr lang="en-US" sz="1100" b="1" dirty="0" smtClean="0">
              <a:solidFill>
                <a:srgbClr val="17375E"/>
              </a:solidFill>
              <a:latin typeface="Arial"/>
              <a:ea typeface="Arial"/>
              <a:cs typeface="Arial"/>
              <a:sym typeface="Arial"/>
            </a:endParaRPr>
          </a:p>
          <a:p>
            <a:pPr marL="214312" lvl="0" indent="-214312">
              <a:buClr>
                <a:srgbClr val="17375E"/>
              </a:buClr>
              <a:buSzPct val="100000"/>
              <a:buFont typeface="Wingdings" pitchFamily="2" charset="2"/>
              <a:buChar char="§"/>
            </a:pPr>
            <a:r>
              <a:rPr lang="en-US" sz="1400" b="1" dirty="0" smtClean="0">
                <a:solidFill>
                  <a:srgbClr val="17375E"/>
                </a:solidFill>
                <a:latin typeface="Arial"/>
                <a:ea typeface="Arial"/>
                <a:cs typeface="Arial"/>
                <a:sym typeface="Arial"/>
              </a:rPr>
              <a:t>Why has the real interest rate might have moved lower?</a:t>
            </a:r>
            <a:endParaRPr lang="en-US" b="1" dirty="0" smtClean="0">
              <a:solidFill>
                <a:srgbClr val="17375E"/>
              </a:solidFill>
              <a:latin typeface="Arial"/>
              <a:ea typeface="Arial"/>
              <a:cs typeface="Arial"/>
              <a:sym typeface="Arial"/>
            </a:endParaRPr>
          </a:p>
          <a:p>
            <a:pPr marL="950768" lvl="1" indent="-207818">
              <a:buClr>
                <a:srgbClr val="17375E"/>
              </a:buClr>
              <a:buSzPct val="100000"/>
              <a:buFont typeface="Wingdings" pitchFamily="2" charset="2"/>
              <a:buChar char="§"/>
            </a:pPr>
            <a:r>
              <a:rPr lang="en-US" sz="1200" b="0" dirty="0" smtClean="0">
                <a:solidFill>
                  <a:srgbClr val="17375E"/>
                </a:solidFill>
                <a:latin typeface="Arial"/>
                <a:ea typeface="Arial"/>
                <a:cs typeface="Arial"/>
                <a:sym typeface="Arial"/>
              </a:rPr>
              <a:t>Higher savings due to demographic factors, balance sheet recession, rising inequality</a:t>
            </a:r>
          </a:p>
          <a:p>
            <a:pPr marL="950768" lvl="1" indent="-207818">
              <a:buClr>
                <a:srgbClr val="17375E"/>
              </a:buClr>
              <a:buSzPct val="100000"/>
              <a:buFont typeface="Wingdings" pitchFamily="2" charset="2"/>
              <a:buChar char="§"/>
            </a:pPr>
            <a:r>
              <a:rPr lang="en-US" sz="1200" b="0" dirty="0" smtClean="0">
                <a:solidFill>
                  <a:srgbClr val="17375E"/>
                </a:solidFill>
                <a:latin typeface="Arial"/>
                <a:ea typeface="Arial"/>
                <a:cs typeface="Arial"/>
                <a:sym typeface="Arial"/>
              </a:rPr>
              <a:t>Lower investment due to shift to less capital intensive sectors (IT) and lower population growth</a:t>
            </a:r>
          </a:p>
          <a:p>
            <a:pPr marL="950768" lvl="1" indent="-207818">
              <a:buClr>
                <a:srgbClr val="17375E"/>
              </a:buClr>
              <a:buSzPct val="100000"/>
              <a:buFont typeface="Wingdings" pitchFamily="2" charset="2"/>
              <a:buChar char="§"/>
            </a:pPr>
            <a:endParaRPr lang="en-US" sz="1100" dirty="0" smtClean="0">
              <a:solidFill>
                <a:srgbClr val="17375E"/>
              </a:solidFill>
              <a:latin typeface="Arial"/>
              <a:ea typeface="Arial"/>
              <a:cs typeface="Arial"/>
              <a:sym typeface="Arial"/>
            </a:endParaRPr>
          </a:p>
          <a:p>
            <a:pPr marL="214312" lvl="0" indent="-214312">
              <a:buClr>
                <a:srgbClr val="17375E"/>
              </a:buClr>
              <a:buSzPct val="100000"/>
              <a:buFont typeface="Wingdings" pitchFamily="2" charset="2"/>
              <a:buChar char="§"/>
            </a:pPr>
            <a:r>
              <a:rPr lang="en-US" sz="1400" b="1" dirty="0" smtClean="0">
                <a:solidFill>
                  <a:srgbClr val="17375E"/>
                </a:solidFill>
                <a:latin typeface="Arial"/>
                <a:ea typeface="Arial"/>
                <a:cs typeface="Arial"/>
                <a:sym typeface="Arial"/>
              </a:rPr>
              <a:t>We might have to choose between output growth and financial instability</a:t>
            </a:r>
            <a:endParaRPr lang="en-US" b="1" dirty="0" smtClean="0">
              <a:solidFill>
                <a:srgbClr val="FF0000"/>
              </a:solidFill>
              <a:latin typeface="Arial"/>
              <a:ea typeface="Arial"/>
              <a:cs typeface="Arial"/>
              <a:sym typeface="Arial"/>
            </a:endParaRPr>
          </a:p>
          <a:p>
            <a:pPr marL="950768" lvl="1" indent="-207818">
              <a:buClr>
                <a:srgbClr val="17375E"/>
              </a:buClr>
              <a:buSzPct val="100000"/>
              <a:buFont typeface="Wingdings" pitchFamily="2" charset="2"/>
              <a:buChar char="§"/>
            </a:pPr>
            <a:r>
              <a:rPr lang="en-US" sz="1200" b="0" dirty="0" smtClean="0">
                <a:solidFill>
                  <a:srgbClr val="17375E"/>
                </a:solidFill>
                <a:latin typeface="Arial"/>
                <a:ea typeface="Arial"/>
                <a:cs typeface="Arial"/>
                <a:sym typeface="Arial"/>
              </a:rPr>
              <a:t>Ultra-low interest rates needed on a semi-permanent basis will induce bubbles</a:t>
            </a:r>
            <a:endParaRPr lang="en-US" sz="1200" b="0" dirty="0">
              <a:solidFill>
                <a:srgbClr val="17375E"/>
              </a:solidFill>
              <a:latin typeface="Arial"/>
              <a:ea typeface="Arial"/>
              <a:cs typeface="Arial"/>
              <a:sym typeface="Arial"/>
            </a:endParaRPr>
          </a:p>
        </p:txBody>
      </p:sp>
      <p:pic>
        <p:nvPicPr>
          <p:cNvPr id="1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0224" y="1196752"/>
            <a:ext cx="4133850" cy="1652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3974462" y="909426"/>
            <a:ext cx="4405373" cy="253916"/>
          </a:xfrm>
          <a:prstGeom prst="rect">
            <a:avLst/>
          </a:prstGeom>
        </p:spPr>
        <p:txBody>
          <a:bodyPr wrap="none">
            <a:spAutoFit/>
          </a:bodyPr>
          <a:lstStyle/>
          <a:p>
            <a:pPr algn="ctr"/>
            <a:r>
              <a:rPr lang="en-GB" altLang="en-US" sz="1050" b="1" dirty="0" smtClean="0">
                <a:solidFill>
                  <a:schemeClr val="tx1"/>
                </a:solidFill>
              </a:rPr>
              <a:t>Implications of demographic change for required stock of savings</a:t>
            </a:r>
            <a:endParaRPr lang="en-GB" sz="1050" b="1" dirty="0">
              <a:solidFill>
                <a:schemeClr val="tx1"/>
              </a:solidFill>
            </a:endParaRPr>
          </a:p>
        </p:txBody>
      </p:sp>
      <p:sp>
        <p:nvSpPr>
          <p:cNvPr id="20" name="Rectangle 5"/>
          <p:cNvSpPr>
            <a:spLocks noChangeArrowheads="1"/>
          </p:cNvSpPr>
          <p:nvPr/>
        </p:nvSpPr>
        <p:spPr bwMode="auto">
          <a:xfrm>
            <a:off x="4107200" y="2981129"/>
            <a:ext cx="41368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27">
                <a:solidFill>
                  <a:srgbClr val="000000"/>
                </a:solidFill>
                <a:prstDash val="sysDot"/>
                <a:miter lim="800000"/>
                <a:headEnd/>
                <a:tailEnd/>
              </a14:hiddenLine>
            </a:ext>
          </a:extLst>
        </p:spPr>
        <p:txBody>
          <a:bodyPr wrap="square">
            <a:spAutoFit/>
          </a:bodyPr>
          <a:lstStyle>
            <a:lvl1pPr eaLnBrk="0" hangingPunct="0">
              <a:defRPr b="1">
                <a:solidFill>
                  <a:schemeClr val="bg1"/>
                </a:solidFill>
                <a:latin typeface="Arial" charset="0"/>
              </a:defRPr>
            </a:lvl1pPr>
            <a:lvl2pPr marL="742950" indent="-285750" eaLnBrk="0" hangingPunct="0">
              <a:defRPr b="1">
                <a:solidFill>
                  <a:schemeClr val="bg1"/>
                </a:solidFill>
                <a:latin typeface="Arial" charset="0"/>
              </a:defRPr>
            </a:lvl2pPr>
            <a:lvl3pPr marL="1143000" indent="-228600" eaLnBrk="0" hangingPunct="0">
              <a:defRPr b="1">
                <a:solidFill>
                  <a:schemeClr val="bg1"/>
                </a:solidFill>
                <a:latin typeface="Arial" charset="0"/>
              </a:defRPr>
            </a:lvl3pPr>
            <a:lvl4pPr marL="1600200" indent="-228600" eaLnBrk="0" hangingPunct="0">
              <a:defRPr b="1">
                <a:solidFill>
                  <a:schemeClr val="bg1"/>
                </a:solidFill>
                <a:latin typeface="Arial" charset="0"/>
              </a:defRPr>
            </a:lvl4pPr>
            <a:lvl5pPr marL="2057400" indent="-228600" eaLnBrk="0" hangingPunct="0">
              <a:defRPr b="1">
                <a:solidFill>
                  <a:schemeClr val="bg1"/>
                </a:solidFill>
                <a:latin typeface="Arial" charset="0"/>
              </a:defRPr>
            </a:lvl5pPr>
            <a:lvl6pPr marL="2514600" indent="-228600" eaLnBrk="0" fontAlgn="base" hangingPunct="0">
              <a:spcBef>
                <a:spcPct val="0"/>
              </a:spcBef>
              <a:spcAft>
                <a:spcPct val="0"/>
              </a:spcAft>
              <a:defRPr b="1">
                <a:solidFill>
                  <a:schemeClr val="bg1"/>
                </a:solidFill>
                <a:latin typeface="Arial" charset="0"/>
              </a:defRPr>
            </a:lvl6pPr>
            <a:lvl7pPr marL="2971800" indent="-228600" eaLnBrk="0" fontAlgn="base" hangingPunct="0">
              <a:spcBef>
                <a:spcPct val="0"/>
              </a:spcBef>
              <a:spcAft>
                <a:spcPct val="0"/>
              </a:spcAft>
              <a:defRPr b="1">
                <a:solidFill>
                  <a:schemeClr val="bg1"/>
                </a:solidFill>
                <a:latin typeface="Arial" charset="0"/>
              </a:defRPr>
            </a:lvl7pPr>
            <a:lvl8pPr marL="3429000" indent="-228600" eaLnBrk="0" fontAlgn="base" hangingPunct="0">
              <a:spcBef>
                <a:spcPct val="0"/>
              </a:spcBef>
              <a:spcAft>
                <a:spcPct val="0"/>
              </a:spcAft>
              <a:defRPr b="1">
                <a:solidFill>
                  <a:schemeClr val="bg1"/>
                </a:solidFill>
                <a:latin typeface="Arial" charset="0"/>
              </a:defRPr>
            </a:lvl8pPr>
            <a:lvl9pPr marL="3886200" indent="-228600" eaLnBrk="0" fontAlgn="base" hangingPunct="0">
              <a:spcBef>
                <a:spcPct val="0"/>
              </a:spcBef>
              <a:spcAft>
                <a:spcPct val="0"/>
              </a:spcAft>
              <a:defRPr b="1">
                <a:solidFill>
                  <a:schemeClr val="bg1"/>
                </a:solidFill>
                <a:latin typeface="Arial" charset="0"/>
              </a:defRPr>
            </a:lvl9pPr>
          </a:lstStyle>
          <a:p>
            <a:pPr eaLnBrk="1" hangingPunct="1"/>
            <a:r>
              <a:rPr lang="en-GB" altLang="en-US" sz="900" b="0" i="1" dirty="0" smtClean="0">
                <a:solidFill>
                  <a:schemeClr val="tx1"/>
                </a:solidFill>
              </a:rPr>
              <a:t>Sources: C. </a:t>
            </a:r>
            <a:r>
              <a:rPr lang="en-GB" altLang="en-US" sz="900" b="0" i="1" dirty="0" err="1" smtClean="0">
                <a:solidFill>
                  <a:schemeClr val="tx1"/>
                </a:solidFill>
              </a:rPr>
              <a:t>Teulings</a:t>
            </a:r>
            <a:r>
              <a:rPr lang="en-GB" altLang="en-US" sz="900" b="0" i="1" dirty="0" smtClean="0">
                <a:solidFill>
                  <a:schemeClr val="tx1"/>
                </a:solidFill>
              </a:rPr>
              <a:t> &amp; R. Baldwin (eds.) Secular Stagnation: Facts, Causes and Consequences, VoxEU.org &amp; CEPR, 2014 </a:t>
            </a:r>
            <a:endParaRPr lang="en-GB" altLang="en-US" sz="900" b="0" i="1" dirty="0">
              <a:solidFill>
                <a:schemeClr val="tx1"/>
              </a:solidFill>
            </a:endParaRPr>
          </a:p>
        </p:txBody>
      </p:sp>
    </p:spTree>
    <p:extLst>
      <p:ext uri="{BB962C8B-B14F-4D97-AF65-F5344CB8AC3E}">
        <p14:creationId xmlns:p14="http://schemas.microsoft.com/office/powerpoint/2010/main" val="197684606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eaLnBrk="1" hangingPunct="1">
              <a:spcBef>
                <a:spcPct val="0"/>
              </a:spcBef>
            </a:pPr>
            <a:fld id="{F562CB11-AB45-4B72-A37B-559B9F8C49B2}" type="slidenum">
              <a:rPr lang="es-ES_tradnl" altLang="en-US" sz="1500" smtClean="0"/>
              <a:pPr eaLnBrk="1" hangingPunct="1">
                <a:spcBef>
                  <a:spcPct val="0"/>
                </a:spcBef>
              </a:pPr>
              <a:t>39</a:t>
            </a:fld>
            <a:endParaRPr lang="es-ES_tradnl" altLang="en-US" sz="1500" smtClean="0"/>
          </a:p>
        </p:txBody>
      </p:sp>
      <p:sp>
        <p:nvSpPr>
          <p:cNvPr id="51209" name="Text Box 2"/>
          <p:cNvSpPr txBox="1">
            <a:spLocks noChangeArrowheads="1"/>
          </p:cNvSpPr>
          <p:nvPr/>
        </p:nvSpPr>
        <p:spPr bwMode="auto">
          <a:xfrm>
            <a:off x="107505" y="188913"/>
            <a:ext cx="8496746" cy="5969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endParaRPr lang="en-US" altLang="en-US" sz="1800" dirty="0">
              <a:solidFill>
                <a:schemeClr val="bg1"/>
              </a:solidFill>
            </a:endParaRPr>
          </a:p>
          <a:p>
            <a:pPr algn="ctr" defTabSz="914400">
              <a:lnSpc>
                <a:spcPct val="100000"/>
              </a:lnSpc>
              <a:spcBef>
                <a:spcPct val="0"/>
              </a:spcBef>
              <a:buClrTx/>
              <a:buSzTx/>
              <a:buFontTx/>
              <a:buNone/>
            </a:pPr>
            <a:r>
              <a:rPr lang="es-ES" altLang="en-US" sz="1800" dirty="0" smtClean="0">
                <a:solidFill>
                  <a:schemeClr val="bg1"/>
                </a:solidFill>
              </a:rPr>
              <a:t>          </a:t>
            </a:r>
            <a:r>
              <a:rPr lang="en-GB" altLang="en-US" sz="1800" dirty="0">
                <a:solidFill>
                  <a:schemeClr val="bg1"/>
                </a:solidFill>
              </a:rPr>
              <a:t>Demographic challenge: employment growth to </a:t>
            </a:r>
            <a:r>
              <a:rPr lang="en-GB" altLang="en-US" sz="1800" dirty="0" smtClean="0">
                <a:solidFill>
                  <a:schemeClr val="bg1"/>
                </a:solidFill>
              </a:rPr>
              <a:t>collapse</a:t>
            </a:r>
            <a:endParaRPr lang="es-ES" altLang="en-US" sz="1800" dirty="0" smtClean="0">
              <a:solidFill>
                <a:schemeClr val="bg1"/>
              </a:solidFill>
            </a:endParaRPr>
          </a:p>
          <a:p>
            <a:pPr algn="ctr" defTabSz="914400">
              <a:lnSpc>
                <a:spcPct val="100000"/>
              </a:lnSpc>
              <a:spcBef>
                <a:spcPct val="0"/>
              </a:spcBef>
              <a:buClrTx/>
              <a:buSzTx/>
              <a:buFontTx/>
              <a:buNone/>
            </a:pPr>
            <a:endParaRPr lang="en-US" altLang="en-US" sz="1800" dirty="0">
              <a:solidFill>
                <a:schemeClr val="bg1"/>
              </a:solidFill>
              <a:cs typeface="Times New Roman" pitchFamily="18" charset="0"/>
            </a:endParaRPr>
          </a:p>
        </p:txBody>
      </p:sp>
      <p:pic>
        <p:nvPicPr>
          <p:cNvPr id="1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93100"/>
            <a:ext cx="720080" cy="4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Shape 193"/>
          <p:cNvSpPr/>
          <p:nvPr/>
        </p:nvSpPr>
        <p:spPr>
          <a:xfrm>
            <a:off x="285720" y="4214818"/>
            <a:ext cx="8572560" cy="1877437"/>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marL="214312" lvl="1" indent="-214312">
              <a:buClr>
                <a:srgbClr val="17375E"/>
              </a:buClr>
              <a:buSzPct val="100000"/>
              <a:buFont typeface="Wingdings" pitchFamily="2" charset="2"/>
              <a:buChar char="§"/>
            </a:pPr>
            <a:r>
              <a:rPr lang="en-US" sz="1400" b="1" dirty="0" smtClean="0">
                <a:solidFill>
                  <a:srgbClr val="17375E"/>
                </a:solidFill>
                <a:latin typeface="Arial"/>
                <a:ea typeface="Arial"/>
                <a:cs typeface="Arial"/>
                <a:sym typeface="Arial"/>
              </a:rPr>
              <a:t>Employment expanded rapidly between 1964 and 2014 </a:t>
            </a:r>
            <a:r>
              <a:rPr lang="en-US" sz="1000" dirty="0" smtClean="0">
                <a:solidFill>
                  <a:srgbClr val="17375E"/>
                </a:solidFill>
                <a:latin typeface="Arial"/>
                <a:ea typeface="Arial"/>
                <a:cs typeface="Arial"/>
                <a:sym typeface="Arial"/>
              </a:rPr>
              <a:t>(1.7% CAGR)</a:t>
            </a:r>
          </a:p>
          <a:p>
            <a:pPr marL="950768" lvl="1" indent="-207818">
              <a:buClr>
                <a:srgbClr val="17375E"/>
              </a:buClr>
              <a:buSzPct val="100000"/>
              <a:buFont typeface="Wingdings" pitchFamily="2" charset="2"/>
              <a:buChar char="§"/>
            </a:pPr>
            <a:r>
              <a:rPr lang="en-US" sz="1200" b="0" dirty="0" smtClean="0">
                <a:solidFill>
                  <a:srgbClr val="17375E"/>
                </a:solidFill>
                <a:latin typeface="Arial"/>
                <a:ea typeface="Arial"/>
                <a:cs typeface="Arial"/>
                <a:sym typeface="Arial"/>
              </a:rPr>
              <a:t>Population growth quickened </a:t>
            </a:r>
            <a:r>
              <a:rPr lang="en-US" sz="1050" b="0" dirty="0" smtClean="0">
                <a:solidFill>
                  <a:srgbClr val="17375E"/>
                </a:solidFill>
                <a:latin typeface="Arial"/>
                <a:ea typeface="Arial"/>
                <a:cs typeface="Arial"/>
                <a:sym typeface="Arial"/>
              </a:rPr>
              <a:t>(from 1.2% to 1.4% per year)</a:t>
            </a:r>
            <a:endParaRPr lang="en-US" sz="1200" b="0" dirty="0" smtClean="0">
              <a:solidFill>
                <a:srgbClr val="17375E"/>
              </a:solidFill>
              <a:latin typeface="Arial"/>
              <a:ea typeface="Arial"/>
              <a:cs typeface="Arial"/>
              <a:sym typeface="Arial"/>
            </a:endParaRPr>
          </a:p>
          <a:p>
            <a:pPr marL="950768" lvl="1" indent="-207818">
              <a:buClr>
                <a:srgbClr val="17375E"/>
              </a:buClr>
              <a:buSzPct val="100000"/>
              <a:buFont typeface="Wingdings" pitchFamily="2" charset="2"/>
              <a:buChar char="§"/>
            </a:pPr>
            <a:r>
              <a:rPr lang="en-US" sz="1200" b="0" dirty="0" smtClean="0">
                <a:solidFill>
                  <a:srgbClr val="17375E"/>
                </a:solidFill>
                <a:latin typeface="Arial"/>
                <a:ea typeface="Arial"/>
                <a:cs typeface="Arial"/>
                <a:sym typeface="Arial"/>
              </a:rPr>
              <a:t>Rising share of working age cohorts in the population </a:t>
            </a:r>
            <a:r>
              <a:rPr lang="en-US" sz="1050" b="0" dirty="0" smtClean="0">
                <a:solidFill>
                  <a:srgbClr val="17375E"/>
                </a:solidFill>
                <a:latin typeface="Arial"/>
                <a:ea typeface="Arial"/>
                <a:cs typeface="Arial"/>
                <a:sym typeface="Arial"/>
              </a:rPr>
              <a:t>(from 58% to 68%)</a:t>
            </a:r>
            <a:endParaRPr lang="en-US" b="0" dirty="0" smtClean="0">
              <a:solidFill>
                <a:srgbClr val="17375E"/>
              </a:solidFill>
              <a:latin typeface="Arial"/>
              <a:ea typeface="Arial"/>
              <a:cs typeface="Arial"/>
              <a:sym typeface="Arial"/>
            </a:endParaRPr>
          </a:p>
          <a:p>
            <a:pPr marL="214312" lvl="0" indent="-214312">
              <a:buClr>
                <a:srgbClr val="17375E"/>
              </a:buClr>
              <a:buSzPct val="100000"/>
              <a:buFont typeface="Wingdings" pitchFamily="2" charset="2"/>
              <a:buChar char="§"/>
            </a:pPr>
            <a:r>
              <a:rPr lang="en-US" sz="1400" b="1" dirty="0" smtClean="0">
                <a:solidFill>
                  <a:srgbClr val="17375E"/>
                </a:solidFill>
                <a:latin typeface="Arial"/>
                <a:ea typeface="Arial"/>
                <a:cs typeface="Arial"/>
                <a:sym typeface="Arial"/>
              </a:rPr>
              <a:t>But these factors will reverse in coming decades to produce much lower employment growth </a:t>
            </a:r>
            <a:r>
              <a:rPr lang="en-US" sz="1000" dirty="0" smtClean="0">
                <a:solidFill>
                  <a:srgbClr val="17375E"/>
                </a:solidFill>
                <a:latin typeface="Arial"/>
                <a:ea typeface="Arial"/>
                <a:cs typeface="Arial"/>
                <a:sym typeface="Arial"/>
              </a:rPr>
              <a:t>(0.3%)</a:t>
            </a:r>
            <a:r>
              <a:rPr lang="en-US" sz="1000" b="1" dirty="0" smtClean="0">
                <a:solidFill>
                  <a:srgbClr val="17375E"/>
                </a:solidFill>
                <a:latin typeface="Arial"/>
                <a:ea typeface="Arial"/>
                <a:cs typeface="Arial"/>
                <a:sym typeface="Arial"/>
              </a:rPr>
              <a:t> </a:t>
            </a:r>
            <a:r>
              <a:rPr lang="en-US" sz="1400" b="1" dirty="0" smtClean="0">
                <a:solidFill>
                  <a:srgbClr val="17375E"/>
                </a:solidFill>
                <a:latin typeface="Arial"/>
                <a:ea typeface="Arial"/>
                <a:cs typeface="Arial"/>
                <a:sym typeface="Arial"/>
              </a:rPr>
              <a:t>due to aging of the population</a:t>
            </a:r>
            <a:endParaRPr lang="en-US" b="1" dirty="0" smtClean="0">
              <a:solidFill>
                <a:srgbClr val="17375E"/>
              </a:solidFill>
              <a:latin typeface="Arial"/>
              <a:ea typeface="Arial"/>
              <a:cs typeface="Arial"/>
              <a:sym typeface="Arial"/>
            </a:endParaRPr>
          </a:p>
          <a:p>
            <a:pPr marL="950768" lvl="1" indent="-207818">
              <a:buClr>
                <a:srgbClr val="17375E"/>
              </a:buClr>
              <a:buSzPct val="100000"/>
              <a:buFont typeface="Wingdings" pitchFamily="2" charset="2"/>
              <a:buChar char="§"/>
            </a:pPr>
            <a:r>
              <a:rPr lang="en-US" sz="1200" b="0" dirty="0" smtClean="0">
                <a:solidFill>
                  <a:srgbClr val="17375E"/>
                </a:solidFill>
                <a:latin typeface="Arial"/>
                <a:ea typeface="Arial"/>
                <a:cs typeface="Arial"/>
                <a:sym typeface="Arial"/>
              </a:rPr>
              <a:t>Population growth to slow down to abut 0.4%</a:t>
            </a:r>
          </a:p>
          <a:p>
            <a:pPr marL="950768" lvl="1" indent="-207818">
              <a:buClr>
                <a:srgbClr val="17375E"/>
              </a:buClr>
              <a:buSzPct val="100000"/>
              <a:buFont typeface="Wingdings" pitchFamily="2" charset="2"/>
              <a:buChar char="§"/>
            </a:pPr>
            <a:r>
              <a:rPr lang="en-US" sz="1200" b="0" dirty="0" smtClean="0">
                <a:solidFill>
                  <a:srgbClr val="17375E"/>
                </a:solidFill>
                <a:latin typeface="Arial"/>
                <a:ea typeface="Arial"/>
                <a:cs typeface="Arial"/>
                <a:sym typeface="Arial"/>
              </a:rPr>
              <a:t>Working age cohorts share to decline modestly </a:t>
            </a:r>
            <a:r>
              <a:rPr lang="en-US" sz="900" b="0" dirty="0" smtClean="0">
                <a:solidFill>
                  <a:srgbClr val="17375E"/>
                </a:solidFill>
                <a:latin typeface="Arial"/>
                <a:ea typeface="Arial"/>
                <a:cs typeface="Arial"/>
                <a:sym typeface="Arial"/>
              </a:rPr>
              <a:t>(from 68% to 61%)</a:t>
            </a:r>
          </a:p>
          <a:p>
            <a:pPr marL="950768" lvl="1" indent="-207818">
              <a:buClr>
                <a:srgbClr val="17375E"/>
              </a:buClr>
              <a:buSzPct val="100000"/>
              <a:buFont typeface="Wingdings" pitchFamily="2" charset="2"/>
              <a:buChar char="§"/>
            </a:pPr>
            <a:r>
              <a:rPr lang="en-US" sz="1200" b="0" dirty="0" smtClean="0">
                <a:solidFill>
                  <a:srgbClr val="17375E"/>
                </a:solidFill>
                <a:latin typeface="Arial"/>
                <a:ea typeface="Arial"/>
                <a:cs typeface="Arial"/>
                <a:sym typeface="Arial"/>
              </a:rPr>
              <a:t>Even under favorable propensity to be employed assumptions, employment growth to decline dramatically</a:t>
            </a:r>
            <a:endParaRPr lang="en-US" b="0" dirty="0" smtClean="0">
              <a:solidFill>
                <a:srgbClr val="17375E"/>
              </a:solidFill>
              <a:latin typeface="Arial"/>
              <a:ea typeface="Arial"/>
              <a:cs typeface="Arial"/>
              <a:sym typeface="Arial"/>
            </a:endParaRPr>
          </a:p>
          <a:p>
            <a:pPr marL="214312" lvl="0" indent="-214312">
              <a:buClr>
                <a:srgbClr val="17375E"/>
              </a:buClr>
              <a:buSzPct val="100000"/>
              <a:buFont typeface="Wingdings" pitchFamily="2" charset="2"/>
              <a:buChar char="§"/>
            </a:pPr>
            <a:r>
              <a:rPr lang="en-US" sz="1400" b="1" dirty="0" smtClean="0">
                <a:solidFill>
                  <a:srgbClr val="17375E"/>
                </a:solidFill>
                <a:latin typeface="Arial"/>
                <a:ea typeface="Arial"/>
                <a:cs typeface="Arial"/>
                <a:sym typeface="Arial"/>
              </a:rPr>
              <a:t>Global number of employees to peak around 2050</a:t>
            </a:r>
            <a:endParaRPr lang="en-US" sz="2000" dirty="0" smtClean="0">
              <a:solidFill>
                <a:srgbClr val="17375E"/>
              </a:solidFill>
              <a:latin typeface="Arial"/>
              <a:ea typeface="Arial"/>
              <a:cs typeface="Arial"/>
              <a:sym typeface="Arial"/>
            </a:endParaRPr>
          </a:p>
        </p:txBody>
      </p:sp>
      <p:sp>
        <p:nvSpPr>
          <p:cNvPr id="16" name="Rectangle 15"/>
          <p:cNvSpPr/>
          <p:nvPr/>
        </p:nvSpPr>
        <p:spPr>
          <a:xfrm>
            <a:off x="80431" y="785794"/>
            <a:ext cx="2356735" cy="253916"/>
          </a:xfrm>
          <a:prstGeom prst="rect">
            <a:avLst/>
          </a:prstGeom>
        </p:spPr>
        <p:txBody>
          <a:bodyPr wrap="none">
            <a:spAutoFit/>
          </a:bodyPr>
          <a:lstStyle/>
          <a:p>
            <a:pPr algn="ctr"/>
            <a:r>
              <a:rPr lang="en-GB" sz="1050" b="1" dirty="0" smtClean="0">
                <a:solidFill>
                  <a:schemeClr val="tx1"/>
                </a:solidFill>
              </a:rPr>
              <a:t>Age distribution, G-19 and Nigeria</a:t>
            </a:r>
            <a:endParaRPr lang="en-GB" sz="1050" b="1" dirty="0">
              <a:solidFill>
                <a:schemeClr val="tx1"/>
              </a:solidFill>
            </a:endParaRPr>
          </a:p>
        </p:txBody>
      </p:sp>
      <p:sp>
        <p:nvSpPr>
          <p:cNvPr id="17" name="Rectangle 5"/>
          <p:cNvSpPr>
            <a:spLocks noChangeArrowheads="1"/>
          </p:cNvSpPr>
          <p:nvPr/>
        </p:nvSpPr>
        <p:spPr bwMode="auto">
          <a:xfrm>
            <a:off x="357158" y="3857628"/>
            <a:ext cx="578647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27">
                <a:solidFill>
                  <a:srgbClr val="000000"/>
                </a:solidFill>
                <a:prstDash val="sysDot"/>
                <a:miter lim="800000"/>
                <a:headEnd/>
                <a:tailEnd/>
              </a14:hiddenLine>
            </a:ext>
          </a:extLst>
        </p:spPr>
        <p:txBody>
          <a:bodyPr wrap="square">
            <a:spAutoFit/>
          </a:bodyPr>
          <a:lstStyle>
            <a:lvl1pPr eaLnBrk="0" hangingPunct="0">
              <a:defRPr b="1">
                <a:solidFill>
                  <a:schemeClr val="bg1"/>
                </a:solidFill>
                <a:latin typeface="Arial" charset="0"/>
              </a:defRPr>
            </a:lvl1pPr>
            <a:lvl2pPr marL="742950" indent="-285750" eaLnBrk="0" hangingPunct="0">
              <a:defRPr b="1">
                <a:solidFill>
                  <a:schemeClr val="bg1"/>
                </a:solidFill>
                <a:latin typeface="Arial" charset="0"/>
              </a:defRPr>
            </a:lvl2pPr>
            <a:lvl3pPr marL="1143000" indent="-228600" eaLnBrk="0" hangingPunct="0">
              <a:defRPr b="1">
                <a:solidFill>
                  <a:schemeClr val="bg1"/>
                </a:solidFill>
                <a:latin typeface="Arial" charset="0"/>
              </a:defRPr>
            </a:lvl3pPr>
            <a:lvl4pPr marL="1600200" indent="-228600" eaLnBrk="0" hangingPunct="0">
              <a:defRPr b="1">
                <a:solidFill>
                  <a:schemeClr val="bg1"/>
                </a:solidFill>
                <a:latin typeface="Arial" charset="0"/>
              </a:defRPr>
            </a:lvl4pPr>
            <a:lvl5pPr marL="2057400" indent="-228600" eaLnBrk="0" hangingPunct="0">
              <a:defRPr b="1">
                <a:solidFill>
                  <a:schemeClr val="bg1"/>
                </a:solidFill>
                <a:latin typeface="Arial" charset="0"/>
              </a:defRPr>
            </a:lvl5pPr>
            <a:lvl6pPr marL="2514600" indent="-228600" eaLnBrk="0" fontAlgn="base" hangingPunct="0">
              <a:spcBef>
                <a:spcPct val="0"/>
              </a:spcBef>
              <a:spcAft>
                <a:spcPct val="0"/>
              </a:spcAft>
              <a:defRPr b="1">
                <a:solidFill>
                  <a:schemeClr val="bg1"/>
                </a:solidFill>
                <a:latin typeface="Arial" charset="0"/>
              </a:defRPr>
            </a:lvl6pPr>
            <a:lvl7pPr marL="2971800" indent="-228600" eaLnBrk="0" fontAlgn="base" hangingPunct="0">
              <a:spcBef>
                <a:spcPct val="0"/>
              </a:spcBef>
              <a:spcAft>
                <a:spcPct val="0"/>
              </a:spcAft>
              <a:defRPr b="1">
                <a:solidFill>
                  <a:schemeClr val="bg1"/>
                </a:solidFill>
                <a:latin typeface="Arial" charset="0"/>
              </a:defRPr>
            </a:lvl7pPr>
            <a:lvl8pPr marL="3429000" indent="-228600" eaLnBrk="0" fontAlgn="base" hangingPunct="0">
              <a:spcBef>
                <a:spcPct val="0"/>
              </a:spcBef>
              <a:spcAft>
                <a:spcPct val="0"/>
              </a:spcAft>
              <a:defRPr b="1">
                <a:solidFill>
                  <a:schemeClr val="bg1"/>
                </a:solidFill>
                <a:latin typeface="Arial" charset="0"/>
              </a:defRPr>
            </a:lvl8pPr>
            <a:lvl9pPr marL="3886200" indent="-228600" eaLnBrk="0" fontAlgn="base" hangingPunct="0">
              <a:spcBef>
                <a:spcPct val="0"/>
              </a:spcBef>
              <a:spcAft>
                <a:spcPct val="0"/>
              </a:spcAft>
              <a:defRPr b="1">
                <a:solidFill>
                  <a:schemeClr val="bg1"/>
                </a:solidFill>
                <a:latin typeface="Arial" charset="0"/>
              </a:defRPr>
            </a:lvl9pPr>
          </a:lstStyle>
          <a:p>
            <a:pPr eaLnBrk="1" hangingPunct="1"/>
            <a:r>
              <a:rPr lang="en-GB" altLang="en-US" sz="900" b="0" i="1" dirty="0" smtClean="0">
                <a:solidFill>
                  <a:schemeClr val="tx1"/>
                </a:solidFill>
              </a:rPr>
              <a:t>Source: McKinsey Global Institute, “Global Growth: Can Productivity Save the Day in an Aging World?”, 2015 </a:t>
            </a:r>
            <a:endParaRPr lang="en-GB" altLang="en-US" sz="900" b="0" i="1" dirty="0">
              <a:solidFill>
                <a:schemeClr val="tx1"/>
              </a:solidFill>
            </a:endParaRPr>
          </a:p>
        </p:txBody>
      </p:sp>
      <p:grpSp>
        <p:nvGrpSpPr>
          <p:cNvPr id="18" name="21 Grupo"/>
          <p:cNvGrpSpPr/>
          <p:nvPr/>
        </p:nvGrpSpPr>
        <p:grpSpPr>
          <a:xfrm>
            <a:off x="214282" y="1071546"/>
            <a:ext cx="5809684" cy="2786082"/>
            <a:chOff x="357158" y="1071546"/>
            <a:chExt cx="5809684" cy="2786082"/>
          </a:xfrm>
        </p:grpSpPr>
        <p:pic>
          <p:nvPicPr>
            <p:cNvPr id="21" name="Picture 3"/>
            <p:cNvPicPr>
              <a:picLocks noChangeAspect="1" noChangeArrowheads="1"/>
            </p:cNvPicPr>
            <p:nvPr/>
          </p:nvPicPr>
          <p:blipFill>
            <a:blip r:embed="rId3" cstate="print"/>
            <a:srcRect/>
            <a:stretch>
              <a:fillRect/>
            </a:stretch>
          </p:blipFill>
          <p:spPr bwMode="auto">
            <a:xfrm>
              <a:off x="2214546" y="1071546"/>
              <a:ext cx="2024668" cy="2786082"/>
            </a:xfrm>
            <a:prstGeom prst="rect">
              <a:avLst/>
            </a:prstGeom>
            <a:noFill/>
            <a:ln w="9525">
              <a:noFill/>
              <a:miter lim="800000"/>
              <a:headEnd/>
              <a:tailEnd/>
            </a:ln>
            <a:effectLst/>
          </p:spPr>
        </p:pic>
        <p:pic>
          <p:nvPicPr>
            <p:cNvPr id="22" name="Picture 4"/>
            <p:cNvPicPr>
              <a:picLocks noChangeAspect="1" noChangeArrowheads="1"/>
            </p:cNvPicPr>
            <p:nvPr/>
          </p:nvPicPr>
          <p:blipFill>
            <a:blip r:embed="rId4" cstate="print"/>
            <a:srcRect/>
            <a:stretch>
              <a:fillRect/>
            </a:stretch>
          </p:blipFill>
          <p:spPr bwMode="auto">
            <a:xfrm>
              <a:off x="4214810" y="1071546"/>
              <a:ext cx="1952032" cy="2786082"/>
            </a:xfrm>
            <a:prstGeom prst="rect">
              <a:avLst/>
            </a:prstGeom>
            <a:noFill/>
            <a:ln w="9525">
              <a:noFill/>
              <a:miter lim="800000"/>
              <a:headEnd/>
              <a:tailEnd/>
            </a:ln>
            <a:effectLst/>
          </p:spPr>
        </p:pic>
        <p:pic>
          <p:nvPicPr>
            <p:cNvPr id="23" name="Picture 5"/>
            <p:cNvPicPr>
              <a:picLocks noChangeAspect="1" noChangeArrowheads="1"/>
            </p:cNvPicPr>
            <p:nvPr/>
          </p:nvPicPr>
          <p:blipFill>
            <a:blip r:embed="rId5" cstate="print"/>
            <a:srcRect/>
            <a:stretch>
              <a:fillRect/>
            </a:stretch>
          </p:blipFill>
          <p:spPr bwMode="auto">
            <a:xfrm>
              <a:off x="357158" y="1071547"/>
              <a:ext cx="1932756" cy="2714644"/>
            </a:xfrm>
            <a:prstGeom prst="rect">
              <a:avLst/>
            </a:prstGeom>
            <a:noFill/>
            <a:ln w="9525">
              <a:noFill/>
              <a:miter lim="800000"/>
              <a:headEnd/>
              <a:tailEnd/>
            </a:ln>
            <a:effectLst/>
          </p:spPr>
        </p:pic>
        <p:pic>
          <p:nvPicPr>
            <p:cNvPr id="24" name="Picture 6"/>
            <p:cNvPicPr>
              <a:picLocks noChangeAspect="1" noChangeArrowheads="1"/>
            </p:cNvPicPr>
            <p:nvPr/>
          </p:nvPicPr>
          <p:blipFill>
            <a:blip r:embed="rId6" cstate="print"/>
            <a:srcRect/>
            <a:stretch>
              <a:fillRect/>
            </a:stretch>
          </p:blipFill>
          <p:spPr bwMode="auto">
            <a:xfrm>
              <a:off x="1857356" y="1357298"/>
              <a:ext cx="723900" cy="371475"/>
            </a:xfrm>
            <a:prstGeom prst="rect">
              <a:avLst/>
            </a:prstGeom>
            <a:noFill/>
            <a:ln w="9525">
              <a:noFill/>
              <a:miter lim="800000"/>
              <a:headEnd/>
              <a:tailEnd/>
            </a:ln>
            <a:effectLst/>
          </p:spPr>
        </p:pic>
      </p:grpSp>
      <p:pic>
        <p:nvPicPr>
          <p:cNvPr id="25" name="Picture 8"/>
          <p:cNvPicPr>
            <a:picLocks noChangeAspect="1" noChangeArrowheads="1"/>
          </p:cNvPicPr>
          <p:nvPr/>
        </p:nvPicPr>
        <p:blipFill>
          <a:blip r:embed="rId7" cstate="print"/>
          <a:srcRect/>
          <a:stretch>
            <a:fillRect/>
          </a:stretch>
        </p:blipFill>
        <p:spPr bwMode="auto">
          <a:xfrm>
            <a:off x="6143636" y="1357298"/>
            <a:ext cx="2854035" cy="2000264"/>
          </a:xfrm>
          <a:prstGeom prst="rect">
            <a:avLst/>
          </a:prstGeom>
          <a:noFill/>
          <a:ln w="9525">
            <a:noFill/>
            <a:miter lim="800000"/>
            <a:headEnd/>
            <a:tailEnd/>
          </a:ln>
          <a:effectLst/>
        </p:spPr>
      </p:pic>
      <p:sp>
        <p:nvSpPr>
          <p:cNvPr id="26" name="Rectangle 1"/>
          <p:cNvSpPr/>
          <p:nvPr/>
        </p:nvSpPr>
        <p:spPr>
          <a:xfrm>
            <a:off x="5972115" y="1142984"/>
            <a:ext cx="2989922" cy="253916"/>
          </a:xfrm>
          <a:prstGeom prst="rect">
            <a:avLst/>
          </a:prstGeom>
        </p:spPr>
        <p:txBody>
          <a:bodyPr wrap="none">
            <a:spAutoFit/>
          </a:bodyPr>
          <a:lstStyle/>
          <a:p>
            <a:pPr algn="ctr"/>
            <a:r>
              <a:rPr lang="en-GB" sz="1050" b="1" dirty="0" smtClean="0">
                <a:solidFill>
                  <a:schemeClr val="tx1"/>
                </a:solidFill>
              </a:rPr>
              <a:t>Compound annual growth, G-19 and Nigeria</a:t>
            </a:r>
            <a:endParaRPr lang="en-GB" sz="1050" b="1" dirty="0">
              <a:solidFill>
                <a:schemeClr val="tx1"/>
              </a:solidFill>
            </a:endParaRPr>
          </a:p>
        </p:txBody>
      </p:sp>
    </p:spTree>
    <p:extLst>
      <p:ext uri="{BB962C8B-B14F-4D97-AF65-F5344CB8AC3E}">
        <p14:creationId xmlns:p14="http://schemas.microsoft.com/office/powerpoint/2010/main" val="27571057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número de diapositiva"/>
          <p:cNvSpPr txBox="1">
            <a:spLocks noGrp="1"/>
          </p:cNvSpPr>
          <p:nvPr/>
        </p:nvSpPr>
        <p:spPr bwMode="auto">
          <a:xfrm>
            <a:off x="8101013" y="131763"/>
            <a:ext cx="86836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algn="r" eaLnBrk="1" hangingPunct="1">
              <a:spcBef>
                <a:spcPct val="0"/>
              </a:spcBef>
            </a:pPr>
            <a:fld id="{7744BA7D-E4C1-435C-B8A6-112C8E3734CA}" type="slidenum">
              <a:rPr lang="es-ES_tradnl" altLang="en-US" sz="1500"/>
              <a:pPr algn="r" eaLnBrk="1" hangingPunct="1">
                <a:spcBef>
                  <a:spcPct val="0"/>
                </a:spcBef>
              </a:pPr>
              <a:t>4</a:t>
            </a:fld>
            <a:endParaRPr lang="es-ES_tradnl" altLang="en-US" sz="1500" dirty="0"/>
          </a:p>
        </p:txBody>
      </p:sp>
      <p:sp>
        <p:nvSpPr>
          <p:cNvPr id="3075" name="Text Box 2"/>
          <p:cNvSpPr txBox="1">
            <a:spLocks noChangeArrowheads="1"/>
          </p:cNvSpPr>
          <p:nvPr/>
        </p:nvSpPr>
        <p:spPr bwMode="auto">
          <a:xfrm>
            <a:off x="250825" y="188913"/>
            <a:ext cx="8353425" cy="668337"/>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endParaRPr lang="en-US" altLang="en-US" sz="1800" dirty="0">
              <a:solidFill>
                <a:schemeClr val="bg1"/>
              </a:solidFill>
            </a:endParaRPr>
          </a:p>
          <a:p>
            <a:pPr algn="ctr" defTabSz="914400">
              <a:lnSpc>
                <a:spcPct val="100000"/>
              </a:lnSpc>
              <a:spcBef>
                <a:spcPct val="0"/>
              </a:spcBef>
              <a:buClrTx/>
              <a:buSzTx/>
              <a:buFontTx/>
              <a:buNone/>
            </a:pPr>
            <a:r>
              <a:rPr lang="en-GB" altLang="en-US" sz="2000" dirty="0" smtClean="0">
                <a:solidFill>
                  <a:schemeClr val="bg1"/>
                </a:solidFill>
              </a:rPr>
              <a:t>Tailwinds for Growth: Lower Euro</a:t>
            </a:r>
          </a:p>
          <a:p>
            <a:pPr algn="ctr" defTabSz="914400">
              <a:lnSpc>
                <a:spcPct val="100000"/>
              </a:lnSpc>
              <a:spcBef>
                <a:spcPct val="0"/>
              </a:spcBef>
              <a:buClrTx/>
              <a:buSzTx/>
              <a:buFontTx/>
              <a:buNone/>
            </a:pPr>
            <a:endParaRPr lang="en-US" altLang="en-US" sz="1800" dirty="0">
              <a:solidFill>
                <a:schemeClr val="bg1"/>
              </a:solidFill>
              <a:cs typeface="Times New Roman" pitchFamily="18" charset="0"/>
            </a:endParaRPr>
          </a:p>
        </p:txBody>
      </p:sp>
      <p:sp>
        <p:nvSpPr>
          <p:cNvPr id="3076" name="Rectangle 12"/>
          <p:cNvSpPr>
            <a:spLocks noChangeArrowheads="1"/>
          </p:cNvSpPr>
          <p:nvPr/>
        </p:nvSpPr>
        <p:spPr bwMode="auto">
          <a:xfrm>
            <a:off x="628798" y="5229200"/>
            <a:ext cx="8191674"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27">
                <a:solidFill>
                  <a:srgbClr val="000000"/>
                </a:solidFill>
                <a:prstDash val="sysDot"/>
                <a:miter lim="800000"/>
                <a:headEnd/>
                <a:tailEnd/>
              </a14:hiddenLine>
            </a:ext>
          </a:extLst>
        </p:spPr>
        <p:txBody>
          <a:bodyPr wrap="square">
            <a:spAutoFit/>
          </a:bodyPr>
          <a:lstStyle>
            <a:lvl1pPr marL="182563" indent="-182563" eaLnBrk="0" hangingPunct="0">
              <a:lnSpc>
                <a:spcPct val="96000"/>
              </a:lnSpc>
              <a:spcBef>
                <a:spcPts val="600"/>
              </a:spcBef>
              <a:defRPr sz="2400" b="1">
                <a:solidFill>
                  <a:srgbClr val="FF0000"/>
                </a:solidFill>
                <a:latin typeface="Arial" pitchFamily="34" charset="0"/>
                <a:ea typeface="MS PGothic" pitchFamily="34" charset="-128"/>
              </a:defRPr>
            </a:lvl1pPr>
            <a:lvl2pPr marL="925513" indent="-182563"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eaLnBrk="1" hangingPunct="1">
              <a:lnSpc>
                <a:spcPct val="100000"/>
              </a:lnSpc>
              <a:spcBef>
                <a:spcPct val="0"/>
              </a:spcBef>
              <a:buFont typeface="Times New Roman" pitchFamily="18" charset="0"/>
              <a:buChar char="•"/>
            </a:pPr>
            <a:r>
              <a:rPr lang="en-GB" altLang="en-US" sz="1800" dirty="0" smtClean="0">
                <a:solidFill>
                  <a:schemeClr val="tx2"/>
                </a:solidFill>
              </a:rPr>
              <a:t>The trade-weighted Euro is now 13% lower than at the end of 2013</a:t>
            </a:r>
            <a:endParaRPr lang="en-GB" altLang="en-US" sz="1800" dirty="0">
              <a:solidFill>
                <a:schemeClr val="tx2"/>
              </a:solidFill>
            </a:endParaRPr>
          </a:p>
          <a:p>
            <a:pPr lvl="1" eaLnBrk="1" hangingPunct="1">
              <a:lnSpc>
                <a:spcPct val="100000"/>
              </a:lnSpc>
              <a:spcBef>
                <a:spcPct val="0"/>
              </a:spcBef>
              <a:buFont typeface="Times New Roman" pitchFamily="18" charset="0"/>
              <a:buChar char="•"/>
            </a:pPr>
            <a:r>
              <a:rPr lang="en-GB" altLang="en-US" sz="1600" b="0" dirty="0" smtClean="0">
                <a:solidFill>
                  <a:schemeClr val="tx2"/>
                </a:solidFill>
              </a:rPr>
              <a:t>Large part of decline in late 2014-early 2015, as market anticipated QE</a:t>
            </a:r>
          </a:p>
          <a:p>
            <a:pPr lvl="1" eaLnBrk="1" hangingPunct="1">
              <a:lnSpc>
                <a:spcPct val="100000"/>
              </a:lnSpc>
              <a:spcBef>
                <a:spcPct val="0"/>
              </a:spcBef>
              <a:buFont typeface="Times New Roman" pitchFamily="18" charset="0"/>
              <a:buChar char="•"/>
            </a:pPr>
            <a:r>
              <a:rPr lang="en-GB" altLang="en-US" sz="1600" b="0" dirty="0" smtClean="0">
                <a:solidFill>
                  <a:schemeClr val="tx2"/>
                </a:solidFill>
              </a:rPr>
              <a:t>Much further depreciation unlikely</a:t>
            </a:r>
          </a:p>
          <a:p>
            <a:pPr marL="742950" lvl="1" indent="0" eaLnBrk="1" hangingPunct="1">
              <a:lnSpc>
                <a:spcPct val="100000"/>
              </a:lnSpc>
              <a:spcBef>
                <a:spcPct val="0"/>
              </a:spcBef>
            </a:pPr>
            <a:r>
              <a:rPr lang="en-GB" altLang="en-US" sz="1600" b="0" dirty="0" smtClean="0">
                <a:solidFill>
                  <a:schemeClr val="tx2"/>
                </a:solidFill>
              </a:rPr>
              <a:t> </a:t>
            </a:r>
            <a:endParaRPr lang="en-GB" altLang="en-US" sz="1400" b="0" dirty="0">
              <a:solidFill>
                <a:schemeClr val="tx2"/>
              </a:solidFill>
            </a:endParaRPr>
          </a:p>
          <a:p>
            <a:pPr eaLnBrk="1" hangingPunct="1">
              <a:lnSpc>
                <a:spcPct val="100000"/>
              </a:lnSpc>
              <a:spcBef>
                <a:spcPct val="0"/>
              </a:spcBef>
              <a:buFont typeface="Times New Roman" pitchFamily="18" charset="0"/>
              <a:buChar char="•"/>
            </a:pPr>
            <a:endParaRPr lang="en-GB" altLang="en-US" sz="2000" dirty="0">
              <a:solidFill>
                <a:schemeClr val="tx2"/>
              </a:solidFill>
            </a:endParaRPr>
          </a:p>
        </p:txBody>
      </p:sp>
      <p:pic>
        <p:nvPicPr>
          <p:cNvPr id="6" name="Picture 2" descr="C:\Users\n064561\Downloads\42-508499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60648"/>
            <a:ext cx="1063537" cy="500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2"/>
          <p:cNvSpPr>
            <a:spLocks noChangeArrowheads="1"/>
          </p:cNvSpPr>
          <p:nvPr/>
        </p:nvSpPr>
        <p:spPr bwMode="auto">
          <a:xfrm>
            <a:off x="1835696" y="980728"/>
            <a:ext cx="5400600" cy="360710"/>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97200" tIns="53856" rIns="97200" bIns="46800" anchor="ctr"/>
          <a:lstStyle>
            <a:lvl1pPr eaLnBrk="0" hangingPunct="0">
              <a:tabLst>
                <a:tab pos="723900" algn="l"/>
                <a:tab pos="1447800" algn="l"/>
                <a:tab pos="2171700" algn="l"/>
                <a:tab pos="2895600" algn="l"/>
                <a:tab pos="3619500" algn="l"/>
              </a:tabLst>
              <a:defRPr b="1">
                <a:solidFill>
                  <a:schemeClr val="bg1"/>
                </a:solidFill>
                <a:latin typeface="Arial" charset="0"/>
              </a:defRPr>
            </a:lvl1pPr>
            <a:lvl2pPr marL="742950" indent="-285750" eaLnBrk="0" hangingPunct="0">
              <a:tabLst>
                <a:tab pos="723900" algn="l"/>
                <a:tab pos="1447800" algn="l"/>
                <a:tab pos="2171700" algn="l"/>
                <a:tab pos="2895600" algn="l"/>
                <a:tab pos="3619500" algn="l"/>
              </a:tabLst>
              <a:defRPr b="1">
                <a:solidFill>
                  <a:schemeClr val="bg1"/>
                </a:solidFill>
                <a:latin typeface="Arial" charset="0"/>
              </a:defRPr>
            </a:lvl2pPr>
            <a:lvl3pPr marL="1143000" indent="-228600" eaLnBrk="0" hangingPunct="0">
              <a:tabLst>
                <a:tab pos="723900" algn="l"/>
                <a:tab pos="1447800" algn="l"/>
                <a:tab pos="2171700" algn="l"/>
                <a:tab pos="2895600" algn="l"/>
                <a:tab pos="3619500" algn="l"/>
              </a:tabLst>
              <a:defRPr b="1">
                <a:solidFill>
                  <a:schemeClr val="bg1"/>
                </a:solidFill>
                <a:latin typeface="Arial" charset="0"/>
              </a:defRPr>
            </a:lvl3pPr>
            <a:lvl4pPr marL="1600200" indent="-228600" eaLnBrk="0" hangingPunct="0">
              <a:tabLst>
                <a:tab pos="723900" algn="l"/>
                <a:tab pos="1447800" algn="l"/>
                <a:tab pos="2171700" algn="l"/>
                <a:tab pos="2895600" algn="l"/>
                <a:tab pos="3619500" algn="l"/>
              </a:tabLst>
              <a:defRPr b="1">
                <a:solidFill>
                  <a:schemeClr val="bg1"/>
                </a:solidFill>
                <a:latin typeface="Arial" charset="0"/>
              </a:defRPr>
            </a:lvl4pPr>
            <a:lvl5pPr marL="2057400" indent="-228600" eaLnBrk="0" hangingPunct="0">
              <a:tabLst>
                <a:tab pos="723900" algn="l"/>
                <a:tab pos="1447800" algn="l"/>
                <a:tab pos="2171700" algn="l"/>
                <a:tab pos="2895600" algn="l"/>
                <a:tab pos="3619500" algn="l"/>
              </a:tabLst>
              <a:defRPr b="1">
                <a:solidFill>
                  <a:schemeClr val="bg1"/>
                </a:solidFill>
                <a:latin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9pPr>
          </a:lstStyle>
          <a:p>
            <a:pPr algn="ctr" eaLnBrk="1" hangingPunct="1">
              <a:lnSpc>
                <a:spcPct val="96000"/>
              </a:lnSpc>
            </a:pPr>
            <a:r>
              <a:rPr lang="en-GB" altLang="en-US" sz="1100" dirty="0" smtClean="0">
                <a:solidFill>
                  <a:srgbClr val="FFFFFF"/>
                </a:solidFill>
                <a:cs typeface="Times New Roman" pitchFamily="18" charset="0"/>
              </a:rPr>
              <a:t>ECB total asset </a:t>
            </a:r>
            <a:r>
              <a:rPr lang="en-GB" altLang="en-US" sz="1100" b="0" i="1" dirty="0" smtClean="0">
                <a:solidFill>
                  <a:srgbClr val="FFFFFF"/>
                </a:solidFill>
                <a:cs typeface="Times New Roman" pitchFamily="18" charset="0"/>
              </a:rPr>
              <a:t>(€ </a:t>
            </a:r>
            <a:r>
              <a:rPr lang="en-GB" altLang="en-US" sz="1100" b="0" i="1" dirty="0" err="1" smtClean="0">
                <a:solidFill>
                  <a:srgbClr val="FFFFFF"/>
                </a:solidFill>
                <a:cs typeface="Times New Roman" pitchFamily="18" charset="0"/>
              </a:rPr>
              <a:t>bn</a:t>
            </a:r>
            <a:r>
              <a:rPr lang="en-GB" altLang="en-US" sz="1100" b="0" i="1" dirty="0" smtClean="0">
                <a:solidFill>
                  <a:srgbClr val="FFFFFF"/>
                </a:solidFill>
                <a:cs typeface="Times New Roman" pitchFamily="18" charset="0"/>
              </a:rPr>
              <a:t>) </a:t>
            </a:r>
            <a:r>
              <a:rPr lang="en-GB" altLang="en-US" sz="1100" dirty="0" smtClean="0">
                <a:solidFill>
                  <a:srgbClr val="FFFFFF"/>
                </a:solidFill>
                <a:cs typeface="Times New Roman" pitchFamily="18" charset="0"/>
              </a:rPr>
              <a:t>and Euro trade-weighted exchange rate </a:t>
            </a:r>
            <a:r>
              <a:rPr lang="en-GB" altLang="en-US" sz="1100" b="0" i="1" dirty="0" smtClean="0">
                <a:solidFill>
                  <a:srgbClr val="FFFFFF"/>
                </a:solidFill>
                <a:cs typeface="Times New Roman" pitchFamily="18" charset="0"/>
              </a:rPr>
              <a:t>(inverted scale)</a:t>
            </a:r>
            <a:endParaRPr lang="en-GB" altLang="en-US" sz="1100" b="0" i="1" dirty="0">
              <a:solidFill>
                <a:srgbClr val="FFFFFF"/>
              </a:solidFill>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4669" y="1484784"/>
            <a:ext cx="5371628" cy="3494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1979712" y="4786959"/>
            <a:ext cx="2210862" cy="461665"/>
          </a:xfrm>
          <a:prstGeom prst="rect">
            <a:avLst/>
          </a:prstGeom>
        </p:spPr>
        <p:txBody>
          <a:bodyPr wrap="none">
            <a:spAutoFit/>
          </a:bodyPr>
          <a:lstStyle/>
          <a:p>
            <a:r>
              <a:rPr lang="en-GB" altLang="en-US" sz="800" b="0" dirty="0" smtClean="0">
                <a:solidFill>
                  <a:schemeClr val="tx2"/>
                </a:solidFill>
              </a:rPr>
              <a:t>Source. ECB, BoE, Bloomberg, Santander</a:t>
            </a:r>
            <a:r>
              <a:rPr lang="en-GB" altLang="en-US" b="0" dirty="0" smtClean="0">
                <a:solidFill>
                  <a:schemeClr val="tx2"/>
                </a:solidFill>
              </a:rPr>
              <a:t> </a:t>
            </a:r>
            <a:endParaRPr lang="en-US" dirty="0"/>
          </a:p>
        </p:txBody>
      </p:sp>
    </p:spTree>
    <p:extLst>
      <p:ext uri="{BB962C8B-B14F-4D97-AF65-F5344CB8AC3E}">
        <p14:creationId xmlns:p14="http://schemas.microsoft.com/office/powerpoint/2010/main" val="99414675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eaLnBrk="1" hangingPunct="1">
              <a:spcBef>
                <a:spcPct val="0"/>
              </a:spcBef>
            </a:pPr>
            <a:fld id="{F562CB11-AB45-4B72-A37B-559B9F8C49B2}" type="slidenum">
              <a:rPr lang="es-ES_tradnl" altLang="en-US" sz="1500" smtClean="0"/>
              <a:pPr eaLnBrk="1" hangingPunct="1">
                <a:spcBef>
                  <a:spcPct val="0"/>
                </a:spcBef>
              </a:pPr>
              <a:t>40</a:t>
            </a:fld>
            <a:endParaRPr lang="es-ES_tradnl" altLang="en-US" sz="1500" smtClean="0"/>
          </a:p>
        </p:txBody>
      </p:sp>
      <p:sp>
        <p:nvSpPr>
          <p:cNvPr id="51209" name="Text Box 2"/>
          <p:cNvSpPr txBox="1">
            <a:spLocks noChangeArrowheads="1"/>
          </p:cNvSpPr>
          <p:nvPr/>
        </p:nvSpPr>
        <p:spPr bwMode="auto">
          <a:xfrm>
            <a:off x="107505" y="188913"/>
            <a:ext cx="8496746" cy="5969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endParaRPr lang="en-US" altLang="en-US" sz="1800" dirty="0">
              <a:solidFill>
                <a:schemeClr val="bg1"/>
              </a:solidFill>
            </a:endParaRPr>
          </a:p>
          <a:p>
            <a:pPr algn="ctr" defTabSz="914400">
              <a:lnSpc>
                <a:spcPct val="100000"/>
              </a:lnSpc>
              <a:spcBef>
                <a:spcPct val="0"/>
              </a:spcBef>
              <a:buClrTx/>
              <a:buSzTx/>
              <a:buFontTx/>
              <a:buNone/>
            </a:pPr>
            <a:r>
              <a:rPr lang="es-ES" altLang="en-US" sz="1800" dirty="0" smtClean="0">
                <a:solidFill>
                  <a:schemeClr val="bg1"/>
                </a:solidFill>
              </a:rPr>
              <a:t>          </a:t>
            </a:r>
            <a:r>
              <a:rPr lang="en-GB" altLang="en-US" sz="1800" dirty="0">
                <a:solidFill>
                  <a:schemeClr val="bg1"/>
                </a:solidFill>
              </a:rPr>
              <a:t>With unchanged productivity </a:t>
            </a:r>
            <a:r>
              <a:rPr lang="en-GB" altLang="en-US" sz="1800" dirty="0" smtClean="0">
                <a:solidFill>
                  <a:schemeClr val="bg1"/>
                </a:solidFill>
              </a:rPr>
              <a:t>trends,  </a:t>
            </a:r>
            <a:r>
              <a:rPr lang="en-GB" altLang="en-US" sz="1800" dirty="0">
                <a:solidFill>
                  <a:schemeClr val="bg1"/>
                </a:solidFill>
              </a:rPr>
              <a:t>much lower </a:t>
            </a:r>
            <a:r>
              <a:rPr lang="en-GB" altLang="en-US" sz="1800" dirty="0" smtClean="0">
                <a:solidFill>
                  <a:schemeClr val="bg1"/>
                </a:solidFill>
              </a:rPr>
              <a:t>prosperity awaits</a:t>
            </a:r>
            <a:endParaRPr lang="es-ES" altLang="en-US" sz="1800" dirty="0" smtClean="0">
              <a:solidFill>
                <a:schemeClr val="bg1"/>
              </a:solidFill>
            </a:endParaRPr>
          </a:p>
          <a:p>
            <a:pPr algn="ctr" defTabSz="914400">
              <a:lnSpc>
                <a:spcPct val="100000"/>
              </a:lnSpc>
              <a:spcBef>
                <a:spcPct val="0"/>
              </a:spcBef>
              <a:buClrTx/>
              <a:buSzTx/>
              <a:buFontTx/>
              <a:buNone/>
            </a:pPr>
            <a:endParaRPr lang="en-US" altLang="en-US" sz="1800" dirty="0">
              <a:solidFill>
                <a:schemeClr val="bg1"/>
              </a:solidFill>
              <a:cs typeface="Times New Roman" pitchFamily="18" charset="0"/>
            </a:endParaRPr>
          </a:p>
        </p:txBody>
      </p:sp>
      <p:pic>
        <p:nvPicPr>
          <p:cNvPr id="1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93100"/>
            <a:ext cx="720080" cy="4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0" y="785794"/>
            <a:ext cx="5072098" cy="253916"/>
          </a:xfrm>
          <a:prstGeom prst="rect">
            <a:avLst/>
          </a:prstGeom>
        </p:spPr>
        <p:txBody>
          <a:bodyPr wrap="square">
            <a:spAutoFit/>
          </a:bodyPr>
          <a:lstStyle/>
          <a:p>
            <a:pPr algn="ctr"/>
            <a:r>
              <a:rPr lang="en-GB" sz="1000" b="1" dirty="0" smtClean="0">
                <a:solidFill>
                  <a:schemeClr val="tx1"/>
                </a:solidFill>
              </a:rPr>
              <a:t>GDP and GDP p.c. At past productivity growth rates, G-19 and Nigeria</a:t>
            </a:r>
            <a:endParaRPr lang="en-GB" sz="1000" b="1" dirty="0">
              <a:solidFill>
                <a:schemeClr val="tx1"/>
              </a:solidFill>
            </a:endParaRPr>
          </a:p>
        </p:txBody>
      </p:sp>
      <p:sp>
        <p:nvSpPr>
          <p:cNvPr id="20" name="Rectangle 5"/>
          <p:cNvSpPr>
            <a:spLocks noChangeArrowheads="1"/>
          </p:cNvSpPr>
          <p:nvPr/>
        </p:nvSpPr>
        <p:spPr bwMode="auto">
          <a:xfrm>
            <a:off x="500034" y="3857628"/>
            <a:ext cx="40719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27">
                <a:solidFill>
                  <a:srgbClr val="000000"/>
                </a:solidFill>
                <a:prstDash val="sysDot"/>
                <a:miter lim="800000"/>
                <a:headEnd/>
                <a:tailEnd/>
              </a14:hiddenLine>
            </a:ext>
          </a:extLst>
        </p:spPr>
        <p:txBody>
          <a:bodyPr wrap="square">
            <a:spAutoFit/>
          </a:bodyPr>
          <a:lstStyle>
            <a:lvl1pPr eaLnBrk="0" hangingPunct="0">
              <a:defRPr b="1">
                <a:solidFill>
                  <a:schemeClr val="bg1"/>
                </a:solidFill>
                <a:latin typeface="Arial" charset="0"/>
              </a:defRPr>
            </a:lvl1pPr>
            <a:lvl2pPr marL="742950" indent="-285750" eaLnBrk="0" hangingPunct="0">
              <a:defRPr b="1">
                <a:solidFill>
                  <a:schemeClr val="bg1"/>
                </a:solidFill>
                <a:latin typeface="Arial" charset="0"/>
              </a:defRPr>
            </a:lvl2pPr>
            <a:lvl3pPr marL="1143000" indent="-228600" eaLnBrk="0" hangingPunct="0">
              <a:defRPr b="1">
                <a:solidFill>
                  <a:schemeClr val="bg1"/>
                </a:solidFill>
                <a:latin typeface="Arial" charset="0"/>
              </a:defRPr>
            </a:lvl3pPr>
            <a:lvl4pPr marL="1600200" indent="-228600" eaLnBrk="0" hangingPunct="0">
              <a:defRPr b="1">
                <a:solidFill>
                  <a:schemeClr val="bg1"/>
                </a:solidFill>
                <a:latin typeface="Arial" charset="0"/>
              </a:defRPr>
            </a:lvl4pPr>
            <a:lvl5pPr marL="2057400" indent="-228600" eaLnBrk="0" hangingPunct="0">
              <a:defRPr b="1">
                <a:solidFill>
                  <a:schemeClr val="bg1"/>
                </a:solidFill>
                <a:latin typeface="Arial" charset="0"/>
              </a:defRPr>
            </a:lvl5pPr>
            <a:lvl6pPr marL="2514600" indent="-228600" eaLnBrk="0" fontAlgn="base" hangingPunct="0">
              <a:spcBef>
                <a:spcPct val="0"/>
              </a:spcBef>
              <a:spcAft>
                <a:spcPct val="0"/>
              </a:spcAft>
              <a:defRPr b="1">
                <a:solidFill>
                  <a:schemeClr val="bg1"/>
                </a:solidFill>
                <a:latin typeface="Arial" charset="0"/>
              </a:defRPr>
            </a:lvl6pPr>
            <a:lvl7pPr marL="2971800" indent="-228600" eaLnBrk="0" fontAlgn="base" hangingPunct="0">
              <a:spcBef>
                <a:spcPct val="0"/>
              </a:spcBef>
              <a:spcAft>
                <a:spcPct val="0"/>
              </a:spcAft>
              <a:defRPr b="1">
                <a:solidFill>
                  <a:schemeClr val="bg1"/>
                </a:solidFill>
                <a:latin typeface="Arial" charset="0"/>
              </a:defRPr>
            </a:lvl7pPr>
            <a:lvl8pPr marL="3429000" indent="-228600" eaLnBrk="0" fontAlgn="base" hangingPunct="0">
              <a:spcBef>
                <a:spcPct val="0"/>
              </a:spcBef>
              <a:spcAft>
                <a:spcPct val="0"/>
              </a:spcAft>
              <a:defRPr b="1">
                <a:solidFill>
                  <a:schemeClr val="bg1"/>
                </a:solidFill>
                <a:latin typeface="Arial" charset="0"/>
              </a:defRPr>
            </a:lvl8pPr>
            <a:lvl9pPr marL="3886200" indent="-228600" eaLnBrk="0" fontAlgn="base" hangingPunct="0">
              <a:spcBef>
                <a:spcPct val="0"/>
              </a:spcBef>
              <a:spcAft>
                <a:spcPct val="0"/>
              </a:spcAft>
              <a:defRPr b="1">
                <a:solidFill>
                  <a:schemeClr val="bg1"/>
                </a:solidFill>
                <a:latin typeface="Arial" charset="0"/>
              </a:defRPr>
            </a:lvl9pPr>
          </a:lstStyle>
          <a:p>
            <a:pPr eaLnBrk="1" hangingPunct="1"/>
            <a:r>
              <a:rPr lang="en-GB" altLang="en-US" sz="900" b="0" i="1" dirty="0" smtClean="0">
                <a:solidFill>
                  <a:schemeClr val="tx1"/>
                </a:solidFill>
              </a:rPr>
              <a:t>Source: McKinsey Global Institute, “Global Growth: Can Productivity Save the Day in an Aging World?”, 2015 </a:t>
            </a:r>
            <a:endParaRPr lang="en-GB" altLang="en-US" sz="900" b="0" i="1" dirty="0">
              <a:solidFill>
                <a:schemeClr val="tx1"/>
              </a:solidFill>
            </a:endParaRPr>
          </a:p>
        </p:txBody>
      </p:sp>
      <p:pic>
        <p:nvPicPr>
          <p:cNvPr id="27" name="Picture 9"/>
          <p:cNvPicPr>
            <a:picLocks noChangeAspect="1" noChangeArrowheads="1"/>
          </p:cNvPicPr>
          <p:nvPr/>
        </p:nvPicPr>
        <p:blipFill>
          <a:blip r:embed="rId3" cstate="print"/>
          <a:srcRect/>
          <a:stretch>
            <a:fillRect/>
          </a:stretch>
        </p:blipFill>
        <p:spPr bwMode="auto">
          <a:xfrm>
            <a:off x="714348" y="1071546"/>
            <a:ext cx="3857652" cy="2778891"/>
          </a:xfrm>
          <a:prstGeom prst="rect">
            <a:avLst/>
          </a:prstGeom>
          <a:noFill/>
          <a:ln w="9525">
            <a:noFill/>
            <a:miter lim="800000"/>
            <a:headEnd/>
            <a:tailEnd/>
          </a:ln>
          <a:effectLst/>
        </p:spPr>
      </p:pic>
      <p:pic>
        <p:nvPicPr>
          <p:cNvPr id="28" name="Picture 11"/>
          <p:cNvPicPr>
            <a:picLocks noChangeAspect="1" noChangeArrowheads="1"/>
          </p:cNvPicPr>
          <p:nvPr/>
        </p:nvPicPr>
        <p:blipFill>
          <a:blip r:embed="rId4" cstate="print"/>
          <a:srcRect/>
          <a:stretch>
            <a:fillRect/>
          </a:stretch>
        </p:blipFill>
        <p:spPr bwMode="auto">
          <a:xfrm>
            <a:off x="5000628" y="857232"/>
            <a:ext cx="3769599" cy="5272072"/>
          </a:xfrm>
          <a:prstGeom prst="rect">
            <a:avLst/>
          </a:prstGeom>
          <a:noFill/>
          <a:ln w="9525">
            <a:noFill/>
            <a:miter lim="800000"/>
            <a:headEnd/>
            <a:tailEnd/>
          </a:ln>
          <a:effectLst/>
        </p:spPr>
      </p:pic>
      <p:sp>
        <p:nvSpPr>
          <p:cNvPr id="29" name="Shape 193"/>
          <p:cNvSpPr/>
          <p:nvPr/>
        </p:nvSpPr>
        <p:spPr>
          <a:xfrm>
            <a:off x="285720" y="4429132"/>
            <a:ext cx="4572032" cy="1107996"/>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marL="214312" lvl="1" indent="-214312">
              <a:buClr>
                <a:srgbClr val="17375E"/>
              </a:buClr>
              <a:buSzPct val="100000"/>
              <a:buFont typeface="Wingdings" pitchFamily="2" charset="2"/>
              <a:buChar char="§"/>
            </a:pPr>
            <a:r>
              <a:rPr lang="en-US" sz="1400" b="1" dirty="0" smtClean="0">
                <a:solidFill>
                  <a:srgbClr val="17375E"/>
                </a:solidFill>
                <a:latin typeface="Arial"/>
                <a:ea typeface="Arial"/>
                <a:cs typeface="Arial"/>
                <a:sym typeface="Arial"/>
              </a:rPr>
              <a:t>Even if comparatively high productivity levels of the recent past were sustained, prosperity to decline dramatically </a:t>
            </a:r>
            <a:r>
              <a:rPr lang="en-US" sz="1000" dirty="0" smtClean="0">
                <a:solidFill>
                  <a:srgbClr val="17375E"/>
                </a:solidFill>
                <a:latin typeface="Arial"/>
                <a:ea typeface="Arial"/>
                <a:cs typeface="Arial"/>
                <a:sym typeface="Arial"/>
              </a:rPr>
              <a:t> </a:t>
            </a:r>
          </a:p>
          <a:p>
            <a:pPr marL="950768" lvl="1" indent="-207818">
              <a:buClr>
                <a:srgbClr val="17375E"/>
              </a:buClr>
              <a:buSzPct val="100000"/>
              <a:buFont typeface="Wingdings" pitchFamily="2" charset="2"/>
              <a:buChar char="§"/>
            </a:pPr>
            <a:r>
              <a:rPr lang="en-US" sz="1200" b="0" dirty="0" smtClean="0">
                <a:solidFill>
                  <a:srgbClr val="17375E"/>
                </a:solidFill>
                <a:latin typeface="Arial"/>
                <a:ea typeface="Arial"/>
                <a:cs typeface="Arial"/>
                <a:sym typeface="Arial"/>
              </a:rPr>
              <a:t>GDP growth to drop about 40%</a:t>
            </a:r>
          </a:p>
          <a:p>
            <a:pPr marL="950768" lvl="1" indent="-207818">
              <a:buClr>
                <a:srgbClr val="17375E"/>
              </a:buClr>
              <a:buSzPct val="100000"/>
              <a:buFont typeface="Wingdings" pitchFamily="2" charset="2"/>
              <a:buChar char="§"/>
            </a:pPr>
            <a:r>
              <a:rPr lang="en-US" sz="1200" b="0" dirty="0" smtClean="0">
                <a:solidFill>
                  <a:srgbClr val="17375E"/>
                </a:solidFill>
                <a:latin typeface="Arial"/>
                <a:ea typeface="Arial"/>
                <a:cs typeface="Arial"/>
                <a:sym typeface="Arial"/>
              </a:rPr>
              <a:t>GDP per capita to drop about 19% </a:t>
            </a:r>
            <a:r>
              <a:rPr lang="en-US" sz="1050" b="0" dirty="0" smtClean="0">
                <a:solidFill>
                  <a:srgbClr val="17375E"/>
                </a:solidFill>
                <a:latin typeface="Arial"/>
                <a:ea typeface="Arial"/>
                <a:cs typeface="Arial"/>
                <a:sym typeface="Arial"/>
              </a:rPr>
              <a:t> </a:t>
            </a:r>
            <a:endParaRPr lang="en-US" b="0" dirty="0" smtClean="0">
              <a:solidFill>
                <a:srgbClr val="17375E"/>
              </a:solidFill>
              <a:latin typeface="Arial"/>
              <a:ea typeface="Arial"/>
              <a:cs typeface="Arial"/>
              <a:sym typeface="Arial"/>
            </a:endParaRPr>
          </a:p>
        </p:txBody>
      </p:sp>
    </p:spTree>
    <p:extLst>
      <p:ext uri="{BB962C8B-B14F-4D97-AF65-F5344CB8AC3E}">
        <p14:creationId xmlns:p14="http://schemas.microsoft.com/office/powerpoint/2010/main" val="47793966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eaLnBrk="1" hangingPunct="1">
              <a:spcBef>
                <a:spcPct val="0"/>
              </a:spcBef>
            </a:pPr>
            <a:fld id="{F562CB11-AB45-4B72-A37B-559B9F8C49B2}" type="slidenum">
              <a:rPr lang="es-ES_tradnl" altLang="en-US" sz="1500" smtClean="0"/>
              <a:pPr eaLnBrk="1" hangingPunct="1">
                <a:spcBef>
                  <a:spcPct val="0"/>
                </a:spcBef>
              </a:pPr>
              <a:t>41</a:t>
            </a:fld>
            <a:endParaRPr lang="es-ES_tradnl" altLang="en-US" sz="1500" smtClean="0"/>
          </a:p>
        </p:txBody>
      </p:sp>
      <p:sp>
        <p:nvSpPr>
          <p:cNvPr id="51209" name="Text Box 2"/>
          <p:cNvSpPr txBox="1">
            <a:spLocks noChangeArrowheads="1"/>
          </p:cNvSpPr>
          <p:nvPr/>
        </p:nvSpPr>
        <p:spPr bwMode="auto">
          <a:xfrm>
            <a:off x="107505" y="188913"/>
            <a:ext cx="8496746" cy="5969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endParaRPr lang="en-US" altLang="en-US" sz="1800" dirty="0">
              <a:solidFill>
                <a:schemeClr val="bg1"/>
              </a:solidFill>
            </a:endParaRPr>
          </a:p>
          <a:p>
            <a:pPr algn="ctr" defTabSz="914400">
              <a:lnSpc>
                <a:spcPct val="100000"/>
              </a:lnSpc>
              <a:spcBef>
                <a:spcPct val="0"/>
              </a:spcBef>
              <a:buClrTx/>
              <a:buSzTx/>
              <a:buFontTx/>
              <a:buNone/>
            </a:pPr>
            <a:r>
              <a:rPr lang="es-ES" altLang="en-US" sz="1800" dirty="0" smtClean="0">
                <a:solidFill>
                  <a:schemeClr val="bg1"/>
                </a:solidFill>
              </a:rPr>
              <a:t>          </a:t>
            </a:r>
            <a:r>
              <a:rPr lang="en-GB" altLang="en-US" sz="1800" dirty="0">
                <a:solidFill>
                  <a:schemeClr val="bg1"/>
                </a:solidFill>
              </a:rPr>
              <a:t>Is a productivity enhancement possible?  Some </a:t>
            </a:r>
            <a:r>
              <a:rPr lang="en-GB" altLang="en-US" sz="1800" dirty="0" smtClean="0">
                <a:solidFill>
                  <a:schemeClr val="bg1"/>
                </a:solidFill>
              </a:rPr>
              <a:t>examples</a:t>
            </a:r>
            <a:endParaRPr lang="es-ES" altLang="en-US" sz="1800" dirty="0" smtClean="0">
              <a:solidFill>
                <a:schemeClr val="bg1"/>
              </a:solidFill>
            </a:endParaRPr>
          </a:p>
          <a:p>
            <a:pPr algn="ctr" defTabSz="914400">
              <a:lnSpc>
                <a:spcPct val="100000"/>
              </a:lnSpc>
              <a:spcBef>
                <a:spcPct val="0"/>
              </a:spcBef>
              <a:buClrTx/>
              <a:buSzTx/>
              <a:buFontTx/>
              <a:buNone/>
            </a:pPr>
            <a:endParaRPr lang="en-US" altLang="en-US" sz="1800" dirty="0">
              <a:solidFill>
                <a:schemeClr val="bg1"/>
              </a:solidFill>
              <a:cs typeface="Times New Roman" pitchFamily="18" charset="0"/>
            </a:endParaRPr>
          </a:p>
        </p:txBody>
      </p:sp>
      <p:pic>
        <p:nvPicPr>
          <p:cNvPr id="1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93100"/>
            <a:ext cx="720080" cy="4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785794"/>
            <a:ext cx="4107654" cy="261610"/>
          </a:xfrm>
          <a:prstGeom prst="rect">
            <a:avLst/>
          </a:prstGeom>
        </p:spPr>
        <p:txBody>
          <a:bodyPr wrap="square">
            <a:spAutoFit/>
          </a:bodyPr>
          <a:lstStyle/>
          <a:p>
            <a:pPr algn="ctr"/>
            <a:r>
              <a:rPr lang="en-GB" sz="1100" b="1" dirty="0" smtClean="0">
                <a:solidFill>
                  <a:schemeClr val="tx1"/>
                </a:solidFill>
              </a:rPr>
              <a:t>Sectors with potential productivity gains, G-19 and Nigeria</a:t>
            </a:r>
            <a:endParaRPr lang="en-GB" sz="1100" b="1" dirty="0">
              <a:solidFill>
                <a:schemeClr val="tx1"/>
              </a:solidFill>
            </a:endParaRPr>
          </a:p>
        </p:txBody>
      </p:sp>
      <p:sp>
        <p:nvSpPr>
          <p:cNvPr id="12" name="Rectangle 5"/>
          <p:cNvSpPr>
            <a:spLocks noChangeArrowheads="1"/>
          </p:cNvSpPr>
          <p:nvPr/>
        </p:nvSpPr>
        <p:spPr bwMode="auto">
          <a:xfrm>
            <a:off x="179512" y="4101590"/>
            <a:ext cx="3286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27">
                <a:solidFill>
                  <a:srgbClr val="000000"/>
                </a:solidFill>
                <a:prstDash val="sysDot"/>
                <a:miter lim="800000"/>
                <a:headEnd/>
                <a:tailEnd/>
              </a14:hiddenLine>
            </a:ext>
          </a:extLst>
        </p:spPr>
        <p:txBody>
          <a:bodyPr wrap="square">
            <a:spAutoFit/>
          </a:bodyPr>
          <a:lstStyle>
            <a:lvl1pPr eaLnBrk="0" hangingPunct="0">
              <a:defRPr b="1">
                <a:solidFill>
                  <a:schemeClr val="bg1"/>
                </a:solidFill>
                <a:latin typeface="Arial" charset="0"/>
              </a:defRPr>
            </a:lvl1pPr>
            <a:lvl2pPr marL="742950" indent="-285750" eaLnBrk="0" hangingPunct="0">
              <a:defRPr b="1">
                <a:solidFill>
                  <a:schemeClr val="bg1"/>
                </a:solidFill>
                <a:latin typeface="Arial" charset="0"/>
              </a:defRPr>
            </a:lvl2pPr>
            <a:lvl3pPr marL="1143000" indent="-228600" eaLnBrk="0" hangingPunct="0">
              <a:defRPr b="1">
                <a:solidFill>
                  <a:schemeClr val="bg1"/>
                </a:solidFill>
                <a:latin typeface="Arial" charset="0"/>
              </a:defRPr>
            </a:lvl3pPr>
            <a:lvl4pPr marL="1600200" indent="-228600" eaLnBrk="0" hangingPunct="0">
              <a:defRPr b="1">
                <a:solidFill>
                  <a:schemeClr val="bg1"/>
                </a:solidFill>
                <a:latin typeface="Arial" charset="0"/>
              </a:defRPr>
            </a:lvl4pPr>
            <a:lvl5pPr marL="2057400" indent="-228600" eaLnBrk="0" hangingPunct="0">
              <a:defRPr b="1">
                <a:solidFill>
                  <a:schemeClr val="bg1"/>
                </a:solidFill>
                <a:latin typeface="Arial" charset="0"/>
              </a:defRPr>
            </a:lvl5pPr>
            <a:lvl6pPr marL="2514600" indent="-228600" eaLnBrk="0" fontAlgn="base" hangingPunct="0">
              <a:spcBef>
                <a:spcPct val="0"/>
              </a:spcBef>
              <a:spcAft>
                <a:spcPct val="0"/>
              </a:spcAft>
              <a:defRPr b="1">
                <a:solidFill>
                  <a:schemeClr val="bg1"/>
                </a:solidFill>
                <a:latin typeface="Arial" charset="0"/>
              </a:defRPr>
            </a:lvl6pPr>
            <a:lvl7pPr marL="2971800" indent="-228600" eaLnBrk="0" fontAlgn="base" hangingPunct="0">
              <a:spcBef>
                <a:spcPct val="0"/>
              </a:spcBef>
              <a:spcAft>
                <a:spcPct val="0"/>
              </a:spcAft>
              <a:defRPr b="1">
                <a:solidFill>
                  <a:schemeClr val="bg1"/>
                </a:solidFill>
                <a:latin typeface="Arial" charset="0"/>
              </a:defRPr>
            </a:lvl7pPr>
            <a:lvl8pPr marL="3429000" indent="-228600" eaLnBrk="0" fontAlgn="base" hangingPunct="0">
              <a:spcBef>
                <a:spcPct val="0"/>
              </a:spcBef>
              <a:spcAft>
                <a:spcPct val="0"/>
              </a:spcAft>
              <a:defRPr b="1">
                <a:solidFill>
                  <a:schemeClr val="bg1"/>
                </a:solidFill>
                <a:latin typeface="Arial" charset="0"/>
              </a:defRPr>
            </a:lvl8pPr>
            <a:lvl9pPr marL="3886200" indent="-228600" eaLnBrk="0" fontAlgn="base" hangingPunct="0">
              <a:spcBef>
                <a:spcPct val="0"/>
              </a:spcBef>
              <a:spcAft>
                <a:spcPct val="0"/>
              </a:spcAft>
              <a:defRPr b="1">
                <a:solidFill>
                  <a:schemeClr val="bg1"/>
                </a:solidFill>
                <a:latin typeface="Arial" charset="0"/>
              </a:defRPr>
            </a:lvl9pPr>
          </a:lstStyle>
          <a:p>
            <a:pPr eaLnBrk="1" hangingPunct="1"/>
            <a:r>
              <a:rPr lang="en-GB" altLang="en-US" sz="900" b="0" i="1" dirty="0" smtClean="0">
                <a:solidFill>
                  <a:schemeClr val="tx1"/>
                </a:solidFill>
              </a:rPr>
              <a:t>Source: McKinsey Global Institute, “Global Growth: Can Productivity Save the Day in an Aging World?”, 2015 </a:t>
            </a:r>
            <a:endParaRPr lang="en-GB" altLang="en-US" sz="900" b="0" i="1" dirty="0">
              <a:solidFill>
                <a:schemeClr val="tx1"/>
              </a:solidFill>
            </a:endParaRPr>
          </a:p>
        </p:txBody>
      </p:sp>
      <p:pic>
        <p:nvPicPr>
          <p:cNvPr id="13" name="Picture 2"/>
          <p:cNvPicPr>
            <a:picLocks noChangeAspect="1" noChangeArrowheads="1"/>
          </p:cNvPicPr>
          <p:nvPr/>
        </p:nvPicPr>
        <p:blipFill>
          <a:blip r:embed="rId3" cstate="print"/>
          <a:srcRect/>
          <a:stretch>
            <a:fillRect/>
          </a:stretch>
        </p:blipFill>
        <p:spPr bwMode="auto">
          <a:xfrm>
            <a:off x="588359" y="1214422"/>
            <a:ext cx="2646778" cy="2714644"/>
          </a:xfrm>
          <a:prstGeom prst="rect">
            <a:avLst/>
          </a:prstGeom>
          <a:noFill/>
          <a:ln w="9525">
            <a:noFill/>
            <a:miter lim="800000"/>
            <a:headEnd/>
            <a:tailEnd/>
          </a:ln>
          <a:effectLst/>
        </p:spPr>
      </p:pic>
      <p:pic>
        <p:nvPicPr>
          <p:cNvPr id="14" name="Picture 4"/>
          <p:cNvPicPr>
            <a:picLocks noChangeAspect="1" noChangeArrowheads="1"/>
          </p:cNvPicPr>
          <p:nvPr/>
        </p:nvPicPr>
        <p:blipFill>
          <a:blip r:embed="rId4" cstate="print"/>
          <a:srcRect/>
          <a:stretch>
            <a:fillRect/>
          </a:stretch>
        </p:blipFill>
        <p:spPr bwMode="auto">
          <a:xfrm>
            <a:off x="3964778" y="1000108"/>
            <a:ext cx="5068752" cy="3357586"/>
          </a:xfrm>
          <a:prstGeom prst="rect">
            <a:avLst/>
          </a:prstGeom>
          <a:noFill/>
          <a:ln w="9525">
            <a:noFill/>
            <a:miter lim="800000"/>
            <a:headEnd/>
            <a:tailEnd/>
          </a:ln>
          <a:effectLst/>
        </p:spPr>
      </p:pic>
      <p:sp>
        <p:nvSpPr>
          <p:cNvPr id="15" name="Rectangle 1"/>
          <p:cNvSpPr/>
          <p:nvPr/>
        </p:nvSpPr>
        <p:spPr>
          <a:xfrm>
            <a:off x="4536282" y="785794"/>
            <a:ext cx="3500462" cy="261610"/>
          </a:xfrm>
          <a:prstGeom prst="rect">
            <a:avLst/>
          </a:prstGeom>
        </p:spPr>
        <p:txBody>
          <a:bodyPr wrap="square">
            <a:spAutoFit/>
          </a:bodyPr>
          <a:lstStyle/>
          <a:p>
            <a:pPr algn="ctr"/>
            <a:r>
              <a:rPr lang="en-GB" sz="1100" b="1" dirty="0" smtClean="0">
                <a:solidFill>
                  <a:schemeClr val="tx1"/>
                </a:solidFill>
              </a:rPr>
              <a:t>World Bank’s Ease of Doing Business Index</a:t>
            </a:r>
            <a:endParaRPr lang="en-GB" sz="1100" b="1" dirty="0">
              <a:solidFill>
                <a:schemeClr val="tx1"/>
              </a:solidFill>
            </a:endParaRPr>
          </a:p>
        </p:txBody>
      </p:sp>
      <p:sp>
        <p:nvSpPr>
          <p:cNvPr id="16" name="Rectangle 5"/>
          <p:cNvSpPr>
            <a:spLocks noChangeArrowheads="1"/>
          </p:cNvSpPr>
          <p:nvPr/>
        </p:nvSpPr>
        <p:spPr bwMode="auto">
          <a:xfrm>
            <a:off x="4179092" y="4286256"/>
            <a:ext cx="47149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27">
                <a:solidFill>
                  <a:srgbClr val="000000"/>
                </a:solidFill>
                <a:prstDash val="sysDot"/>
                <a:miter lim="800000"/>
                <a:headEnd/>
                <a:tailEnd/>
              </a14:hiddenLine>
            </a:ext>
          </a:extLst>
        </p:spPr>
        <p:txBody>
          <a:bodyPr wrap="square">
            <a:spAutoFit/>
          </a:bodyPr>
          <a:lstStyle>
            <a:lvl1pPr eaLnBrk="0" hangingPunct="0">
              <a:defRPr b="1">
                <a:solidFill>
                  <a:schemeClr val="bg1"/>
                </a:solidFill>
                <a:latin typeface="Arial" charset="0"/>
              </a:defRPr>
            </a:lvl1pPr>
            <a:lvl2pPr marL="742950" indent="-285750" eaLnBrk="0" hangingPunct="0">
              <a:defRPr b="1">
                <a:solidFill>
                  <a:schemeClr val="bg1"/>
                </a:solidFill>
                <a:latin typeface="Arial" charset="0"/>
              </a:defRPr>
            </a:lvl2pPr>
            <a:lvl3pPr marL="1143000" indent="-228600" eaLnBrk="0" hangingPunct="0">
              <a:defRPr b="1">
                <a:solidFill>
                  <a:schemeClr val="bg1"/>
                </a:solidFill>
                <a:latin typeface="Arial" charset="0"/>
              </a:defRPr>
            </a:lvl3pPr>
            <a:lvl4pPr marL="1600200" indent="-228600" eaLnBrk="0" hangingPunct="0">
              <a:defRPr b="1">
                <a:solidFill>
                  <a:schemeClr val="bg1"/>
                </a:solidFill>
                <a:latin typeface="Arial" charset="0"/>
              </a:defRPr>
            </a:lvl4pPr>
            <a:lvl5pPr marL="2057400" indent="-228600" eaLnBrk="0" hangingPunct="0">
              <a:defRPr b="1">
                <a:solidFill>
                  <a:schemeClr val="bg1"/>
                </a:solidFill>
                <a:latin typeface="Arial" charset="0"/>
              </a:defRPr>
            </a:lvl5pPr>
            <a:lvl6pPr marL="2514600" indent="-228600" eaLnBrk="0" fontAlgn="base" hangingPunct="0">
              <a:spcBef>
                <a:spcPct val="0"/>
              </a:spcBef>
              <a:spcAft>
                <a:spcPct val="0"/>
              </a:spcAft>
              <a:defRPr b="1">
                <a:solidFill>
                  <a:schemeClr val="bg1"/>
                </a:solidFill>
                <a:latin typeface="Arial" charset="0"/>
              </a:defRPr>
            </a:lvl6pPr>
            <a:lvl7pPr marL="2971800" indent="-228600" eaLnBrk="0" fontAlgn="base" hangingPunct="0">
              <a:spcBef>
                <a:spcPct val="0"/>
              </a:spcBef>
              <a:spcAft>
                <a:spcPct val="0"/>
              </a:spcAft>
              <a:defRPr b="1">
                <a:solidFill>
                  <a:schemeClr val="bg1"/>
                </a:solidFill>
                <a:latin typeface="Arial" charset="0"/>
              </a:defRPr>
            </a:lvl7pPr>
            <a:lvl8pPr marL="3429000" indent="-228600" eaLnBrk="0" fontAlgn="base" hangingPunct="0">
              <a:spcBef>
                <a:spcPct val="0"/>
              </a:spcBef>
              <a:spcAft>
                <a:spcPct val="0"/>
              </a:spcAft>
              <a:defRPr b="1">
                <a:solidFill>
                  <a:schemeClr val="bg1"/>
                </a:solidFill>
                <a:latin typeface="Arial" charset="0"/>
              </a:defRPr>
            </a:lvl8pPr>
            <a:lvl9pPr marL="3886200" indent="-228600" eaLnBrk="0" fontAlgn="base" hangingPunct="0">
              <a:spcBef>
                <a:spcPct val="0"/>
              </a:spcBef>
              <a:spcAft>
                <a:spcPct val="0"/>
              </a:spcAft>
              <a:defRPr b="1">
                <a:solidFill>
                  <a:schemeClr val="bg1"/>
                </a:solidFill>
                <a:latin typeface="Arial" charset="0"/>
              </a:defRPr>
            </a:lvl9pPr>
          </a:lstStyle>
          <a:p>
            <a:pPr eaLnBrk="1" hangingPunct="1"/>
            <a:r>
              <a:rPr lang="en-GB" altLang="en-US" sz="900" b="0" i="1" dirty="0" smtClean="0">
                <a:solidFill>
                  <a:schemeClr val="tx1"/>
                </a:solidFill>
              </a:rPr>
              <a:t>Source: J. </a:t>
            </a:r>
            <a:r>
              <a:rPr lang="en-GB" altLang="en-US" sz="900" b="0" i="1" dirty="0" err="1" smtClean="0">
                <a:solidFill>
                  <a:schemeClr val="tx1"/>
                </a:solidFill>
              </a:rPr>
              <a:t>Jimeno</a:t>
            </a:r>
            <a:r>
              <a:rPr lang="en-GB" altLang="en-US" sz="900" b="0" i="1" dirty="0" smtClean="0">
                <a:solidFill>
                  <a:schemeClr val="tx1"/>
                </a:solidFill>
              </a:rPr>
              <a:t>, F. </a:t>
            </a:r>
            <a:r>
              <a:rPr lang="en-GB" altLang="en-US" sz="900" b="0" i="1" dirty="0" err="1" smtClean="0">
                <a:solidFill>
                  <a:schemeClr val="tx1"/>
                </a:solidFill>
              </a:rPr>
              <a:t>Smets</a:t>
            </a:r>
            <a:r>
              <a:rPr lang="en-GB" altLang="en-US" sz="900" b="0" i="1" dirty="0" smtClean="0">
                <a:solidFill>
                  <a:schemeClr val="tx1"/>
                </a:solidFill>
              </a:rPr>
              <a:t> &amp; Y. </a:t>
            </a:r>
            <a:r>
              <a:rPr lang="en-GB" altLang="en-US" sz="900" b="0" i="1" dirty="0" err="1" smtClean="0">
                <a:solidFill>
                  <a:schemeClr val="tx1"/>
                </a:solidFill>
              </a:rPr>
              <a:t>Yiangou</a:t>
            </a:r>
            <a:r>
              <a:rPr lang="en-GB" altLang="en-US" sz="900" b="0" i="1" dirty="0" smtClean="0">
                <a:solidFill>
                  <a:schemeClr val="tx1"/>
                </a:solidFill>
              </a:rPr>
              <a:t>, “Secular stagnation: a view from the </a:t>
            </a:r>
            <a:r>
              <a:rPr lang="en-GB" altLang="en-US" sz="900" b="0" i="1" dirty="0" err="1" smtClean="0">
                <a:solidFill>
                  <a:schemeClr val="tx1"/>
                </a:solidFill>
              </a:rPr>
              <a:t>Eurozone</a:t>
            </a:r>
            <a:r>
              <a:rPr lang="en-GB" altLang="en-US" sz="900" b="0" i="1" dirty="0" smtClean="0">
                <a:solidFill>
                  <a:schemeClr val="tx1"/>
                </a:solidFill>
              </a:rPr>
              <a:t>’, in C. </a:t>
            </a:r>
            <a:r>
              <a:rPr lang="en-GB" altLang="en-US" sz="900" b="0" i="1" dirty="0" err="1" smtClean="0">
                <a:solidFill>
                  <a:schemeClr val="tx1"/>
                </a:solidFill>
              </a:rPr>
              <a:t>Teulings</a:t>
            </a:r>
            <a:r>
              <a:rPr lang="en-GB" altLang="en-US" sz="900" b="0" i="1" dirty="0" smtClean="0">
                <a:solidFill>
                  <a:schemeClr val="tx1"/>
                </a:solidFill>
              </a:rPr>
              <a:t> &amp; R. Baldwin (eds.) Secular Stagnation: Facts, Causes and Consequences, VoxEU.org &amp; CEPR, 2014 </a:t>
            </a:r>
            <a:endParaRPr lang="en-GB" altLang="en-US" sz="900" b="0" i="1" dirty="0">
              <a:solidFill>
                <a:schemeClr val="tx1"/>
              </a:solidFill>
            </a:endParaRPr>
          </a:p>
        </p:txBody>
      </p:sp>
      <p:sp>
        <p:nvSpPr>
          <p:cNvPr id="17" name="Shape 193"/>
          <p:cNvSpPr/>
          <p:nvPr/>
        </p:nvSpPr>
        <p:spPr>
          <a:xfrm>
            <a:off x="287206" y="4857760"/>
            <a:ext cx="8029210" cy="1477328"/>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marL="214312" lvl="1" indent="-214312">
              <a:buClr>
                <a:srgbClr val="17375E"/>
              </a:buClr>
              <a:buSzPct val="100000"/>
              <a:buFont typeface="Wingdings" pitchFamily="2" charset="2"/>
              <a:buChar char="§"/>
            </a:pPr>
            <a:r>
              <a:rPr lang="en-US" sz="1400" b="1" dirty="0" smtClean="0">
                <a:solidFill>
                  <a:srgbClr val="17375E"/>
                </a:solidFill>
                <a:latin typeface="Arial"/>
                <a:ea typeface="Arial"/>
                <a:cs typeface="Arial"/>
                <a:sym typeface="Arial"/>
              </a:rPr>
              <a:t>Potential productivity gains in selected sectors</a:t>
            </a:r>
            <a:endParaRPr lang="en-US" sz="1000" dirty="0" smtClean="0">
              <a:solidFill>
                <a:srgbClr val="17375E"/>
              </a:solidFill>
              <a:latin typeface="Arial"/>
              <a:ea typeface="Arial"/>
              <a:cs typeface="Arial"/>
              <a:sym typeface="Arial"/>
            </a:endParaRPr>
          </a:p>
          <a:p>
            <a:pPr marL="950768" lvl="1" indent="-207818">
              <a:buClr>
                <a:srgbClr val="17375E"/>
              </a:buClr>
              <a:buSzPct val="100000"/>
              <a:buFont typeface="Wingdings" pitchFamily="2" charset="2"/>
              <a:buChar char="§"/>
            </a:pPr>
            <a:r>
              <a:rPr lang="en-US" sz="1200" b="0" dirty="0" smtClean="0">
                <a:solidFill>
                  <a:srgbClr val="17375E"/>
                </a:solidFill>
                <a:latin typeface="Arial"/>
                <a:ea typeface="Arial"/>
                <a:cs typeface="Arial"/>
                <a:sym typeface="Arial"/>
              </a:rPr>
              <a:t>Productivity could be raised up to 4%</a:t>
            </a:r>
          </a:p>
          <a:p>
            <a:pPr marL="950768" lvl="1" indent="-207818">
              <a:buClr>
                <a:srgbClr val="17375E"/>
              </a:buClr>
              <a:buSzPct val="100000"/>
              <a:buFont typeface="Wingdings" pitchFamily="2" charset="2"/>
              <a:buChar char="§"/>
            </a:pPr>
            <a:endParaRPr lang="en-US" sz="1200" dirty="0" smtClean="0">
              <a:solidFill>
                <a:srgbClr val="17375E"/>
              </a:solidFill>
              <a:latin typeface="Arial"/>
              <a:ea typeface="Arial"/>
              <a:cs typeface="Arial"/>
              <a:sym typeface="Arial"/>
            </a:endParaRPr>
          </a:p>
          <a:p>
            <a:pPr marL="214312" lvl="0" indent="-214312">
              <a:buClr>
                <a:srgbClr val="17375E"/>
              </a:buClr>
              <a:buSzPct val="100000"/>
              <a:buFont typeface="Wingdings" pitchFamily="2" charset="2"/>
              <a:buChar char="§"/>
            </a:pPr>
            <a:r>
              <a:rPr lang="en-US" sz="1400" b="1" dirty="0" smtClean="0">
                <a:solidFill>
                  <a:srgbClr val="17375E"/>
                </a:solidFill>
                <a:latin typeface="Arial"/>
                <a:ea typeface="Arial"/>
                <a:cs typeface="Arial"/>
                <a:sym typeface="Arial"/>
              </a:rPr>
              <a:t>“Soft” structural reforms linked to business environment</a:t>
            </a:r>
            <a:endParaRPr lang="en-US" b="1" dirty="0" smtClean="0">
              <a:solidFill>
                <a:srgbClr val="17375E"/>
              </a:solidFill>
              <a:latin typeface="Arial"/>
              <a:ea typeface="Arial"/>
              <a:cs typeface="Arial"/>
              <a:sym typeface="Arial"/>
            </a:endParaRPr>
          </a:p>
          <a:p>
            <a:pPr marL="950768" lvl="1" indent="-207818">
              <a:buClr>
                <a:srgbClr val="17375E"/>
              </a:buClr>
              <a:buSzPct val="100000"/>
              <a:buFont typeface="Wingdings" pitchFamily="2" charset="2"/>
              <a:buChar char="§"/>
            </a:pPr>
            <a:r>
              <a:rPr lang="en-US" sz="1200" b="0" dirty="0" smtClean="0">
                <a:solidFill>
                  <a:srgbClr val="17375E"/>
                </a:solidFill>
                <a:latin typeface="Arial"/>
                <a:ea typeface="Arial"/>
                <a:cs typeface="Arial"/>
                <a:sym typeface="Arial"/>
              </a:rPr>
              <a:t>Broad package of labor, tax, product and pension reforms could raise GDP p.c. after 10 years by 11% in EU, 5% in US</a:t>
            </a:r>
          </a:p>
          <a:p>
            <a:pPr marL="214312" lvl="0" indent="-214312">
              <a:buClr>
                <a:srgbClr val="17375E"/>
              </a:buClr>
              <a:buSzPct val="100000"/>
            </a:pPr>
            <a:endParaRPr lang="en-US" sz="1400" b="1" dirty="0" smtClean="0">
              <a:solidFill>
                <a:srgbClr val="17375E"/>
              </a:solidFill>
              <a:latin typeface="Arial"/>
              <a:ea typeface="Arial"/>
              <a:cs typeface="Arial"/>
              <a:sym typeface="Arial"/>
            </a:endParaRPr>
          </a:p>
        </p:txBody>
      </p:sp>
    </p:spTree>
    <p:extLst>
      <p:ext uri="{BB962C8B-B14F-4D97-AF65-F5344CB8AC3E}">
        <p14:creationId xmlns:p14="http://schemas.microsoft.com/office/powerpoint/2010/main" val="372905558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eaLnBrk="1" hangingPunct="1">
              <a:spcBef>
                <a:spcPct val="0"/>
              </a:spcBef>
            </a:pPr>
            <a:fld id="{56CEC0A5-BF23-4FE5-8AFF-A0F5BE09D7A3}" type="slidenum">
              <a:rPr lang="es-ES_tradnl" altLang="en-US" sz="1500" smtClean="0"/>
              <a:pPr eaLnBrk="1" hangingPunct="1">
                <a:spcBef>
                  <a:spcPct val="0"/>
                </a:spcBef>
              </a:pPr>
              <a:t>42</a:t>
            </a:fld>
            <a:endParaRPr lang="es-ES_tradnl" altLang="en-US" sz="1500" smtClean="0"/>
          </a:p>
        </p:txBody>
      </p:sp>
      <p:sp>
        <p:nvSpPr>
          <p:cNvPr id="5123" name="Rectangle 9"/>
          <p:cNvSpPr>
            <a:spLocks noChangeArrowheads="1"/>
          </p:cNvSpPr>
          <p:nvPr/>
        </p:nvSpPr>
        <p:spPr bwMode="auto">
          <a:xfrm>
            <a:off x="357931" y="4149080"/>
            <a:ext cx="8429625" cy="1754326"/>
          </a:xfrm>
          <a:prstGeom prst="rect">
            <a:avLst/>
          </a:prstGeom>
          <a:noFill/>
          <a:ln>
            <a:noFill/>
          </a:ln>
          <a:extLst/>
        </p:spPr>
        <p:txBody>
          <a:bodyPr>
            <a:spAutoFit/>
          </a:bodyPr>
          <a:lstStyle>
            <a:lvl1pPr marL="263525" indent="-263525" eaLnBrk="0" hangingPunct="0">
              <a:lnSpc>
                <a:spcPct val="96000"/>
              </a:lnSpc>
              <a:spcBef>
                <a:spcPts val="600"/>
              </a:spcBef>
              <a:defRPr sz="2400" b="1">
                <a:solidFill>
                  <a:srgbClr val="FF0000"/>
                </a:solidFill>
                <a:latin typeface="Arial" charset="0"/>
                <a:ea typeface="MS PGothic" pitchFamily="34" charset="-128"/>
              </a:defRPr>
            </a:lvl1pPr>
            <a:lvl2pPr eaLnBrk="0" hangingPunct="0">
              <a:lnSpc>
                <a:spcPct val="96000"/>
              </a:lnSpc>
              <a:spcBef>
                <a:spcPts val="550"/>
              </a:spcBef>
              <a:defRPr sz="2200">
                <a:solidFill>
                  <a:srgbClr val="000024"/>
                </a:solidFill>
                <a:latin typeface="Arial" charset="0"/>
                <a:ea typeface="MS PGothic" pitchFamily="34" charset="-128"/>
              </a:defRPr>
            </a:lvl2pPr>
            <a:lvl3pPr eaLnBrk="0" hangingPunct="0">
              <a:lnSpc>
                <a:spcPct val="96000"/>
              </a:lnSpc>
              <a:spcBef>
                <a:spcPts val="500"/>
              </a:spcBef>
              <a:defRPr sz="2000">
                <a:solidFill>
                  <a:srgbClr val="000024"/>
                </a:solidFill>
                <a:latin typeface="Arial" charset="0"/>
                <a:ea typeface="MS PGothic" pitchFamily="34" charset="-128"/>
              </a:defRPr>
            </a:lvl3pPr>
            <a:lvl4pPr eaLnBrk="0" hangingPunct="0">
              <a:lnSpc>
                <a:spcPct val="96000"/>
              </a:lnSpc>
              <a:spcBef>
                <a:spcPts val="500"/>
              </a:spcBef>
              <a:defRPr sz="2000">
                <a:solidFill>
                  <a:srgbClr val="000024"/>
                </a:solidFill>
                <a:latin typeface="Arial" charset="0"/>
                <a:ea typeface="MS PGothic" pitchFamily="34" charset="-128"/>
              </a:defRPr>
            </a:lvl4pPr>
            <a:lvl5pPr eaLnBrk="0" hangingPunct="0">
              <a:lnSpc>
                <a:spcPct val="96000"/>
              </a:lnSpc>
              <a:spcBef>
                <a:spcPts val="500"/>
              </a:spcBef>
              <a:defRPr sz="2000">
                <a:solidFill>
                  <a:srgbClr val="000024"/>
                </a:solidFill>
                <a:latin typeface="Arial"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charset="0"/>
                <a:ea typeface="MS PGothic" pitchFamily="34" charset="-128"/>
              </a:defRPr>
            </a:lvl9pPr>
          </a:lstStyle>
          <a:p>
            <a:pPr eaLnBrk="1" hangingPunct="1">
              <a:lnSpc>
                <a:spcPct val="100000"/>
              </a:lnSpc>
              <a:spcBef>
                <a:spcPct val="0"/>
              </a:spcBef>
              <a:buFont typeface="Wingdings" pitchFamily="2" charset="2"/>
              <a:buChar char="§"/>
              <a:defRPr/>
            </a:pPr>
            <a:r>
              <a:rPr lang="en-GB" altLang="en-US" sz="1200" b="0" spc="-10" dirty="0" smtClean="0">
                <a:solidFill>
                  <a:schemeClr val="tx1"/>
                </a:solidFill>
              </a:rPr>
              <a:t>The </a:t>
            </a:r>
            <a:r>
              <a:rPr lang="en-GB" altLang="en-US" sz="1200" spc="-10" dirty="0">
                <a:solidFill>
                  <a:schemeClr val="tx1"/>
                </a:solidFill>
              </a:rPr>
              <a:t>peripheral countries </a:t>
            </a:r>
            <a:r>
              <a:rPr lang="en-GB" altLang="en-US" sz="1200" b="0" spc="-10" dirty="0">
                <a:solidFill>
                  <a:schemeClr val="tx1"/>
                </a:solidFill>
              </a:rPr>
              <a:t>still maintain the competitiveness gains achieved in recent years and are likely to continue doing so in coming quarters. This is the case for Greece, Portugal and Ireland . In </a:t>
            </a:r>
            <a:r>
              <a:rPr lang="en-GB" altLang="en-US" sz="1200" spc="-10" dirty="0">
                <a:solidFill>
                  <a:schemeClr val="tx1"/>
                </a:solidFill>
              </a:rPr>
              <a:t>Spain</a:t>
            </a:r>
            <a:r>
              <a:rPr lang="en-GB" altLang="en-US" sz="1200" b="0" spc="-10" dirty="0">
                <a:solidFill>
                  <a:schemeClr val="tx1"/>
                </a:solidFill>
              </a:rPr>
              <a:t>, the decline in salaries and unit labour costs continues and is significant when analysed at a global level (versus the 37 most-industrialised countries). In the manufacturing sector, Spain is making solid gains in competitiveness. </a:t>
            </a:r>
            <a:endParaRPr lang="en-GB" altLang="en-US" sz="1200" b="0" spc="-10" dirty="0" smtClean="0">
              <a:solidFill>
                <a:schemeClr val="tx1"/>
              </a:solidFill>
            </a:endParaRPr>
          </a:p>
          <a:p>
            <a:pPr eaLnBrk="1" hangingPunct="1">
              <a:lnSpc>
                <a:spcPct val="100000"/>
              </a:lnSpc>
              <a:spcBef>
                <a:spcPct val="0"/>
              </a:spcBef>
              <a:buFont typeface="Wingdings" pitchFamily="2" charset="2"/>
              <a:buChar char="§"/>
              <a:defRPr/>
            </a:pPr>
            <a:r>
              <a:rPr lang="en-GB" altLang="en-US" sz="1200" b="0" spc="-10" dirty="0" smtClean="0">
                <a:solidFill>
                  <a:schemeClr val="tx1"/>
                </a:solidFill>
              </a:rPr>
              <a:t>We </a:t>
            </a:r>
            <a:r>
              <a:rPr lang="en-GB" altLang="en-US" sz="1200" b="0" spc="-10" dirty="0">
                <a:solidFill>
                  <a:schemeClr val="tx1"/>
                </a:solidFill>
              </a:rPr>
              <a:t>would highlight the adjustment in </a:t>
            </a:r>
            <a:r>
              <a:rPr lang="en-GB" altLang="en-US" sz="1200" spc="-10" dirty="0">
                <a:solidFill>
                  <a:schemeClr val="tx1"/>
                </a:solidFill>
              </a:rPr>
              <a:t>Italy</a:t>
            </a:r>
            <a:r>
              <a:rPr lang="en-GB" altLang="en-US" sz="1200" b="0" spc="-10" dirty="0">
                <a:solidFill>
                  <a:schemeClr val="tx1"/>
                </a:solidFill>
              </a:rPr>
              <a:t>’s nominal compensation per employee, which is falling quite significantly in relative terms.  However, this is negatively offset by poor productivity, which means the relative performance of ULCs is still weak. </a:t>
            </a:r>
            <a:endParaRPr lang="en-GB" altLang="en-US" sz="1200" b="0" spc="-10" dirty="0" smtClean="0">
              <a:solidFill>
                <a:schemeClr val="tx1"/>
              </a:solidFill>
            </a:endParaRPr>
          </a:p>
          <a:p>
            <a:pPr eaLnBrk="1" hangingPunct="1">
              <a:lnSpc>
                <a:spcPct val="100000"/>
              </a:lnSpc>
              <a:spcBef>
                <a:spcPct val="0"/>
              </a:spcBef>
              <a:buFont typeface="Wingdings" pitchFamily="2" charset="2"/>
              <a:buChar char="§"/>
              <a:defRPr/>
            </a:pPr>
            <a:r>
              <a:rPr lang="en-GB" altLang="en-US" sz="1200" spc="-10" dirty="0" smtClean="0">
                <a:solidFill>
                  <a:schemeClr val="tx1"/>
                </a:solidFill>
              </a:rPr>
              <a:t>France</a:t>
            </a:r>
            <a:r>
              <a:rPr lang="en-GB" altLang="en-US" sz="1200" b="0" spc="-10" dirty="0" smtClean="0">
                <a:solidFill>
                  <a:schemeClr val="tx1"/>
                </a:solidFill>
              </a:rPr>
              <a:t> </a:t>
            </a:r>
            <a:r>
              <a:rPr lang="en-GB" altLang="en-US" sz="1200" b="0" spc="-10" dirty="0">
                <a:solidFill>
                  <a:schemeClr val="tx1"/>
                </a:solidFill>
              </a:rPr>
              <a:t>is still not experiencing any significant adjustment in relative terms versus the other economies, </a:t>
            </a:r>
            <a:endParaRPr lang="en-GB" altLang="en-US" sz="1200" b="0" spc="-10" dirty="0" smtClean="0">
              <a:solidFill>
                <a:schemeClr val="tx1"/>
              </a:solidFill>
            </a:endParaRPr>
          </a:p>
          <a:p>
            <a:pPr eaLnBrk="1" hangingPunct="1">
              <a:lnSpc>
                <a:spcPct val="100000"/>
              </a:lnSpc>
              <a:spcBef>
                <a:spcPct val="0"/>
              </a:spcBef>
              <a:buFont typeface="Wingdings" pitchFamily="2" charset="2"/>
              <a:buChar char="§"/>
              <a:defRPr/>
            </a:pPr>
            <a:r>
              <a:rPr lang="en-GB" altLang="en-US" sz="1200" b="0" spc="-10" dirty="0">
                <a:solidFill>
                  <a:schemeClr val="tx1"/>
                </a:solidFill>
              </a:rPr>
              <a:t>I</a:t>
            </a:r>
            <a:r>
              <a:rPr lang="en-GB" altLang="en-US" sz="1200" b="0" spc="-10" dirty="0" smtClean="0">
                <a:solidFill>
                  <a:schemeClr val="tx1"/>
                </a:solidFill>
              </a:rPr>
              <a:t>n </a:t>
            </a:r>
            <a:r>
              <a:rPr lang="en-GB" altLang="en-US" sz="1200" spc="-10" dirty="0">
                <a:solidFill>
                  <a:schemeClr val="tx1"/>
                </a:solidFill>
              </a:rPr>
              <a:t>Germany</a:t>
            </a:r>
            <a:r>
              <a:rPr lang="en-GB" altLang="en-US" sz="1200" b="0" spc="-10" dirty="0">
                <a:solidFill>
                  <a:schemeClr val="tx1"/>
                </a:solidFill>
              </a:rPr>
              <a:t> salaries and ULCs are rising in relative terms. </a:t>
            </a:r>
            <a:endParaRPr lang="en-GB" altLang="en-US" sz="1050" b="0" spc="-10" dirty="0" smtClean="0">
              <a:solidFill>
                <a:schemeClr val="tx1"/>
              </a:solidFill>
            </a:endParaRPr>
          </a:p>
        </p:txBody>
      </p:sp>
      <p:sp>
        <p:nvSpPr>
          <p:cNvPr id="8196" name="Text Box 30"/>
          <p:cNvSpPr txBox="1">
            <a:spLocks noChangeArrowheads="1"/>
          </p:cNvSpPr>
          <p:nvPr/>
        </p:nvSpPr>
        <p:spPr bwMode="auto">
          <a:xfrm>
            <a:off x="130175" y="188913"/>
            <a:ext cx="8402638" cy="739775"/>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r>
              <a:rPr lang="es-ES" altLang="en-US" sz="1800" dirty="0">
                <a:solidFill>
                  <a:schemeClr val="bg1"/>
                </a:solidFill>
                <a:cs typeface="Times New Roman" pitchFamily="18" charset="0"/>
              </a:rPr>
              <a:t>        </a:t>
            </a:r>
            <a:r>
              <a:rPr lang="en-GB" altLang="en-US" sz="1800" dirty="0" smtClean="0">
                <a:solidFill>
                  <a:schemeClr val="bg1"/>
                </a:solidFill>
                <a:cs typeface="Times New Roman" pitchFamily="18" charset="0"/>
              </a:rPr>
              <a:t>Current account, competitiveness and corporate margins:</a:t>
            </a:r>
          </a:p>
          <a:p>
            <a:pPr algn="ctr" defTabSz="914400">
              <a:lnSpc>
                <a:spcPct val="100000"/>
              </a:lnSpc>
              <a:spcBef>
                <a:spcPct val="0"/>
              </a:spcBef>
              <a:buClrTx/>
              <a:buSzTx/>
              <a:buFontTx/>
              <a:buNone/>
            </a:pPr>
            <a:r>
              <a:rPr lang="en-GB" altLang="en-US" sz="1800" dirty="0" smtClean="0">
                <a:solidFill>
                  <a:schemeClr val="bg1"/>
                </a:solidFill>
                <a:cs typeface="Times New Roman" pitchFamily="18" charset="0"/>
              </a:rPr>
              <a:t>Competitiveness adjustments continue . . . More to come</a:t>
            </a:r>
          </a:p>
        </p:txBody>
      </p:sp>
      <p:pic>
        <p:nvPicPr>
          <p:cNvPr id="8198" name="Picture 4" descr="http://2.bp.blogspot.com/_VeKIsVjh59M/S7qWECsdxUI/AAAAAAAAACU/sSghHWyUmoI/s1600/Balance_Scale_Mon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403225"/>
            <a:ext cx="58102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17" y="1196752"/>
            <a:ext cx="8201596"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eaLnBrk="1" hangingPunct="1">
              <a:spcBef>
                <a:spcPct val="0"/>
              </a:spcBef>
            </a:pPr>
            <a:fld id="{52938E87-169F-4DB8-95E3-8808562BE507}" type="slidenum">
              <a:rPr lang="es-ES_tradnl" altLang="en-US" sz="1500" smtClean="0"/>
              <a:pPr eaLnBrk="1" hangingPunct="1">
                <a:spcBef>
                  <a:spcPct val="0"/>
                </a:spcBef>
              </a:pPr>
              <a:t>43</a:t>
            </a:fld>
            <a:endParaRPr lang="es-ES_tradnl" altLang="en-US" sz="1500" smtClean="0"/>
          </a:p>
        </p:txBody>
      </p:sp>
      <p:sp>
        <p:nvSpPr>
          <p:cNvPr id="5123" name="Rectangle 9"/>
          <p:cNvSpPr>
            <a:spLocks noChangeArrowheads="1"/>
          </p:cNvSpPr>
          <p:nvPr/>
        </p:nvSpPr>
        <p:spPr bwMode="auto">
          <a:xfrm>
            <a:off x="537890" y="4170797"/>
            <a:ext cx="8001000" cy="1938992"/>
          </a:xfrm>
          <a:prstGeom prst="rect">
            <a:avLst/>
          </a:prstGeom>
          <a:noFill/>
          <a:ln>
            <a:noFill/>
          </a:ln>
          <a:extLst/>
        </p:spPr>
        <p:txBody>
          <a:bodyPr>
            <a:spAutoFit/>
          </a:bodyPr>
          <a:lstStyle>
            <a:lvl1pPr marL="263525" indent="-263525" eaLnBrk="0" hangingPunct="0">
              <a:lnSpc>
                <a:spcPct val="96000"/>
              </a:lnSpc>
              <a:spcBef>
                <a:spcPts val="600"/>
              </a:spcBef>
              <a:defRPr sz="2400" b="1">
                <a:solidFill>
                  <a:srgbClr val="FF0000"/>
                </a:solidFill>
                <a:latin typeface="Arial" charset="0"/>
                <a:ea typeface="MS PGothic" pitchFamily="34" charset="-128"/>
              </a:defRPr>
            </a:lvl1pPr>
            <a:lvl2pPr eaLnBrk="0" hangingPunct="0">
              <a:lnSpc>
                <a:spcPct val="96000"/>
              </a:lnSpc>
              <a:spcBef>
                <a:spcPts val="550"/>
              </a:spcBef>
              <a:defRPr sz="2200">
                <a:solidFill>
                  <a:srgbClr val="000024"/>
                </a:solidFill>
                <a:latin typeface="Arial" charset="0"/>
                <a:ea typeface="MS PGothic" pitchFamily="34" charset="-128"/>
              </a:defRPr>
            </a:lvl2pPr>
            <a:lvl3pPr eaLnBrk="0" hangingPunct="0">
              <a:lnSpc>
                <a:spcPct val="96000"/>
              </a:lnSpc>
              <a:spcBef>
                <a:spcPts val="500"/>
              </a:spcBef>
              <a:defRPr sz="2000">
                <a:solidFill>
                  <a:srgbClr val="000024"/>
                </a:solidFill>
                <a:latin typeface="Arial" charset="0"/>
                <a:ea typeface="MS PGothic" pitchFamily="34" charset="-128"/>
              </a:defRPr>
            </a:lvl3pPr>
            <a:lvl4pPr eaLnBrk="0" hangingPunct="0">
              <a:lnSpc>
                <a:spcPct val="96000"/>
              </a:lnSpc>
              <a:spcBef>
                <a:spcPts val="500"/>
              </a:spcBef>
              <a:defRPr sz="2000">
                <a:solidFill>
                  <a:srgbClr val="000024"/>
                </a:solidFill>
                <a:latin typeface="Arial" charset="0"/>
                <a:ea typeface="MS PGothic" pitchFamily="34" charset="-128"/>
              </a:defRPr>
            </a:lvl4pPr>
            <a:lvl5pPr eaLnBrk="0" hangingPunct="0">
              <a:lnSpc>
                <a:spcPct val="96000"/>
              </a:lnSpc>
              <a:spcBef>
                <a:spcPts val="500"/>
              </a:spcBef>
              <a:defRPr sz="2000">
                <a:solidFill>
                  <a:srgbClr val="000024"/>
                </a:solidFill>
                <a:latin typeface="Arial"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charset="0"/>
                <a:ea typeface="MS PGothic" pitchFamily="34" charset="-128"/>
              </a:defRPr>
            </a:lvl9pPr>
          </a:lstStyle>
          <a:p>
            <a:pPr eaLnBrk="1" hangingPunct="1">
              <a:lnSpc>
                <a:spcPct val="100000"/>
              </a:lnSpc>
              <a:spcBef>
                <a:spcPct val="0"/>
              </a:spcBef>
              <a:buFont typeface="Wingdings" pitchFamily="2" charset="2"/>
              <a:buChar char="§"/>
              <a:defRPr/>
            </a:pPr>
            <a:r>
              <a:rPr lang="en-GB" altLang="en-US" sz="1200" b="0" spc="-10" dirty="0" smtClean="0">
                <a:solidFill>
                  <a:schemeClr val="tx1"/>
                </a:solidFill>
              </a:rPr>
              <a:t>We </a:t>
            </a:r>
            <a:r>
              <a:rPr lang="en-GB" altLang="en-US" sz="1200" b="0" spc="-10" dirty="0">
                <a:solidFill>
                  <a:schemeClr val="tx1"/>
                </a:solidFill>
              </a:rPr>
              <a:t>calculate the GOS (Gross Operating Surplus) as a percentage of the GVA (Gross Value Added) as a proxy of corporate margins. </a:t>
            </a:r>
            <a:endParaRPr lang="en-GB" altLang="en-US" sz="1200" b="0" spc="-10" dirty="0" smtClean="0">
              <a:solidFill>
                <a:schemeClr val="tx1"/>
              </a:solidFill>
            </a:endParaRPr>
          </a:p>
          <a:p>
            <a:pPr eaLnBrk="1" hangingPunct="1">
              <a:lnSpc>
                <a:spcPct val="100000"/>
              </a:lnSpc>
              <a:spcBef>
                <a:spcPct val="0"/>
              </a:spcBef>
              <a:buFont typeface="Wingdings" pitchFamily="2" charset="2"/>
              <a:buChar char="§"/>
              <a:defRPr/>
            </a:pPr>
            <a:r>
              <a:rPr lang="en-GB" altLang="en-US" sz="1200" spc="-10" dirty="0" smtClean="0">
                <a:solidFill>
                  <a:schemeClr val="tx1"/>
                </a:solidFill>
              </a:rPr>
              <a:t>Spain</a:t>
            </a:r>
            <a:r>
              <a:rPr lang="en-GB" altLang="en-US" sz="1200" b="0" spc="-10" dirty="0" smtClean="0">
                <a:solidFill>
                  <a:schemeClr val="tx1"/>
                </a:solidFill>
              </a:rPr>
              <a:t> </a:t>
            </a:r>
            <a:r>
              <a:rPr lang="en-GB" altLang="en-US" sz="1200" b="0" spc="-10" dirty="0">
                <a:solidFill>
                  <a:schemeClr val="tx1"/>
                </a:solidFill>
              </a:rPr>
              <a:t>is well ahead of the rest of the largest economies in terms of margin recovery, courtesy of the big adjustments in the labour market and the flexibility introduced by the government’s reforms. With the recovery of the labour market, margins seem to be stabilising. </a:t>
            </a:r>
            <a:endParaRPr lang="en-GB" altLang="en-US" sz="1200" b="0" spc="-10" dirty="0" smtClean="0">
              <a:solidFill>
                <a:schemeClr val="tx1"/>
              </a:solidFill>
            </a:endParaRPr>
          </a:p>
          <a:p>
            <a:pPr eaLnBrk="1" hangingPunct="1">
              <a:lnSpc>
                <a:spcPct val="100000"/>
              </a:lnSpc>
              <a:spcBef>
                <a:spcPct val="0"/>
              </a:spcBef>
              <a:buFont typeface="Wingdings" pitchFamily="2" charset="2"/>
              <a:buChar char="§"/>
              <a:defRPr/>
            </a:pPr>
            <a:r>
              <a:rPr lang="en-GB" altLang="en-US" sz="1200" spc="-10" dirty="0" smtClean="0">
                <a:solidFill>
                  <a:schemeClr val="tx1"/>
                </a:solidFill>
              </a:rPr>
              <a:t>Germany</a:t>
            </a:r>
            <a:r>
              <a:rPr lang="en-GB" altLang="en-US" sz="1200" b="0" spc="-10" dirty="0" smtClean="0">
                <a:solidFill>
                  <a:schemeClr val="tx1"/>
                </a:solidFill>
              </a:rPr>
              <a:t> </a:t>
            </a:r>
            <a:r>
              <a:rPr lang="en-GB" altLang="en-US" sz="1200" b="0" spc="-10" dirty="0">
                <a:solidFill>
                  <a:schemeClr val="tx1"/>
                </a:solidFill>
              </a:rPr>
              <a:t>seems to be settling at around the 41% level, after having reached more than 45% at the peak, and has started transferring part of these gains in margins to salaries per employee. </a:t>
            </a:r>
            <a:endParaRPr lang="en-GB" altLang="en-US" sz="1200" b="0" spc="-10" dirty="0" smtClean="0">
              <a:solidFill>
                <a:schemeClr val="tx1"/>
              </a:solidFill>
            </a:endParaRPr>
          </a:p>
          <a:p>
            <a:pPr eaLnBrk="1" hangingPunct="1">
              <a:lnSpc>
                <a:spcPct val="100000"/>
              </a:lnSpc>
              <a:spcBef>
                <a:spcPct val="0"/>
              </a:spcBef>
              <a:buFont typeface="Wingdings" pitchFamily="2" charset="2"/>
              <a:buChar char="§"/>
              <a:defRPr/>
            </a:pPr>
            <a:r>
              <a:rPr lang="en-GB" altLang="en-US" sz="1200" b="0" spc="-10" dirty="0" smtClean="0">
                <a:solidFill>
                  <a:schemeClr val="tx1"/>
                </a:solidFill>
              </a:rPr>
              <a:t>Finally</a:t>
            </a:r>
            <a:r>
              <a:rPr lang="en-GB" altLang="en-US" sz="1200" b="0" spc="-10" dirty="0">
                <a:solidFill>
                  <a:schemeClr val="tx1"/>
                </a:solidFill>
              </a:rPr>
              <a:t>, we have not yet seen any significant improvement in margins in </a:t>
            </a:r>
            <a:r>
              <a:rPr lang="en-GB" altLang="en-US" sz="1200" spc="-10" dirty="0">
                <a:solidFill>
                  <a:schemeClr val="tx1"/>
                </a:solidFill>
              </a:rPr>
              <a:t>France and Italy</a:t>
            </a:r>
            <a:r>
              <a:rPr lang="en-GB" altLang="en-US" sz="1200" b="0" spc="-10" dirty="0">
                <a:solidFill>
                  <a:schemeClr val="tx1"/>
                </a:solidFill>
              </a:rPr>
              <a:t>. In fact, they seem to be deteriorating (or stabilising at best) again in 2014E. We think labour reforms are a pre-condition for margins to improve in both countries. Until then, the current situation is unlikely to change. </a:t>
            </a:r>
            <a:endParaRPr lang="en-GB" altLang="en-US" sz="1200" b="0" spc="-10" dirty="0" smtClean="0">
              <a:solidFill>
                <a:schemeClr val="tx1"/>
              </a:solidFill>
            </a:endParaRPr>
          </a:p>
        </p:txBody>
      </p:sp>
      <p:sp>
        <p:nvSpPr>
          <p:cNvPr id="9220" name="Text Box 30"/>
          <p:cNvSpPr txBox="1">
            <a:spLocks noChangeArrowheads="1"/>
          </p:cNvSpPr>
          <p:nvPr/>
        </p:nvSpPr>
        <p:spPr bwMode="auto">
          <a:xfrm>
            <a:off x="130175" y="188913"/>
            <a:ext cx="8402638" cy="811212"/>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r>
              <a:rPr lang="es-ES" altLang="en-US" sz="1800" dirty="0">
                <a:solidFill>
                  <a:schemeClr val="bg1"/>
                </a:solidFill>
                <a:cs typeface="Times New Roman" pitchFamily="18" charset="0"/>
              </a:rPr>
              <a:t>        </a:t>
            </a:r>
            <a:r>
              <a:rPr lang="en-GB" altLang="en-US" sz="1800" dirty="0" smtClean="0">
                <a:solidFill>
                  <a:schemeClr val="bg1"/>
                </a:solidFill>
                <a:cs typeface="Times New Roman" pitchFamily="18" charset="0"/>
              </a:rPr>
              <a:t>Current account, competitiveness and corporate margins:</a:t>
            </a:r>
            <a:br>
              <a:rPr lang="en-GB" altLang="en-US" sz="1800" dirty="0" smtClean="0">
                <a:solidFill>
                  <a:schemeClr val="bg1"/>
                </a:solidFill>
                <a:cs typeface="Times New Roman" pitchFamily="18" charset="0"/>
              </a:rPr>
            </a:br>
            <a:r>
              <a:rPr lang="en-GB" altLang="en-US" sz="1800" dirty="0" smtClean="0">
                <a:solidFill>
                  <a:schemeClr val="bg1"/>
                </a:solidFill>
                <a:cs typeface="Times New Roman" pitchFamily="18" charset="0"/>
              </a:rPr>
              <a:t>No improvement yet in France and Italy</a:t>
            </a:r>
            <a:endParaRPr lang="en-GB" altLang="en-US" sz="1800" dirty="0">
              <a:solidFill>
                <a:schemeClr val="bg1"/>
              </a:solidFill>
              <a:cs typeface="Times New Roman" pitchFamily="18" charset="0"/>
            </a:endParaRPr>
          </a:p>
        </p:txBody>
      </p:sp>
      <p:pic>
        <p:nvPicPr>
          <p:cNvPr id="9221" name="Picture 4" descr="http://2.bp.blogspot.com/_VeKIsVjh59M/S7qWECsdxUI/AAAAAAAAACU/sSghHWyUmoI/s1600/Balance_Scale_Mon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428625"/>
            <a:ext cx="58102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9" y="1050925"/>
            <a:ext cx="7335836" cy="311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971006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eaLnBrk="1" hangingPunct="1">
              <a:spcBef>
                <a:spcPct val="0"/>
              </a:spcBef>
            </a:pPr>
            <a:fld id="{CC8B6B8D-EE8C-428C-A0A0-AA75B3DF9BFA}" type="slidenum">
              <a:rPr lang="es-ES_tradnl" altLang="en-US" sz="1500" smtClean="0"/>
              <a:pPr eaLnBrk="1" hangingPunct="1">
                <a:spcBef>
                  <a:spcPct val="0"/>
                </a:spcBef>
              </a:pPr>
              <a:t>44</a:t>
            </a:fld>
            <a:endParaRPr lang="es-ES_tradnl" altLang="en-US" sz="1500" smtClean="0"/>
          </a:p>
        </p:txBody>
      </p:sp>
      <p:sp>
        <p:nvSpPr>
          <p:cNvPr id="14340" name="Text Box 30"/>
          <p:cNvSpPr txBox="1">
            <a:spLocks noChangeArrowheads="1"/>
          </p:cNvSpPr>
          <p:nvPr/>
        </p:nvSpPr>
        <p:spPr bwMode="auto">
          <a:xfrm>
            <a:off x="130175" y="188913"/>
            <a:ext cx="8402638" cy="739775"/>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r>
              <a:rPr lang="es-ES" altLang="en-US" sz="1800" dirty="0">
                <a:solidFill>
                  <a:schemeClr val="bg1"/>
                </a:solidFill>
                <a:cs typeface="Times New Roman" pitchFamily="18" charset="0"/>
              </a:rPr>
              <a:t>   </a:t>
            </a:r>
            <a:r>
              <a:rPr lang="en-GB" altLang="en-US" sz="1800" dirty="0" smtClean="0">
                <a:solidFill>
                  <a:schemeClr val="bg1"/>
                </a:solidFill>
                <a:cs typeface="Times New Roman" pitchFamily="18" charset="0"/>
              </a:rPr>
              <a:t>Deflation fears abating</a:t>
            </a:r>
          </a:p>
        </p:txBody>
      </p:sp>
      <p:pic>
        <p:nvPicPr>
          <p:cNvPr id="14343" name="Picture 2" descr="http://gulfofmexicooilspillblog.files.wordpress.com/2011/01/zimbabwe-100-bill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0" y="301625"/>
            <a:ext cx="71437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55" y="1484785"/>
            <a:ext cx="4291252"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549470"/>
            <a:ext cx="4453111" cy="288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eaLnBrk="1" hangingPunct="1">
              <a:spcBef>
                <a:spcPct val="0"/>
              </a:spcBef>
            </a:pPr>
            <a:fld id="{9BFE8B27-A47E-477B-AEF5-4993C322CC19}" type="slidenum">
              <a:rPr lang="es-ES_tradnl" altLang="en-US" sz="1500" smtClean="0"/>
              <a:pPr eaLnBrk="1" hangingPunct="1">
                <a:spcBef>
                  <a:spcPct val="0"/>
                </a:spcBef>
              </a:pPr>
              <a:t>45</a:t>
            </a:fld>
            <a:endParaRPr lang="es-ES_tradnl" altLang="en-US" sz="1500" smtClean="0"/>
          </a:p>
        </p:txBody>
      </p:sp>
      <p:sp>
        <p:nvSpPr>
          <p:cNvPr id="6147" name="Rectangle 9"/>
          <p:cNvSpPr>
            <a:spLocks noChangeArrowheads="1"/>
          </p:cNvSpPr>
          <p:nvPr/>
        </p:nvSpPr>
        <p:spPr bwMode="auto">
          <a:xfrm>
            <a:off x="392907" y="3789040"/>
            <a:ext cx="8215312" cy="2196435"/>
          </a:xfrm>
          <a:prstGeom prst="rect">
            <a:avLst/>
          </a:prstGeom>
          <a:noFill/>
          <a:ln>
            <a:noFill/>
          </a:ln>
          <a:extLst/>
        </p:spPr>
        <p:txBody>
          <a:bodyPr>
            <a:spAutoFit/>
          </a:bodyPr>
          <a:lstStyle>
            <a:lvl1pPr marL="263525" indent="-263525" eaLnBrk="0" hangingPunct="0">
              <a:lnSpc>
                <a:spcPct val="96000"/>
              </a:lnSpc>
              <a:spcBef>
                <a:spcPts val="600"/>
              </a:spcBef>
              <a:defRPr sz="2400" b="1">
                <a:solidFill>
                  <a:srgbClr val="FF0000"/>
                </a:solidFill>
                <a:latin typeface="Arial" charset="0"/>
                <a:ea typeface="MS PGothic" pitchFamily="34" charset="-128"/>
              </a:defRPr>
            </a:lvl1pPr>
            <a:lvl2pPr eaLnBrk="0" hangingPunct="0">
              <a:lnSpc>
                <a:spcPct val="96000"/>
              </a:lnSpc>
              <a:spcBef>
                <a:spcPts val="550"/>
              </a:spcBef>
              <a:defRPr sz="2200">
                <a:solidFill>
                  <a:srgbClr val="000024"/>
                </a:solidFill>
                <a:latin typeface="Arial" charset="0"/>
                <a:ea typeface="MS PGothic" pitchFamily="34" charset="-128"/>
              </a:defRPr>
            </a:lvl2pPr>
            <a:lvl3pPr eaLnBrk="0" hangingPunct="0">
              <a:lnSpc>
                <a:spcPct val="96000"/>
              </a:lnSpc>
              <a:spcBef>
                <a:spcPts val="500"/>
              </a:spcBef>
              <a:defRPr sz="2000">
                <a:solidFill>
                  <a:srgbClr val="000024"/>
                </a:solidFill>
                <a:latin typeface="Arial" charset="0"/>
                <a:ea typeface="MS PGothic" pitchFamily="34" charset="-128"/>
              </a:defRPr>
            </a:lvl3pPr>
            <a:lvl4pPr eaLnBrk="0" hangingPunct="0">
              <a:lnSpc>
                <a:spcPct val="96000"/>
              </a:lnSpc>
              <a:spcBef>
                <a:spcPts val="500"/>
              </a:spcBef>
              <a:defRPr sz="2000">
                <a:solidFill>
                  <a:srgbClr val="000024"/>
                </a:solidFill>
                <a:latin typeface="Arial" charset="0"/>
                <a:ea typeface="MS PGothic" pitchFamily="34" charset="-128"/>
              </a:defRPr>
            </a:lvl4pPr>
            <a:lvl5pPr eaLnBrk="0" hangingPunct="0">
              <a:lnSpc>
                <a:spcPct val="96000"/>
              </a:lnSpc>
              <a:spcBef>
                <a:spcPts val="500"/>
              </a:spcBef>
              <a:defRPr sz="2000">
                <a:solidFill>
                  <a:srgbClr val="000024"/>
                </a:solidFill>
                <a:latin typeface="Arial"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charset="0"/>
                <a:ea typeface="MS PGothic" pitchFamily="34" charset="-128"/>
              </a:defRPr>
            </a:lvl9pPr>
          </a:lstStyle>
          <a:p>
            <a:pPr algn="just" eaLnBrk="1" hangingPunct="1">
              <a:buFont typeface="Wingdings" pitchFamily="2" charset="2"/>
              <a:buChar char="§"/>
              <a:defRPr/>
            </a:pPr>
            <a:r>
              <a:rPr lang="en-GB" altLang="en-US" sz="1200" b="0" spc="-10" dirty="0">
                <a:solidFill>
                  <a:schemeClr val="tx1"/>
                </a:solidFill>
              </a:rPr>
              <a:t>After falling sharply in 2013, Euro zone </a:t>
            </a:r>
            <a:r>
              <a:rPr lang="en-GB" altLang="en-US" sz="1200" spc="-10" dirty="0">
                <a:solidFill>
                  <a:schemeClr val="tx1"/>
                </a:solidFill>
              </a:rPr>
              <a:t>core inflati</a:t>
            </a:r>
            <a:r>
              <a:rPr lang="en-GB" altLang="en-US" sz="1200" b="0" spc="-10" dirty="0">
                <a:solidFill>
                  <a:schemeClr val="tx1"/>
                </a:solidFill>
              </a:rPr>
              <a:t>on has stabilized at around 0.8% </a:t>
            </a:r>
            <a:r>
              <a:rPr lang="en-GB" altLang="en-US" sz="1200" b="0" spc="-10" dirty="0" err="1">
                <a:solidFill>
                  <a:schemeClr val="tx1"/>
                </a:solidFill>
              </a:rPr>
              <a:t>YoY</a:t>
            </a:r>
            <a:r>
              <a:rPr lang="en-GB" altLang="en-US" sz="1200" b="0" spc="-10" dirty="0">
                <a:solidFill>
                  <a:schemeClr val="tx1"/>
                </a:solidFill>
              </a:rPr>
              <a:t> in 2014. Risks are biased to the downside, due to disappointing GDP figures (stagnant in 2Q14) and deteriorating confidence surveys in 3Q14 (in our view, this is mainly related to the trend in exports). We believe that a large part of the deterioration in growth is caused by temporary factors, so we remain confident about a return to growth in the second half of the year and a strengthening in 2015. This would underpin a gradual rise in core inflation, in particular in non-energy industrial </a:t>
            </a:r>
            <a:r>
              <a:rPr lang="en-GB" altLang="en-US" sz="1200" b="0" spc="-10" dirty="0" smtClean="0">
                <a:solidFill>
                  <a:schemeClr val="tx1"/>
                </a:solidFill>
              </a:rPr>
              <a:t>goods</a:t>
            </a:r>
            <a:r>
              <a:rPr lang="es-ES" altLang="en-US" sz="1200" b="0" spc="-10" dirty="0" smtClean="0">
                <a:solidFill>
                  <a:schemeClr val="tx1"/>
                </a:solidFill>
              </a:rPr>
              <a:t>.</a:t>
            </a:r>
          </a:p>
          <a:p>
            <a:pPr algn="just" eaLnBrk="1" hangingPunct="1">
              <a:buFont typeface="Wingdings" pitchFamily="2" charset="2"/>
              <a:buChar char="§"/>
              <a:defRPr/>
            </a:pPr>
            <a:r>
              <a:rPr lang="en-GB" altLang="en-US" sz="1200" b="0" spc="-10" dirty="0">
                <a:solidFill>
                  <a:schemeClr val="tx1"/>
                </a:solidFill>
              </a:rPr>
              <a:t>The breakdown of harmonized CPI at constant taxes (to avoid the distortion of indirect taxation on final prices) helps us identify the components that have been driving inflation lower in recent </a:t>
            </a:r>
            <a:r>
              <a:rPr lang="en-GB" altLang="en-US" sz="1200" b="0" spc="-10" dirty="0" smtClean="0">
                <a:solidFill>
                  <a:schemeClr val="tx1"/>
                </a:solidFill>
              </a:rPr>
              <a:t>months, linked </a:t>
            </a:r>
            <a:r>
              <a:rPr lang="en-GB" altLang="en-US" sz="1200" b="0" spc="-10" dirty="0">
                <a:solidFill>
                  <a:schemeClr val="tx1"/>
                </a:solidFill>
              </a:rPr>
              <a:t>to the performance of oil and food </a:t>
            </a:r>
            <a:r>
              <a:rPr lang="en-GB" altLang="en-US" sz="1200" b="0" spc="-10" dirty="0" smtClean="0">
                <a:solidFill>
                  <a:schemeClr val="tx1"/>
                </a:solidFill>
              </a:rPr>
              <a:t>prices</a:t>
            </a:r>
            <a:r>
              <a:rPr lang="en-GB" altLang="en-US" sz="1200" b="0" spc="-10" dirty="0">
                <a:solidFill>
                  <a:schemeClr val="tx1"/>
                </a:solidFill>
              </a:rPr>
              <a:t>.</a:t>
            </a:r>
            <a:r>
              <a:rPr lang="en-GB" altLang="en-US" sz="1200" b="0" spc="-10" dirty="0" smtClean="0">
                <a:solidFill>
                  <a:schemeClr val="tx1"/>
                </a:solidFill>
              </a:rPr>
              <a:t> 27</a:t>
            </a:r>
            <a:r>
              <a:rPr lang="en-GB" altLang="en-US" sz="1200" b="0" spc="-10" dirty="0">
                <a:solidFill>
                  <a:schemeClr val="tx1"/>
                </a:solidFill>
              </a:rPr>
              <a:t>% of the CPI basket posted a negative annual rate in </a:t>
            </a:r>
            <a:r>
              <a:rPr lang="en-GB" altLang="en-US" sz="1200" b="0" spc="-10" dirty="0" smtClean="0">
                <a:solidFill>
                  <a:schemeClr val="tx1"/>
                </a:solidFill>
              </a:rPr>
              <a:t>September 2014, </a:t>
            </a:r>
            <a:r>
              <a:rPr lang="en-GB" altLang="en-US" sz="1200" b="0" spc="-10" dirty="0">
                <a:solidFill>
                  <a:schemeClr val="tx1"/>
                </a:solidFill>
              </a:rPr>
              <a:t>although here there were significant divergences between countries. The lowest number is in Germany, with 20% of the total CPI  basket in negative territory, followed by France (38%), Italy (40%) and Spain (47%).</a:t>
            </a:r>
            <a:endParaRPr lang="es-ES" altLang="en-US" sz="1200" b="0" spc="-10" dirty="0" smtClean="0">
              <a:solidFill>
                <a:schemeClr val="tx1"/>
              </a:solidFill>
            </a:endParaRPr>
          </a:p>
          <a:p>
            <a:pPr algn="just" eaLnBrk="1" hangingPunct="1">
              <a:buFont typeface="Wingdings" pitchFamily="2" charset="2"/>
              <a:buChar char="§"/>
              <a:defRPr/>
            </a:pPr>
            <a:endParaRPr lang="en-US" altLang="en-US" sz="1200" b="0" spc="-10" dirty="0" smtClean="0">
              <a:solidFill>
                <a:schemeClr val="tx1"/>
              </a:solidFill>
            </a:endParaRPr>
          </a:p>
        </p:txBody>
      </p:sp>
      <p:sp>
        <p:nvSpPr>
          <p:cNvPr id="15364" name="Text Box 30"/>
          <p:cNvSpPr txBox="1">
            <a:spLocks noChangeArrowheads="1"/>
          </p:cNvSpPr>
          <p:nvPr/>
        </p:nvSpPr>
        <p:spPr bwMode="auto">
          <a:xfrm>
            <a:off x="130175" y="188913"/>
            <a:ext cx="8402638" cy="739775"/>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r>
              <a:rPr lang="en-GB" altLang="en-US" sz="1800" dirty="0" smtClean="0">
                <a:solidFill>
                  <a:schemeClr val="bg1"/>
                </a:solidFill>
                <a:cs typeface="Times New Roman" pitchFamily="18" charset="0"/>
              </a:rPr>
              <a:t>Inflation:</a:t>
            </a:r>
          </a:p>
          <a:p>
            <a:pPr algn="ctr" defTabSz="914400">
              <a:lnSpc>
                <a:spcPct val="100000"/>
              </a:lnSpc>
              <a:spcBef>
                <a:spcPct val="0"/>
              </a:spcBef>
              <a:buClrTx/>
              <a:buSzTx/>
              <a:buFontTx/>
              <a:buNone/>
            </a:pPr>
            <a:r>
              <a:rPr lang="en-GB" altLang="en-US" sz="1800" dirty="0" smtClean="0">
                <a:solidFill>
                  <a:schemeClr val="bg1"/>
                </a:solidFill>
                <a:cs typeface="Times New Roman" pitchFamily="18" charset="0"/>
              </a:rPr>
              <a:t>Core inflation is much more stable</a:t>
            </a:r>
            <a:endParaRPr lang="en-GB" altLang="en-US" sz="1800" dirty="0">
              <a:solidFill>
                <a:schemeClr val="bg1"/>
              </a:solidFill>
              <a:cs typeface="Times New Roman" pitchFamily="18" charset="0"/>
            </a:endParaRPr>
          </a:p>
        </p:txBody>
      </p:sp>
      <p:pic>
        <p:nvPicPr>
          <p:cNvPr id="15365" name="Picture 2" descr="http://gulfofmexicooilspillblog.files.wordpress.com/2011/01/zimbabwe-100-bill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0" y="301625"/>
            <a:ext cx="71437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247" y="1052736"/>
            <a:ext cx="4056782" cy="26392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527" cap="flat" cmpd="sng">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5991" y="1068501"/>
            <a:ext cx="3822228" cy="26235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527" cap="flat" cmpd="sng">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eaLnBrk="1" hangingPunct="1">
              <a:spcBef>
                <a:spcPct val="0"/>
              </a:spcBef>
            </a:pPr>
            <a:fld id="{0640EBAA-1452-4912-9384-32574A33AA86}" type="slidenum">
              <a:rPr lang="es-ES_tradnl" altLang="en-US" sz="1500" smtClean="0"/>
              <a:pPr eaLnBrk="1" hangingPunct="1">
                <a:spcBef>
                  <a:spcPct val="0"/>
                </a:spcBef>
              </a:pPr>
              <a:t>46</a:t>
            </a:fld>
            <a:endParaRPr lang="es-ES_tradnl" altLang="en-US" sz="1500" smtClean="0"/>
          </a:p>
        </p:txBody>
      </p:sp>
      <p:sp>
        <p:nvSpPr>
          <p:cNvPr id="6147" name="Rectangle 9"/>
          <p:cNvSpPr>
            <a:spLocks noChangeArrowheads="1"/>
          </p:cNvSpPr>
          <p:nvPr/>
        </p:nvSpPr>
        <p:spPr bwMode="auto">
          <a:xfrm>
            <a:off x="500063" y="4077072"/>
            <a:ext cx="8072437" cy="1942198"/>
          </a:xfrm>
          <a:prstGeom prst="rect">
            <a:avLst/>
          </a:prstGeom>
          <a:noFill/>
          <a:ln>
            <a:noFill/>
          </a:ln>
          <a:extLst/>
        </p:spPr>
        <p:txBody>
          <a:bodyPr>
            <a:spAutoFit/>
          </a:bodyPr>
          <a:lstStyle>
            <a:lvl1pPr marL="263525" indent="-263525" eaLnBrk="0" hangingPunct="0">
              <a:lnSpc>
                <a:spcPct val="96000"/>
              </a:lnSpc>
              <a:spcBef>
                <a:spcPts val="600"/>
              </a:spcBef>
              <a:defRPr sz="2400" b="1">
                <a:solidFill>
                  <a:srgbClr val="FF0000"/>
                </a:solidFill>
                <a:latin typeface="Arial" charset="0"/>
                <a:ea typeface="MS PGothic" pitchFamily="34" charset="-128"/>
              </a:defRPr>
            </a:lvl1pPr>
            <a:lvl2pPr eaLnBrk="0" hangingPunct="0">
              <a:lnSpc>
                <a:spcPct val="96000"/>
              </a:lnSpc>
              <a:spcBef>
                <a:spcPts val="550"/>
              </a:spcBef>
              <a:defRPr sz="2200">
                <a:solidFill>
                  <a:srgbClr val="000024"/>
                </a:solidFill>
                <a:latin typeface="Arial" charset="0"/>
                <a:ea typeface="MS PGothic" pitchFamily="34" charset="-128"/>
              </a:defRPr>
            </a:lvl2pPr>
            <a:lvl3pPr eaLnBrk="0" hangingPunct="0">
              <a:lnSpc>
                <a:spcPct val="96000"/>
              </a:lnSpc>
              <a:spcBef>
                <a:spcPts val="500"/>
              </a:spcBef>
              <a:defRPr sz="2000">
                <a:solidFill>
                  <a:srgbClr val="000024"/>
                </a:solidFill>
                <a:latin typeface="Arial" charset="0"/>
                <a:ea typeface="MS PGothic" pitchFamily="34" charset="-128"/>
              </a:defRPr>
            </a:lvl3pPr>
            <a:lvl4pPr eaLnBrk="0" hangingPunct="0">
              <a:lnSpc>
                <a:spcPct val="96000"/>
              </a:lnSpc>
              <a:spcBef>
                <a:spcPts val="500"/>
              </a:spcBef>
              <a:defRPr sz="2000">
                <a:solidFill>
                  <a:srgbClr val="000024"/>
                </a:solidFill>
                <a:latin typeface="Arial" charset="0"/>
                <a:ea typeface="MS PGothic" pitchFamily="34" charset="-128"/>
              </a:defRPr>
            </a:lvl4pPr>
            <a:lvl5pPr eaLnBrk="0" hangingPunct="0">
              <a:lnSpc>
                <a:spcPct val="96000"/>
              </a:lnSpc>
              <a:spcBef>
                <a:spcPts val="500"/>
              </a:spcBef>
              <a:defRPr sz="2000">
                <a:solidFill>
                  <a:srgbClr val="000024"/>
                </a:solidFill>
                <a:latin typeface="Arial"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charset="0"/>
                <a:ea typeface="MS PGothic" pitchFamily="34" charset="-128"/>
              </a:defRPr>
            </a:lvl9pPr>
          </a:lstStyle>
          <a:p>
            <a:pPr algn="just" eaLnBrk="1" hangingPunct="1">
              <a:buFont typeface="Wingdings" pitchFamily="2" charset="2"/>
              <a:buChar char="§"/>
              <a:defRPr/>
            </a:pPr>
            <a:r>
              <a:rPr lang="en-GB" altLang="en-US" sz="1200" b="0" spc="-10" dirty="0">
                <a:solidFill>
                  <a:schemeClr val="tx1"/>
                </a:solidFill>
              </a:rPr>
              <a:t>We have significantly reduced our </a:t>
            </a:r>
            <a:r>
              <a:rPr lang="en-GB" altLang="en-US" sz="1200" spc="-10" dirty="0">
                <a:solidFill>
                  <a:schemeClr val="tx1"/>
                </a:solidFill>
              </a:rPr>
              <a:t>estimates for inflation </a:t>
            </a:r>
            <a:r>
              <a:rPr lang="en-GB" altLang="en-US" sz="1200" b="0" spc="-10" dirty="0">
                <a:solidFill>
                  <a:schemeClr val="tx1"/>
                </a:solidFill>
              </a:rPr>
              <a:t>in the Euro zone and the biggest member states in 2014E and 2015E since our last strategy report in June this year (from 0.9% for 2014E and 1.7% in 2015E in our last report in June). </a:t>
            </a:r>
            <a:endParaRPr lang="en-GB" altLang="en-US" sz="1200" b="0" spc="-10" dirty="0" smtClean="0">
              <a:solidFill>
                <a:schemeClr val="tx1"/>
              </a:solidFill>
            </a:endParaRPr>
          </a:p>
          <a:p>
            <a:pPr algn="just" eaLnBrk="1" hangingPunct="1">
              <a:buFont typeface="Wingdings" pitchFamily="2" charset="2"/>
              <a:buChar char="§"/>
              <a:defRPr/>
            </a:pPr>
            <a:r>
              <a:rPr lang="en-GB" altLang="en-US" sz="1200" b="0" spc="-10" dirty="0" smtClean="0">
                <a:solidFill>
                  <a:schemeClr val="tx1"/>
                </a:solidFill>
              </a:rPr>
              <a:t>The </a:t>
            </a:r>
            <a:r>
              <a:rPr lang="en-GB" altLang="en-US" sz="1200" b="0" spc="-10" dirty="0">
                <a:solidFill>
                  <a:schemeClr val="tx1"/>
                </a:solidFill>
              </a:rPr>
              <a:t>main reasons for this are the strong euro exchange rate, oil prices and unprocessed food prices on the downside, along with the limited impact on final prices of the last VAT hikes (in France and Italy) due to weak domestic demand. We have also cut our forecast for Euro zone GDP, mainly due to the disappointing performance in Germany and Italy. As shown below, we expect Euro zone inflation to be contained in 2016E and to stay below the ECB’s threshold of 2.0% </a:t>
            </a:r>
            <a:r>
              <a:rPr lang="en-GB" altLang="en-US" sz="1200" b="0" spc="-10" dirty="0" err="1">
                <a:solidFill>
                  <a:schemeClr val="tx1"/>
                </a:solidFill>
              </a:rPr>
              <a:t>YoY</a:t>
            </a:r>
            <a:r>
              <a:rPr lang="en-GB" altLang="en-US" sz="1200" b="0" spc="-10" dirty="0">
                <a:solidFill>
                  <a:schemeClr val="tx1"/>
                </a:solidFill>
              </a:rPr>
              <a:t>. Germany is likely to have the highest inflation rate, but should not be a great cause of concern for the ECB. We see risks for inflation biased to the downside and think it will remain very </a:t>
            </a:r>
            <a:r>
              <a:rPr lang="en-GB" altLang="en-US" sz="1200" spc="-10" dirty="0">
                <a:solidFill>
                  <a:schemeClr val="tx1"/>
                </a:solidFill>
              </a:rPr>
              <a:t>dependent on the direction of oil prices</a:t>
            </a:r>
            <a:r>
              <a:rPr lang="en-GB" altLang="en-US" sz="1200" b="0" spc="-10" dirty="0" smtClean="0">
                <a:solidFill>
                  <a:schemeClr val="tx1"/>
                </a:solidFill>
              </a:rPr>
              <a:t>.</a:t>
            </a:r>
          </a:p>
        </p:txBody>
      </p:sp>
      <p:sp>
        <p:nvSpPr>
          <p:cNvPr id="16388" name="Text Box 30"/>
          <p:cNvSpPr txBox="1">
            <a:spLocks noChangeArrowheads="1"/>
          </p:cNvSpPr>
          <p:nvPr/>
        </p:nvSpPr>
        <p:spPr bwMode="auto">
          <a:xfrm>
            <a:off x="130175" y="188913"/>
            <a:ext cx="8402638" cy="739775"/>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r>
              <a:rPr lang="en-GB" altLang="en-US" sz="1800" dirty="0" smtClean="0">
                <a:solidFill>
                  <a:schemeClr val="bg1"/>
                </a:solidFill>
                <a:cs typeface="Times New Roman" pitchFamily="18" charset="0"/>
              </a:rPr>
              <a:t>Inflation:</a:t>
            </a:r>
          </a:p>
          <a:p>
            <a:pPr algn="ctr" defTabSz="914400">
              <a:lnSpc>
                <a:spcPct val="100000"/>
              </a:lnSpc>
              <a:spcBef>
                <a:spcPct val="0"/>
              </a:spcBef>
              <a:buClrTx/>
              <a:buSzTx/>
              <a:buFontTx/>
              <a:buNone/>
            </a:pPr>
            <a:r>
              <a:rPr lang="en-GB" altLang="en-US" sz="1800" dirty="0" smtClean="0">
                <a:solidFill>
                  <a:schemeClr val="bg1"/>
                </a:solidFill>
                <a:cs typeface="Times New Roman" pitchFamily="18" charset="0"/>
              </a:rPr>
              <a:t>Inflation forecasts</a:t>
            </a:r>
            <a:endParaRPr lang="en-GB" altLang="en-US" sz="1800" dirty="0">
              <a:solidFill>
                <a:schemeClr val="bg1"/>
              </a:solidFill>
              <a:cs typeface="Times New Roman" pitchFamily="18" charset="0"/>
            </a:endParaRPr>
          </a:p>
        </p:txBody>
      </p:sp>
      <p:pic>
        <p:nvPicPr>
          <p:cNvPr id="16389" name="Picture 2" descr="http://gulfofmexicooilspillblog.files.wordpress.com/2011/01/zimbabwe-100-bill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0" y="301625"/>
            <a:ext cx="71437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079030"/>
            <a:ext cx="4032448" cy="2660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079029"/>
            <a:ext cx="4032447" cy="2660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eaLnBrk="1" hangingPunct="1">
              <a:spcBef>
                <a:spcPct val="0"/>
              </a:spcBef>
            </a:pPr>
            <a:fld id="{0640EBAA-1452-4912-9384-32574A33AA86}" type="slidenum">
              <a:rPr lang="es-ES_tradnl" altLang="en-US" sz="1500" smtClean="0"/>
              <a:pPr eaLnBrk="1" hangingPunct="1">
                <a:spcBef>
                  <a:spcPct val="0"/>
                </a:spcBef>
              </a:pPr>
              <a:t>47</a:t>
            </a:fld>
            <a:endParaRPr lang="es-ES_tradnl" altLang="en-US" sz="1500" smtClean="0"/>
          </a:p>
        </p:txBody>
      </p:sp>
      <p:sp>
        <p:nvSpPr>
          <p:cNvPr id="6147" name="Rectangle 9"/>
          <p:cNvSpPr>
            <a:spLocks noChangeArrowheads="1"/>
          </p:cNvSpPr>
          <p:nvPr/>
        </p:nvSpPr>
        <p:spPr bwMode="auto">
          <a:xfrm>
            <a:off x="395534" y="4725144"/>
            <a:ext cx="8464425" cy="1286571"/>
          </a:xfrm>
          <a:prstGeom prst="rect">
            <a:avLst/>
          </a:prstGeom>
          <a:noFill/>
          <a:ln>
            <a:noFill/>
          </a:ln>
          <a:extLst/>
        </p:spPr>
        <p:txBody>
          <a:bodyPr wrap="square">
            <a:spAutoFit/>
          </a:bodyPr>
          <a:lstStyle>
            <a:lvl1pPr marL="263525" indent="-263525" eaLnBrk="0" hangingPunct="0">
              <a:lnSpc>
                <a:spcPct val="96000"/>
              </a:lnSpc>
              <a:spcBef>
                <a:spcPts val="600"/>
              </a:spcBef>
              <a:defRPr sz="2400" b="1">
                <a:solidFill>
                  <a:srgbClr val="FF0000"/>
                </a:solidFill>
                <a:latin typeface="Arial" charset="0"/>
                <a:ea typeface="MS PGothic" pitchFamily="34" charset="-128"/>
              </a:defRPr>
            </a:lvl1pPr>
            <a:lvl2pPr eaLnBrk="0" hangingPunct="0">
              <a:lnSpc>
                <a:spcPct val="96000"/>
              </a:lnSpc>
              <a:spcBef>
                <a:spcPts val="550"/>
              </a:spcBef>
              <a:defRPr sz="2200">
                <a:solidFill>
                  <a:srgbClr val="000024"/>
                </a:solidFill>
                <a:latin typeface="Arial" charset="0"/>
                <a:ea typeface="MS PGothic" pitchFamily="34" charset="-128"/>
              </a:defRPr>
            </a:lvl2pPr>
            <a:lvl3pPr eaLnBrk="0" hangingPunct="0">
              <a:lnSpc>
                <a:spcPct val="96000"/>
              </a:lnSpc>
              <a:spcBef>
                <a:spcPts val="500"/>
              </a:spcBef>
              <a:defRPr sz="2000">
                <a:solidFill>
                  <a:srgbClr val="000024"/>
                </a:solidFill>
                <a:latin typeface="Arial" charset="0"/>
                <a:ea typeface="MS PGothic" pitchFamily="34" charset="-128"/>
              </a:defRPr>
            </a:lvl3pPr>
            <a:lvl4pPr eaLnBrk="0" hangingPunct="0">
              <a:lnSpc>
                <a:spcPct val="96000"/>
              </a:lnSpc>
              <a:spcBef>
                <a:spcPts val="500"/>
              </a:spcBef>
              <a:defRPr sz="2000">
                <a:solidFill>
                  <a:srgbClr val="000024"/>
                </a:solidFill>
                <a:latin typeface="Arial" charset="0"/>
                <a:ea typeface="MS PGothic" pitchFamily="34" charset="-128"/>
              </a:defRPr>
            </a:lvl4pPr>
            <a:lvl5pPr eaLnBrk="0" hangingPunct="0">
              <a:lnSpc>
                <a:spcPct val="96000"/>
              </a:lnSpc>
              <a:spcBef>
                <a:spcPts val="500"/>
              </a:spcBef>
              <a:defRPr sz="2000">
                <a:solidFill>
                  <a:srgbClr val="000024"/>
                </a:solidFill>
                <a:latin typeface="Arial"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charset="0"/>
                <a:ea typeface="MS PGothic" pitchFamily="34" charset="-128"/>
              </a:defRPr>
            </a:lvl9pPr>
          </a:lstStyle>
          <a:p>
            <a:pPr algn="just" eaLnBrk="1" hangingPunct="1">
              <a:buFont typeface="Wingdings" pitchFamily="2" charset="2"/>
              <a:buChar char="§"/>
              <a:defRPr/>
            </a:pPr>
            <a:r>
              <a:rPr lang="en-GB" altLang="en-US" sz="1200" b="0" spc="-10" dirty="0" smtClean="0">
                <a:solidFill>
                  <a:schemeClr val="tx1"/>
                </a:solidFill>
              </a:rPr>
              <a:t>Import prices negative contribution and euro positive one more relevant now. </a:t>
            </a:r>
          </a:p>
          <a:p>
            <a:pPr algn="just" eaLnBrk="1" hangingPunct="1">
              <a:buFont typeface="Wingdings" pitchFamily="2" charset="2"/>
              <a:buChar char="§"/>
              <a:defRPr/>
            </a:pPr>
            <a:r>
              <a:rPr lang="en-GB" altLang="en-US" sz="1200" spc="-10" dirty="0" smtClean="0">
                <a:solidFill>
                  <a:schemeClr val="tx1"/>
                </a:solidFill>
              </a:rPr>
              <a:t>Germany: </a:t>
            </a:r>
            <a:r>
              <a:rPr lang="en-GB" altLang="en-US" sz="1200" b="0" spc="-10" dirty="0" smtClean="0">
                <a:solidFill>
                  <a:schemeClr val="tx1"/>
                </a:solidFill>
              </a:rPr>
              <a:t>Moderate ULC (wage growth partly offset by productivity gains), increase in GOS. </a:t>
            </a:r>
          </a:p>
          <a:p>
            <a:pPr algn="just" eaLnBrk="1" hangingPunct="1">
              <a:buFont typeface="Wingdings" pitchFamily="2" charset="2"/>
              <a:buChar char="§"/>
              <a:defRPr/>
            </a:pPr>
            <a:r>
              <a:rPr lang="en-GB" altLang="en-US" sz="1200" spc="-10" dirty="0" smtClean="0">
                <a:solidFill>
                  <a:schemeClr val="tx1"/>
                </a:solidFill>
              </a:rPr>
              <a:t>France: </a:t>
            </a:r>
            <a:r>
              <a:rPr lang="en-GB" altLang="en-US" sz="1200" b="0" spc="-10" dirty="0" smtClean="0">
                <a:solidFill>
                  <a:schemeClr val="tx1"/>
                </a:solidFill>
              </a:rPr>
              <a:t>Recovery in GOS.</a:t>
            </a:r>
          </a:p>
          <a:p>
            <a:pPr algn="just" eaLnBrk="1" hangingPunct="1">
              <a:buFont typeface="Wingdings" pitchFamily="2" charset="2"/>
              <a:buChar char="§"/>
              <a:defRPr/>
            </a:pPr>
            <a:r>
              <a:rPr lang="en-GB" altLang="en-US" sz="1200" spc="-10" dirty="0" smtClean="0">
                <a:solidFill>
                  <a:schemeClr val="tx1"/>
                </a:solidFill>
              </a:rPr>
              <a:t>Italy</a:t>
            </a:r>
            <a:r>
              <a:rPr lang="en-GB" altLang="en-US" sz="1200" b="0" spc="-10" dirty="0" smtClean="0">
                <a:solidFill>
                  <a:schemeClr val="tx1"/>
                </a:solidFill>
              </a:rPr>
              <a:t>: the least affected by import prices</a:t>
            </a:r>
          </a:p>
          <a:p>
            <a:pPr algn="just" eaLnBrk="1" hangingPunct="1">
              <a:buFont typeface="Wingdings" pitchFamily="2" charset="2"/>
              <a:buChar char="§"/>
              <a:defRPr/>
            </a:pPr>
            <a:r>
              <a:rPr lang="en-GB" altLang="en-US" sz="1200" spc="-10" dirty="0" smtClean="0">
                <a:solidFill>
                  <a:schemeClr val="tx1"/>
                </a:solidFill>
              </a:rPr>
              <a:t>Spain: </a:t>
            </a:r>
            <a:r>
              <a:rPr lang="en-GB" altLang="en-US" sz="1200" b="0" spc="-10" dirty="0" smtClean="0">
                <a:solidFill>
                  <a:schemeClr val="tx1"/>
                </a:solidFill>
              </a:rPr>
              <a:t>import prices and the euro are significant elements. </a:t>
            </a:r>
          </a:p>
        </p:txBody>
      </p:sp>
      <p:sp>
        <p:nvSpPr>
          <p:cNvPr id="16388" name="Text Box 30"/>
          <p:cNvSpPr txBox="1">
            <a:spLocks noChangeArrowheads="1"/>
          </p:cNvSpPr>
          <p:nvPr/>
        </p:nvSpPr>
        <p:spPr bwMode="auto">
          <a:xfrm>
            <a:off x="130175" y="188913"/>
            <a:ext cx="8402638" cy="739775"/>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r>
              <a:rPr lang="es-ES" altLang="en-US" sz="1800" dirty="0" err="1" smtClean="0">
                <a:solidFill>
                  <a:schemeClr val="bg1"/>
                </a:solidFill>
                <a:cs typeface="Times New Roman" pitchFamily="18" charset="0"/>
              </a:rPr>
              <a:t>Inflation</a:t>
            </a:r>
            <a:r>
              <a:rPr lang="es-ES" altLang="en-US" sz="1800" dirty="0" smtClean="0">
                <a:solidFill>
                  <a:schemeClr val="bg1"/>
                </a:solidFill>
                <a:cs typeface="Times New Roman" pitchFamily="18" charset="0"/>
              </a:rPr>
              <a:t>: </a:t>
            </a:r>
            <a:r>
              <a:rPr lang="en-GB" altLang="en-US" sz="1800" dirty="0" smtClean="0">
                <a:solidFill>
                  <a:schemeClr val="bg1"/>
                </a:solidFill>
                <a:cs typeface="Times New Roman" pitchFamily="18" charset="0"/>
              </a:rPr>
              <a:t>Deconstructing the final demand deflator</a:t>
            </a:r>
            <a:endParaRPr lang="en-GB" altLang="en-US" sz="1800" dirty="0">
              <a:solidFill>
                <a:schemeClr val="bg1"/>
              </a:solidFill>
              <a:cs typeface="Times New Roman" pitchFamily="18" charset="0"/>
            </a:endParaRPr>
          </a:p>
        </p:txBody>
      </p:sp>
      <p:pic>
        <p:nvPicPr>
          <p:cNvPr id="16389" name="Picture 2" descr="http://gulfofmexicooilspillblog.files.wordpress.com/2011/01/zimbabwe-100-bill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0" y="301625"/>
            <a:ext cx="71437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231" y="928688"/>
            <a:ext cx="7756525" cy="3796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734207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bg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bg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bg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bg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bg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bg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bg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bg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bg1"/>
                </a:solidFill>
                <a:latin typeface="Arial" charset="0"/>
              </a:defRPr>
            </a:lvl9pPr>
          </a:lstStyle>
          <a:p>
            <a:pPr eaLnBrk="1" hangingPunct="1"/>
            <a:fld id="{422712AF-EF31-4F93-AA54-8AF631F02F3D}" type="slidenum">
              <a:rPr lang="es-ES_tradnl" altLang="en-US" sz="1500" smtClean="0">
                <a:solidFill>
                  <a:srgbClr val="FF0000"/>
                </a:solidFill>
                <a:ea typeface="MS PGothic" pitchFamily="34" charset="-128"/>
              </a:rPr>
              <a:pPr eaLnBrk="1" hangingPunct="1"/>
              <a:t>48</a:t>
            </a:fld>
            <a:endParaRPr lang="es-ES_tradnl" altLang="en-US" sz="1500" smtClean="0">
              <a:solidFill>
                <a:srgbClr val="FF0000"/>
              </a:solidFill>
              <a:ea typeface="MS PGothic" pitchFamily="34" charset="-128"/>
            </a:endParaRPr>
          </a:p>
        </p:txBody>
      </p:sp>
      <p:sp>
        <p:nvSpPr>
          <p:cNvPr id="21507" name="Rectangle 5"/>
          <p:cNvSpPr>
            <a:spLocks noChangeArrowheads="1"/>
          </p:cNvSpPr>
          <p:nvPr/>
        </p:nvSpPr>
        <p:spPr bwMode="auto">
          <a:xfrm>
            <a:off x="341933" y="3204621"/>
            <a:ext cx="8496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27">
                <a:solidFill>
                  <a:srgbClr val="000000"/>
                </a:solidFill>
                <a:prstDash val="sysDot"/>
                <a:miter lim="800000"/>
                <a:headEnd/>
                <a:tailEnd/>
              </a14:hiddenLine>
            </a:ext>
          </a:extLst>
        </p:spPr>
        <p:txBody>
          <a:bodyPr>
            <a:spAutoFit/>
          </a:bodyPr>
          <a:lstStyle>
            <a:lvl1pPr eaLnBrk="0" hangingPunct="0">
              <a:defRPr b="1">
                <a:solidFill>
                  <a:schemeClr val="bg1"/>
                </a:solidFill>
                <a:latin typeface="Arial" charset="0"/>
              </a:defRPr>
            </a:lvl1pPr>
            <a:lvl2pPr marL="742950" indent="-285750" eaLnBrk="0" hangingPunct="0">
              <a:defRPr b="1">
                <a:solidFill>
                  <a:schemeClr val="bg1"/>
                </a:solidFill>
                <a:latin typeface="Arial" charset="0"/>
              </a:defRPr>
            </a:lvl2pPr>
            <a:lvl3pPr marL="1143000" indent="-228600" eaLnBrk="0" hangingPunct="0">
              <a:defRPr b="1">
                <a:solidFill>
                  <a:schemeClr val="bg1"/>
                </a:solidFill>
                <a:latin typeface="Arial" charset="0"/>
              </a:defRPr>
            </a:lvl3pPr>
            <a:lvl4pPr marL="1600200" indent="-228600" eaLnBrk="0" hangingPunct="0">
              <a:defRPr b="1">
                <a:solidFill>
                  <a:schemeClr val="bg1"/>
                </a:solidFill>
                <a:latin typeface="Arial" charset="0"/>
              </a:defRPr>
            </a:lvl4pPr>
            <a:lvl5pPr marL="2057400" indent="-228600" eaLnBrk="0" hangingPunct="0">
              <a:defRPr b="1">
                <a:solidFill>
                  <a:schemeClr val="bg1"/>
                </a:solidFill>
                <a:latin typeface="Arial" charset="0"/>
              </a:defRPr>
            </a:lvl5pPr>
            <a:lvl6pPr marL="2514600" indent="-228600" eaLnBrk="0" fontAlgn="base" hangingPunct="0">
              <a:spcBef>
                <a:spcPct val="0"/>
              </a:spcBef>
              <a:spcAft>
                <a:spcPct val="0"/>
              </a:spcAft>
              <a:defRPr b="1">
                <a:solidFill>
                  <a:schemeClr val="bg1"/>
                </a:solidFill>
                <a:latin typeface="Arial" charset="0"/>
              </a:defRPr>
            </a:lvl6pPr>
            <a:lvl7pPr marL="2971800" indent="-228600" eaLnBrk="0" fontAlgn="base" hangingPunct="0">
              <a:spcBef>
                <a:spcPct val="0"/>
              </a:spcBef>
              <a:spcAft>
                <a:spcPct val="0"/>
              </a:spcAft>
              <a:defRPr b="1">
                <a:solidFill>
                  <a:schemeClr val="bg1"/>
                </a:solidFill>
                <a:latin typeface="Arial" charset="0"/>
              </a:defRPr>
            </a:lvl7pPr>
            <a:lvl8pPr marL="3429000" indent="-228600" eaLnBrk="0" fontAlgn="base" hangingPunct="0">
              <a:spcBef>
                <a:spcPct val="0"/>
              </a:spcBef>
              <a:spcAft>
                <a:spcPct val="0"/>
              </a:spcAft>
              <a:defRPr b="1">
                <a:solidFill>
                  <a:schemeClr val="bg1"/>
                </a:solidFill>
                <a:latin typeface="Arial" charset="0"/>
              </a:defRPr>
            </a:lvl8pPr>
            <a:lvl9pPr marL="3886200" indent="-228600" eaLnBrk="0" fontAlgn="base" hangingPunct="0">
              <a:spcBef>
                <a:spcPct val="0"/>
              </a:spcBef>
              <a:spcAft>
                <a:spcPct val="0"/>
              </a:spcAft>
              <a:defRPr b="1">
                <a:solidFill>
                  <a:schemeClr val="bg1"/>
                </a:solidFill>
                <a:latin typeface="Arial" charset="0"/>
              </a:defRPr>
            </a:lvl9pPr>
          </a:lstStyle>
          <a:p>
            <a:pPr eaLnBrk="1" hangingPunct="1"/>
            <a:r>
              <a:rPr lang="en-GB" altLang="en-US" sz="900" b="0" i="1" dirty="0" smtClean="0">
                <a:solidFill>
                  <a:schemeClr val="tx2"/>
                </a:solidFill>
              </a:rPr>
              <a:t>Sources</a:t>
            </a:r>
            <a:r>
              <a:rPr lang="en-GB" altLang="en-US" sz="900" b="0" i="1" dirty="0">
                <a:solidFill>
                  <a:schemeClr val="tx2"/>
                </a:solidFill>
              </a:rPr>
              <a:t>: </a:t>
            </a:r>
            <a:r>
              <a:rPr lang="en-GB" altLang="en-US" sz="900" b="0" i="1" dirty="0" smtClean="0">
                <a:solidFill>
                  <a:schemeClr val="tx2"/>
                </a:solidFill>
              </a:rPr>
              <a:t>IMF</a:t>
            </a:r>
            <a:endParaRPr lang="en-GB" altLang="en-US" sz="900" b="0" i="1" dirty="0">
              <a:solidFill>
                <a:schemeClr val="tx2"/>
              </a:solidFill>
            </a:endParaRPr>
          </a:p>
        </p:txBody>
      </p:sp>
      <p:sp>
        <p:nvSpPr>
          <p:cNvPr id="21508" name="Rectangle 9"/>
          <p:cNvSpPr>
            <a:spLocks noChangeArrowheads="1"/>
          </p:cNvSpPr>
          <p:nvPr/>
        </p:nvSpPr>
        <p:spPr bwMode="auto">
          <a:xfrm>
            <a:off x="179512" y="3789040"/>
            <a:ext cx="8658721"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27">
                <a:solidFill>
                  <a:srgbClr val="000000"/>
                </a:solidFill>
                <a:prstDash val="sysDot"/>
                <a:miter lim="800000"/>
                <a:headEnd/>
                <a:tailEnd/>
              </a14:hiddenLine>
            </a:ext>
          </a:extLst>
        </p:spPr>
        <p:txBody>
          <a:bodyPr wrap="square">
            <a:spAutoFit/>
          </a:bodyPr>
          <a:lstStyle>
            <a:lvl1pPr marL="263525" indent="-263525" eaLnBrk="0" hangingPunct="0">
              <a:defRPr b="1">
                <a:solidFill>
                  <a:schemeClr val="bg1"/>
                </a:solidFill>
                <a:latin typeface="Arial" charset="0"/>
              </a:defRPr>
            </a:lvl1pPr>
            <a:lvl2pPr marL="742950" indent="-285750" eaLnBrk="0" hangingPunct="0">
              <a:defRPr b="1">
                <a:solidFill>
                  <a:schemeClr val="bg1"/>
                </a:solidFill>
                <a:latin typeface="Arial" charset="0"/>
              </a:defRPr>
            </a:lvl2pPr>
            <a:lvl3pPr marL="1143000" indent="-228600" eaLnBrk="0" hangingPunct="0">
              <a:defRPr b="1">
                <a:solidFill>
                  <a:schemeClr val="bg1"/>
                </a:solidFill>
                <a:latin typeface="Arial" charset="0"/>
              </a:defRPr>
            </a:lvl3pPr>
            <a:lvl4pPr marL="1600200" indent="-228600" eaLnBrk="0" hangingPunct="0">
              <a:defRPr b="1">
                <a:solidFill>
                  <a:schemeClr val="bg1"/>
                </a:solidFill>
                <a:latin typeface="Arial" charset="0"/>
              </a:defRPr>
            </a:lvl4pPr>
            <a:lvl5pPr marL="2057400" indent="-228600" eaLnBrk="0" hangingPunct="0">
              <a:defRPr b="1">
                <a:solidFill>
                  <a:schemeClr val="bg1"/>
                </a:solidFill>
                <a:latin typeface="Arial" charset="0"/>
              </a:defRPr>
            </a:lvl5pPr>
            <a:lvl6pPr marL="2514600" indent="-228600" eaLnBrk="0" fontAlgn="base" hangingPunct="0">
              <a:spcBef>
                <a:spcPct val="0"/>
              </a:spcBef>
              <a:spcAft>
                <a:spcPct val="0"/>
              </a:spcAft>
              <a:defRPr b="1">
                <a:solidFill>
                  <a:schemeClr val="bg1"/>
                </a:solidFill>
                <a:latin typeface="Arial" charset="0"/>
              </a:defRPr>
            </a:lvl6pPr>
            <a:lvl7pPr marL="2971800" indent="-228600" eaLnBrk="0" fontAlgn="base" hangingPunct="0">
              <a:spcBef>
                <a:spcPct val="0"/>
              </a:spcBef>
              <a:spcAft>
                <a:spcPct val="0"/>
              </a:spcAft>
              <a:defRPr b="1">
                <a:solidFill>
                  <a:schemeClr val="bg1"/>
                </a:solidFill>
                <a:latin typeface="Arial" charset="0"/>
              </a:defRPr>
            </a:lvl7pPr>
            <a:lvl8pPr marL="3429000" indent="-228600" eaLnBrk="0" fontAlgn="base" hangingPunct="0">
              <a:spcBef>
                <a:spcPct val="0"/>
              </a:spcBef>
              <a:spcAft>
                <a:spcPct val="0"/>
              </a:spcAft>
              <a:defRPr b="1">
                <a:solidFill>
                  <a:schemeClr val="bg1"/>
                </a:solidFill>
                <a:latin typeface="Arial" charset="0"/>
              </a:defRPr>
            </a:lvl8pPr>
            <a:lvl9pPr marL="3886200" indent="-228600" eaLnBrk="0" fontAlgn="base" hangingPunct="0">
              <a:spcBef>
                <a:spcPct val="0"/>
              </a:spcBef>
              <a:spcAft>
                <a:spcPct val="0"/>
              </a:spcAft>
              <a:defRPr b="1">
                <a:solidFill>
                  <a:schemeClr val="bg1"/>
                </a:solidFill>
                <a:latin typeface="Arial" charset="0"/>
              </a:defRPr>
            </a:lvl9pPr>
          </a:lstStyle>
          <a:p>
            <a:pPr eaLnBrk="1" hangingPunct="1">
              <a:buFont typeface="Times New Roman" pitchFamily="18" charset="0"/>
              <a:buChar char="•"/>
            </a:pPr>
            <a:r>
              <a:rPr lang="es-ES" altLang="en-US" sz="1400" dirty="0" err="1" smtClean="0">
                <a:solidFill>
                  <a:schemeClr val="tx2"/>
                </a:solidFill>
              </a:rPr>
              <a:t>Debt</a:t>
            </a:r>
            <a:r>
              <a:rPr lang="es-ES" altLang="en-US" sz="1400" dirty="0" smtClean="0">
                <a:solidFill>
                  <a:schemeClr val="tx2"/>
                </a:solidFill>
              </a:rPr>
              <a:t> </a:t>
            </a:r>
            <a:r>
              <a:rPr lang="es-ES" altLang="en-US" sz="1400" dirty="0" err="1" smtClean="0">
                <a:solidFill>
                  <a:schemeClr val="tx2"/>
                </a:solidFill>
              </a:rPr>
              <a:t>deflation</a:t>
            </a:r>
            <a:r>
              <a:rPr lang="es-ES" altLang="en-US" sz="1400" dirty="0" smtClean="0">
                <a:solidFill>
                  <a:schemeClr val="tx2"/>
                </a:solidFill>
              </a:rPr>
              <a:t> </a:t>
            </a:r>
            <a:r>
              <a:rPr lang="es-ES" altLang="en-US" sz="1400" dirty="0" err="1" smtClean="0">
                <a:solidFill>
                  <a:schemeClr val="tx2"/>
                </a:solidFill>
              </a:rPr>
              <a:t>channel</a:t>
            </a:r>
            <a:r>
              <a:rPr lang="es-ES" altLang="en-US" sz="1400" dirty="0" smtClean="0">
                <a:solidFill>
                  <a:schemeClr val="tx2"/>
                </a:solidFill>
              </a:rPr>
              <a:t>: </a:t>
            </a:r>
            <a:r>
              <a:rPr lang="es-ES" altLang="en-US" sz="1400" dirty="0" err="1" smtClean="0">
                <a:solidFill>
                  <a:schemeClr val="tx2"/>
                </a:solidFill>
              </a:rPr>
              <a:t>it</a:t>
            </a:r>
            <a:r>
              <a:rPr lang="es-ES" altLang="en-US" sz="1400" dirty="0" smtClean="0">
                <a:solidFill>
                  <a:schemeClr val="tx2"/>
                </a:solidFill>
              </a:rPr>
              <a:t> </a:t>
            </a:r>
            <a:r>
              <a:rPr lang="es-ES" altLang="en-US" sz="1400" dirty="0" err="1" smtClean="0">
                <a:solidFill>
                  <a:schemeClr val="tx2"/>
                </a:solidFill>
              </a:rPr>
              <a:t>makes</a:t>
            </a:r>
            <a:r>
              <a:rPr lang="es-ES" altLang="en-US" sz="1400" dirty="0" smtClean="0">
                <a:solidFill>
                  <a:schemeClr val="tx2"/>
                </a:solidFill>
              </a:rPr>
              <a:t> </a:t>
            </a:r>
            <a:r>
              <a:rPr lang="es-ES" altLang="en-US" sz="1400" dirty="0" err="1" smtClean="0">
                <a:solidFill>
                  <a:schemeClr val="tx2"/>
                </a:solidFill>
              </a:rPr>
              <a:t>debt</a:t>
            </a:r>
            <a:r>
              <a:rPr lang="es-ES" altLang="en-US" sz="1400" dirty="0" smtClean="0">
                <a:solidFill>
                  <a:schemeClr val="tx2"/>
                </a:solidFill>
              </a:rPr>
              <a:t> more </a:t>
            </a:r>
            <a:r>
              <a:rPr lang="es-ES" altLang="en-US" sz="1400" dirty="0" err="1" smtClean="0">
                <a:solidFill>
                  <a:schemeClr val="tx2"/>
                </a:solidFill>
              </a:rPr>
              <a:t>difficult</a:t>
            </a:r>
            <a:r>
              <a:rPr lang="es-ES" altLang="en-US" sz="1400" dirty="0" smtClean="0">
                <a:solidFill>
                  <a:schemeClr val="tx2"/>
                </a:solidFill>
              </a:rPr>
              <a:t> to be </a:t>
            </a:r>
            <a:r>
              <a:rPr lang="es-ES" altLang="en-US" sz="1400" dirty="0" err="1" smtClean="0">
                <a:solidFill>
                  <a:schemeClr val="tx2"/>
                </a:solidFill>
              </a:rPr>
              <a:t>repaid</a:t>
            </a:r>
            <a:endParaRPr lang="es-ES" altLang="en-US" sz="1400" dirty="0" smtClean="0">
              <a:solidFill>
                <a:schemeClr val="tx2"/>
              </a:solidFill>
            </a:endParaRPr>
          </a:p>
          <a:p>
            <a:pPr lvl="1" eaLnBrk="1" hangingPunct="1">
              <a:buFont typeface="Times New Roman" pitchFamily="18" charset="0"/>
              <a:buChar char="•"/>
            </a:pPr>
            <a:r>
              <a:rPr lang="es-ES" altLang="en-US" sz="1200" b="0" dirty="0" err="1" smtClean="0">
                <a:solidFill>
                  <a:schemeClr val="tx2"/>
                </a:solidFill>
              </a:rPr>
              <a:t>An</a:t>
            </a:r>
            <a:r>
              <a:rPr lang="es-ES" altLang="en-US" sz="1200" b="0" dirty="0" smtClean="0">
                <a:solidFill>
                  <a:schemeClr val="tx2"/>
                </a:solidFill>
              </a:rPr>
              <a:t> </a:t>
            </a:r>
            <a:r>
              <a:rPr lang="es-ES" altLang="en-US" sz="1200" b="0" dirty="0" err="1" smtClean="0">
                <a:solidFill>
                  <a:schemeClr val="tx2"/>
                </a:solidFill>
              </a:rPr>
              <a:t>issue</a:t>
            </a:r>
            <a:r>
              <a:rPr lang="es-ES" altLang="en-US" sz="1200" b="0" dirty="0" smtClean="0">
                <a:solidFill>
                  <a:schemeClr val="tx2"/>
                </a:solidFill>
              </a:rPr>
              <a:t> </a:t>
            </a:r>
            <a:r>
              <a:rPr lang="es-ES" altLang="en-US" sz="1200" b="0" dirty="0" err="1" smtClean="0">
                <a:solidFill>
                  <a:schemeClr val="tx2"/>
                </a:solidFill>
              </a:rPr>
              <a:t>for</a:t>
            </a:r>
            <a:r>
              <a:rPr lang="es-ES" altLang="en-US" sz="1200" b="0" dirty="0" smtClean="0">
                <a:solidFill>
                  <a:schemeClr val="tx2"/>
                </a:solidFill>
              </a:rPr>
              <a:t> </a:t>
            </a:r>
            <a:r>
              <a:rPr lang="es-ES" altLang="en-US" sz="1200" b="0" dirty="0" err="1" smtClean="0">
                <a:solidFill>
                  <a:schemeClr val="tx2"/>
                </a:solidFill>
              </a:rPr>
              <a:t>the</a:t>
            </a:r>
            <a:r>
              <a:rPr lang="es-ES" altLang="en-US" sz="1200" b="0" dirty="0" smtClean="0">
                <a:solidFill>
                  <a:schemeClr val="tx2"/>
                </a:solidFill>
              </a:rPr>
              <a:t> </a:t>
            </a:r>
            <a:r>
              <a:rPr lang="es-ES" altLang="en-US" sz="1200" b="0" dirty="0" err="1" smtClean="0">
                <a:solidFill>
                  <a:schemeClr val="tx2"/>
                </a:solidFill>
              </a:rPr>
              <a:t>most</a:t>
            </a:r>
            <a:r>
              <a:rPr lang="es-ES" altLang="en-US" sz="1200" b="0" dirty="0" smtClean="0">
                <a:solidFill>
                  <a:schemeClr val="tx2"/>
                </a:solidFill>
              </a:rPr>
              <a:t> </a:t>
            </a:r>
            <a:r>
              <a:rPr lang="es-ES" altLang="en-US" sz="1200" b="0" dirty="0" err="1" smtClean="0">
                <a:solidFill>
                  <a:schemeClr val="tx2"/>
                </a:solidFill>
              </a:rPr>
              <a:t>indebted</a:t>
            </a:r>
            <a:r>
              <a:rPr lang="es-ES" altLang="en-US" sz="1200" b="0" dirty="0" smtClean="0">
                <a:solidFill>
                  <a:schemeClr val="tx2"/>
                </a:solidFill>
              </a:rPr>
              <a:t> </a:t>
            </a:r>
            <a:r>
              <a:rPr lang="es-ES" altLang="en-US" sz="1200" b="0" dirty="0" err="1" smtClean="0">
                <a:solidFill>
                  <a:schemeClr val="tx2"/>
                </a:solidFill>
              </a:rPr>
              <a:t>countries</a:t>
            </a:r>
            <a:r>
              <a:rPr lang="es-ES" altLang="en-US" sz="1200" b="0" dirty="0" smtClean="0">
                <a:solidFill>
                  <a:schemeClr val="tx2"/>
                </a:solidFill>
              </a:rPr>
              <a:t>/</a:t>
            </a:r>
            <a:r>
              <a:rPr lang="es-ES" altLang="en-US" sz="1200" b="0" dirty="0" err="1" smtClean="0">
                <a:solidFill>
                  <a:schemeClr val="tx2"/>
                </a:solidFill>
              </a:rPr>
              <a:t>sectors</a:t>
            </a:r>
            <a:endParaRPr lang="es-ES" altLang="en-US" sz="1200" b="0" dirty="0" smtClean="0">
              <a:solidFill>
                <a:schemeClr val="tx2"/>
              </a:solidFill>
            </a:endParaRPr>
          </a:p>
          <a:p>
            <a:pPr lvl="1" eaLnBrk="1" hangingPunct="1">
              <a:buFont typeface="Times New Roman" pitchFamily="18" charset="0"/>
              <a:buChar char="•"/>
            </a:pPr>
            <a:endParaRPr lang="es-ES" altLang="en-US" sz="1200" b="0" dirty="0" smtClean="0">
              <a:solidFill>
                <a:schemeClr val="tx2"/>
              </a:solidFill>
            </a:endParaRPr>
          </a:p>
          <a:p>
            <a:pPr eaLnBrk="1" hangingPunct="1">
              <a:buFont typeface="Times New Roman" pitchFamily="18" charset="0"/>
              <a:buChar char="•"/>
            </a:pPr>
            <a:r>
              <a:rPr lang="es-ES" altLang="en-US" sz="1400" dirty="0" err="1" smtClean="0">
                <a:solidFill>
                  <a:schemeClr val="tx2"/>
                </a:solidFill>
              </a:rPr>
              <a:t>Erodes</a:t>
            </a:r>
            <a:r>
              <a:rPr lang="es-ES" altLang="en-US" sz="1400" dirty="0" smtClean="0">
                <a:solidFill>
                  <a:schemeClr val="tx2"/>
                </a:solidFill>
              </a:rPr>
              <a:t> </a:t>
            </a:r>
            <a:r>
              <a:rPr lang="es-ES" altLang="en-US" sz="1400" dirty="0" err="1" smtClean="0">
                <a:solidFill>
                  <a:schemeClr val="tx2"/>
                </a:solidFill>
              </a:rPr>
              <a:t>competitiveness</a:t>
            </a:r>
            <a:r>
              <a:rPr lang="es-ES" altLang="en-US" sz="1400" dirty="0" smtClean="0">
                <a:solidFill>
                  <a:schemeClr val="tx2"/>
                </a:solidFill>
              </a:rPr>
              <a:t>:  </a:t>
            </a:r>
            <a:r>
              <a:rPr lang="es-ES" altLang="en-US" sz="1400" dirty="0" err="1" smtClean="0">
                <a:solidFill>
                  <a:schemeClr val="tx2"/>
                </a:solidFill>
              </a:rPr>
              <a:t>It</a:t>
            </a:r>
            <a:r>
              <a:rPr lang="es-ES" altLang="en-US" sz="1400" dirty="0" smtClean="0">
                <a:solidFill>
                  <a:schemeClr val="tx2"/>
                </a:solidFill>
              </a:rPr>
              <a:t> </a:t>
            </a:r>
            <a:r>
              <a:rPr lang="es-ES" altLang="en-US" sz="1400" dirty="0" err="1" smtClean="0">
                <a:solidFill>
                  <a:schemeClr val="tx2"/>
                </a:solidFill>
              </a:rPr>
              <a:t>partly</a:t>
            </a:r>
            <a:r>
              <a:rPr lang="es-ES" altLang="en-US" sz="1400" dirty="0" smtClean="0">
                <a:solidFill>
                  <a:schemeClr val="tx2"/>
                </a:solidFill>
              </a:rPr>
              <a:t> </a:t>
            </a:r>
            <a:r>
              <a:rPr lang="es-ES" altLang="en-US" sz="1400" dirty="0" err="1" smtClean="0">
                <a:solidFill>
                  <a:schemeClr val="tx2"/>
                </a:solidFill>
              </a:rPr>
              <a:t>offsets</a:t>
            </a:r>
            <a:r>
              <a:rPr lang="es-ES" altLang="en-US" sz="1400" dirty="0" smtClean="0">
                <a:solidFill>
                  <a:schemeClr val="tx2"/>
                </a:solidFill>
              </a:rPr>
              <a:t> </a:t>
            </a:r>
            <a:r>
              <a:rPr lang="es-ES" altLang="en-US" sz="1400" dirty="0" err="1" smtClean="0">
                <a:solidFill>
                  <a:schemeClr val="tx2"/>
                </a:solidFill>
              </a:rPr>
              <a:t>the</a:t>
            </a:r>
            <a:r>
              <a:rPr lang="es-ES" altLang="en-US" sz="1400" dirty="0" smtClean="0">
                <a:solidFill>
                  <a:schemeClr val="tx2"/>
                </a:solidFill>
              </a:rPr>
              <a:t> </a:t>
            </a:r>
            <a:r>
              <a:rPr lang="es-ES" altLang="en-US" sz="1400" dirty="0" err="1" smtClean="0">
                <a:solidFill>
                  <a:schemeClr val="tx2"/>
                </a:solidFill>
              </a:rPr>
              <a:t>impact</a:t>
            </a:r>
            <a:r>
              <a:rPr lang="es-ES" altLang="en-US" sz="1400" dirty="0" smtClean="0">
                <a:solidFill>
                  <a:schemeClr val="tx2"/>
                </a:solidFill>
              </a:rPr>
              <a:t> </a:t>
            </a:r>
            <a:r>
              <a:rPr lang="es-ES" altLang="en-US" sz="1400" dirty="0" err="1" smtClean="0">
                <a:solidFill>
                  <a:schemeClr val="tx2"/>
                </a:solidFill>
              </a:rPr>
              <a:t>on</a:t>
            </a:r>
            <a:r>
              <a:rPr lang="es-ES" altLang="en-US" sz="1400" dirty="0" smtClean="0">
                <a:solidFill>
                  <a:schemeClr val="tx2"/>
                </a:solidFill>
              </a:rPr>
              <a:t> real </a:t>
            </a:r>
            <a:r>
              <a:rPr lang="es-ES" altLang="en-US" sz="1400" dirty="0" err="1" smtClean="0">
                <a:solidFill>
                  <a:schemeClr val="tx2"/>
                </a:solidFill>
              </a:rPr>
              <a:t>wages</a:t>
            </a:r>
            <a:r>
              <a:rPr lang="es-ES" altLang="en-US" sz="1400" dirty="0" smtClean="0">
                <a:solidFill>
                  <a:schemeClr val="tx2"/>
                </a:solidFill>
              </a:rPr>
              <a:t> of a nominal </a:t>
            </a:r>
            <a:r>
              <a:rPr lang="es-ES" altLang="en-US" sz="1400" dirty="0" err="1" smtClean="0">
                <a:solidFill>
                  <a:schemeClr val="tx2"/>
                </a:solidFill>
              </a:rPr>
              <a:t>wage</a:t>
            </a:r>
            <a:r>
              <a:rPr lang="es-ES" altLang="en-US" sz="1400" dirty="0" smtClean="0">
                <a:solidFill>
                  <a:schemeClr val="tx2"/>
                </a:solidFill>
              </a:rPr>
              <a:t> </a:t>
            </a:r>
            <a:r>
              <a:rPr lang="es-ES" altLang="en-US" sz="1400" dirty="0" err="1" smtClean="0">
                <a:solidFill>
                  <a:schemeClr val="tx2"/>
                </a:solidFill>
              </a:rPr>
              <a:t>adjustment</a:t>
            </a:r>
            <a:endParaRPr lang="es-ES" altLang="en-US" sz="1400" dirty="0" smtClean="0">
              <a:solidFill>
                <a:schemeClr val="tx2"/>
              </a:solidFill>
            </a:endParaRPr>
          </a:p>
          <a:p>
            <a:pPr lvl="1" eaLnBrk="1" hangingPunct="1">
              <a:buFont typeface="Times New Roman" pitchFamily="18" charset="0"/>
              <a:buChar char="•"/>
            </a:pPr>
            <a:r>
              <a:rPr lang="es-ES" altLang="en-US" sz="1200" b="0" dirty="0" err="1" smtClean="0">
                <a:solidFill>
                  <a:schemeClr val="tx2"/>
                </a:solidFill>
              </a:rPr>
              <a:t>Given</a:t>
            </a:r>
            <a:r>
              <a:rPr lang="es-ES" altLang="en-US" sz="1200" b="0" dirty="0" smtClean="0">
                <a:solidFill>
                  <a:schemeClr val="tx2"/>
                </a:solidFill>
              </a:rPr>
              <a:t> </a:t>
            </a:r>
            <a:r>
              <a:rPr lang="es-ES" altLang="en-US" sz="1200" b="0" dirty="0" err="1" smtClean="0">
                <a:solidFill>
                  <a:schemeClr val="tx2"/>
                </a:solidFill>
              </a:rPr>
              <a:t>inertia</a:t>
            </a:r>
            <a:r>
              <a:rPr lang="es-ES" altLang="en-US" sz="1200" b="0" dirty="0" smtClean="0">
                <a:solidFill>
                  <a:schemeClr val="tx2"/>
                </a:solidFill>
              </a:rPr>
              <a:t> in </a:t>
            </a:r>
            <a:r>
              <a:rPr lang="es-ES" altLang="en-US" sz="1200" b="0" dirty="0" err="1" smtClean="0">
                <a:solidFill>
                  <a:schemeClr val="tx2"/>
                </a:solidFill>
              </a:rPr>
              <a:t>wage-setting</a:t>
            </a:r>
            <a:r>
              <a:rPr lang="es-ES" altLang="en-US" sz="1200" b="0" dirty="0" smtClean="0">
                <a:solidFill>
                  <a:schemeClr val="tx2"/>
                </a:solidFill>
              </a:rPr>
              <a:t>, </a:t>
            </a:r>
            <a:r>
              <a:rPr lang="es-ES" altLang="en-US" sz="1200" b="0" dirty="0" err="1" smtClean="0">
                <a:solidFill>
                  <a:schemeClr val="tx2"/>
                </a:solidFill>
              </a:rPr>
              <a:t>it</a:t>
            </a:r>
            <a:r>
              <a:rPr lang="es-ES" altLang="en-US" sz="1200" b="0" dirty="0" smtClean="0">
                <a:solidFill>
                  <a:schemeClr val="tx2"/>
                </a:solidFill>
              </a:rPr>
              <a:t> </a:t>
            </a:r>
            <a:r>
              <a:rPr lang="es-ES" altLang="en-US" sz="1200" b="0" dirty="0" err="1" smtClean="0">
                <a:solidFill>
                  <a:schemeClr val="tx2"/>
                </a:solidFill>
              </a:rPr>
              <a:t>makes</a:t>
            </a:r>
            <a:r>
              <a:rPr lang="es-ES" altLang="en-US" sz="1200" b="0" dirty="0" smtClean="0">
                <a:solidFill>
                  <a:schemeClr val="tx2"/>
                </a:solidFill>
              </a:rPr>
              <a:t> </a:t>
            </a:r>
            <a:r>
              <a:rPr lang="es-ES" altLang="en-US" sz="1200" b="0" dirty="0" err="1" smtClean="0">
                <a:solidFill>
                  <a:schemeClr val="tx2"/>
                </a:solidFill>
              </a:rPr>
              <a:t>the</a:t>
            </a:r>
            <a:r>
              <a:rPr lang="es-ES" altLang="en-US" sz="1200" b="0" dirty="0" smtClean="0">
                <a:solidFill>
                  <a:schemeClr val="tx2"/>
                </a:solidFill>
              </a:rPr>
              <a:t> </a:t>
            </a:r>
            <a:r>
              <a:rPr lang="es-ES" altLang="en-US" sz="1200" b="0" dirty="0" err="1" smtClean="0">
                <a:solidFill>
                  <a:schemeClr val="tx2"/>
                </a:solidFill>
              </a:rPr>
              <a:t>burden</a:t>
            </a:r>
            <a:r>
              <a:rPr lang="es-ES" altLang="en-US" sz="1200" b="0" dirty="0" smtClean="0">
                <a:solidFill>
                  <a:schemeClr val="tx2"/>
                </a:solidFill>
              </a:rPr>
              <a:t> of </a:t>
            </a:r>
            <a:r>
              <a:rPr lang="es-ES" altLang="en-US" sz="1200" b="0" dirty="0" err="1" smtClean="0">
                <a:solidFill>
                  <a:schemeClr val="tx2"/>
                </a:solidFill>
              </a:rPr>
              <a:t>adjustment</a:t>
            </a:r>
            <a:r>
              <a:rPr lang="es-ES" altLang="en-US" sz="1200" b="0" dirty="0" smtClean="0">
                <a:solidFill>
                  <a:schemeClr val="tx2"/>
                </a:solidFill>
              </a:rPr>
              <a:t> </a:t>
            </a:r>
            <a:r>
              <a:rPr lang="es-ES" altLang="en-US" sz="1200" b="0" dirty="0" err="1" smtClean="0">
                <a:solidFill>
                  <a:schemeClr val="tx2"/>
                </a:solidFill>
              </a:rPr>
              <a:t>fall</a:t>
            </a:r>
            <a:r>
              <a:rPr lang="es-ES" altLang="en-US" sz="1200" b="0" dirty="0" smtClean="0">
                <a:solidFill>
                  <a:schemeClr val="tx2"/>
                </a:solidFill>
              </a:rPr>
              <a:t> more </a:t>
            </a:r>
            <a:r>
              <a:rPr lang="es-ES" altLang="en-US" sz="1200" b="0" dirty="0" err="1" smtClean="0">
                <a:solidFill>
                  <a:schemeClr val="tx2"/>
                </a:solidFill>
              </a:rPr>
              <a:t>on</a:t>
            </a:r>
            <a:r>
              <a:rPr lang="es-ES" altLang="en-US" sz="1200" b="0" dirty="0" smtClean="0">
                <a:solidFill>
                  <a:schemeClr val="tx2"/>
                </a:solidFill>
              </a:rPr>
              <a:t> </a:t>
            </a:r>
            <a:r>
              <a:rPr lang="es-ES" altLang="en-US" sz="1200" b="0" dirty="0" err="1" smtClean="0">
                <a:solidFill>
                  <a:schemeClr val="tx2"/>
                </a:solidFill>
              </a:rPr>
              <a:t>the</a:t>
            </a:r>
            <a:r>
              <a:rPr lang="es-ES" altLang="en-US" sz="1200" b="0" dirty="0" smtClean="0">
                <a:solidFill>
                  <a:schemeClr val="tx2"/>
                </a:solidFill>
              </a:rPr>
              <a:t> </a:t>
            </a:r>
            <a:r>
              <a:rPr lang="es-ES" altLang="en-US" sz="1200" b="0" dirty="0" err="1" smtClean="0">
                <a:solidFill>
                  <a:schemeClr val="tx2"/>
                </a:solidFill>
              </a:rPr>
              <a:t>quantity</a:t>
            </a:r>
            <a:r>
              <a:rPr lang="es-ES" altLang="en-US" sz="1200" b="0" dirty="0" smtClean="0">
                <a:solidFill>
                  <a:schemeClr val="tx2"/>
                </a:solidFill>
              </a:rPr>
              <a:t> </a:t>
            </a:r>
            <a:r>
              <a:rPr lang="es-ES" altLang="en-US" sz="1200" b="0" dirty="0" err="1" smtClean="0">
                <a:solidFill>
                  <a:schemeClr val="tx2"/>
                </a:solidFill>
              </a:rPr>
              <a:t>space</a:t>
            </a:r>
            <a:r>
              <a:rPr lang="es-ES" altLang="en-US" sz="1200" b="0" dirty="0" smtClean="0">
                <a:solidFill>
                  <a:schemeClr val="tx2"/>
                </a:solidFill>
              </a:rPr>
              <a:t> (</a:t>
            </a:r>
            <a:r>
              <a:rPr lang="es-ES" altLang="en-US" sz="1200" b="0" dirty="0" err="1" smtClean="0">
                <a:solidFill>
                  <a:schemeClr val="tx2"/>
                </a:solidFill>
              </a:rPr>
              <a:t>unemployment</a:t>
            </a:r>
            <a:r>
              <a:rPr lang="es-ES" altLang="en-US" sz="1200" b="0" dirty="0" smtClean="0">
                <a:solidFill>
                  <a:schemeClr val="tx2"/>
                </a:solidFill>
              </a:rPr>
              <a:t>) and </a:t>
            </a:r>
            <a:r>
              <a:rPr lang="es-ES" altLang="en-US" sz="1200" b="0" dirty="0" err="1" smtClean="0">
                <a:solidFill>
                  <a:schemeClr val="tx2"/>
                </a:solidFill>
              </a:rPr>
              <a:t>less</a:t>
            </a:r>
            <a:r>
              <a:rPr lang="es-ES" altLang="en-US" sz="1200" b="0" dirty="0" smtClean="0">
                <a:solidFill>
                  <a:schemeClr val="tx2"/>
                </a:solidFill>
              </a:rPr>
              <a:t> </a:t>
            </a:r>
            <a:r>
              <a:rPr lang="es-ES" altLang="en-US" sz="1200" b="0" dirty="0" err="1" smtClean="0">
                <a:solidFill>
                  <a:schemeClr val="tx2"/>
                </a:solidFill>
              </a:rPr>
              <a:t>on</a:t>
            </a:r>
            <a:r>
              <a:rPr lang="es-ES" altLang="en-US" sz="1200" b="0" dirty="0" smtClean="0">
                <a:solidFill>
                  <a:schemeClr val="tx2"/>
                </a:solidFill>
              </a:rPr>
              <a:t> </a:t>
            </a:r>
            <a:r>
              <a:rPr lang="es-ES" altLang="en-US" sz="1200" b="0" dirty="0" err="1" smtClean="0">
                <a:solidFill>
                  <a:schemeClr val="tx2"/>
                </a:solidFill>
              </a:rPr>
              <a:t>prices</a:t>
            </a:r>
            <a:r>
              <a:rPr lang="es-ES" altLang="en-US" sz="1200" b="0" dirty="0" smtClean="0">
                <a:solidFill>
                  <a:schemeClr val="tx2"/>
                </a:solidFill>
              </a:rPr>
              <a:t> (real </a:t>
            </a:r>
            <a:r>
              <a:rPr lang="es-ES" altLang="en-US" sz="1200" b="0" dirty="0" err="1" smtClean="0">
                <a:solidFill>
                  <a:schemeClr val="tx2"/>
                </a:solidFill>
              </a:rPr>
              <a:t>wages</a:t>
            </a:r>
            <a:r>
              <a:rPr lang="es-ES" altLang="en-US" sz="1200" b="0" dirty="0" smtClean="0">
                <a:solidFill>
                  <a:schemeClr val="tx2"/>
                </a:solidFill>
              </a:rPr>
              <a:t>)</a:t>
            </a:r>
          </a:p>
          <a:p>
            <a:pPr lvl="1" eaLnBrk="1" hangingPunct="1">
              <a:buFont typeface="Times New Roman" pitchFamily="18" charset="0"/>
              <a:buChar char="•"/>
            </a:pPr>
            <a:endParaRPr lang="es-ES" altLang="en-US" sz="1200" b="0" dirty="0" smtClean="0">
              <a:solidFill>
                <a:schemeClr val="tx2"/>
              </a:solidFill>
            </a:endParaRPr>
          </a:p>
          <a:p>
            <a:pPr eaLnBrk="1" hangingPunct="1">
              <a:buFont typeface="Times New Roman" pitchFamily="18" charset="0"/>
              <a:buChar char="•"/>
            </a:pPr>
            <a:r>
              <a:rPr lang="es-ES" altLang="en-US" sz="1400" dirty="0" err="1" smtClean="0">
                <a:solidFill>
                  <a:schemeClr val="tx2"/>
                </a:solidFill>
              </a:rPr>
              <a:t>Inhibits</a:t>
            </a:r>
            <a:r>
              <a:rPr lang="es-ES" altLang="en-US" sz="1400" dirty="0" smtClean="0">
                <a:solidFill>
                  <a:schemeClr val="tx2"/>
                </a:solidFill>
              </a:rPr>
              <a:t> </a:t>
            </a:r>
            <a:r>
              <a:rPr lang="es-ES" altLang="en-US" sz="1400" dirty="0" err="1" smtClean="0">
                <a:solidFill>
                  <a:schemeClr val="tx2"/>
                </a:solidFill>
              </a:rPr>
              <a:t>spending</a:t>
            </a:r>
            <a:r>
              <a:rPr lang="es-ES" altLang="en-US" sz="1400" dirty="0" smtClean="0">
                <a:solidFill>
                  <a:schemeClr val="tx2"/>
                </a:solidFill>
              </a:rPr>
              <a:t>: </a:t>
            </a:r>
            <a:r>
              <a:rPr lang="es-ES" altLang="en-US" sz="1400" dirty="0" err="1" smtClean="0">
                <a:solidFill>
                  <a:schemeClr val="tx2"/>
                </a:solidFill>
              </a:rPr>
              <a:t>consumers</a:t>
            </a:r>
            <a:r>
              <a:rPr lang="es-ES" altLang="en-US" sz="1400" dirty="0" smtClean="0">
                <a:solidFill>
                  <a:schemeClr val="tx2"/>
                </a:solidFill>
              </a:rPr>
              <a:t>, </a:t>
            </a:r>
            <a:r>
              <a:rPr lang="es-ES" altLang="en-US" sz="1400" dirty="0" err="1" smtClean="0">
                <a:solidFill>
                  <a:schemeClr val="tx2"/>
                </a:solidFill>
              </a:rPr>
              <a:t>investors</a:t>
            </a:r>
            <a:r>
              <a:rPr lang="es-ES" altLang="en-US" sz="1400" dirty="0" smtClean="0">
                <a:solidFill>
                  <a:schemeClr val="tx2"/>
                </a:solidFill>
              </a:rPr>
              <a:t> </a:t>
            </a:r>
            <a:r>
              <a:rPr lang="es-ES" altLang="en-US" sz="1400" dirty="0" err="1" smtClean="0">
                <a:solidFill>
                  <a:schemeClr val="tx2"/>
                </a:solidFill>
              </a:rPr>
              <a:t>postpone</a:t>
            </a:r>
            <a:r>
              <a:rPr lang="es-ES" altLang="en-US" sz="1400" dirty="0" smtClean="0">
                <a:solidFill>
                  <a:schemeClr val="tx2"/>
                </a:solidFill>
              </a:rPr>
              <a:t> </a:t>
            </a:r>
            <a:r>
              <a:rPr lang="es-ES" altLang="en-US" sz="1400" dirty="0" err="1" smtClean="0">
                <a:solidFill>
                  <a:schemeClr val="tx2"/>
                </a:solidFill>
              </a:rPr>
              <a:t>spending</a:t>
            </a:r>
            <a:r>
              <a:rPr lang="es-ES" altLang="en-US" sz="1400" dirty="0" smtClean="0">
                <a:solidFill>
                  <a:schemeClr val="tx2"/>
                </a:solidFill>
              </a:rPr>
              <a:t> </a:t>
            </a:r>
            <a:r>
              <a:rPr lang="es-ES" altLang="en-US" sz="1400" dirty="0" err="1" smtClean="0">
                <a:solidFill>
                  <a:schemeClr val="tx2"/>
                </a:solidFill>
              </a:rPr>
              <a:t>decisions</a:t>
            </a:r>
            <a:r>
              <a:rPr lang="es-ES" altLang="en-US" sz="1400" dirty="0" smtClean="0">
                <a:solidFill>
                  <a:schemeClr val="tx2"/>
                </a:solidFill>
              </a:rPr>
              <a:t> </a:t>
            </a:r>
            <a:r>
              <a:rPr lang="es-ES" altLang="en-US" sz="1400" dirty="0" err="1" smtClean="0">
                <a:solidFill>
                  <a:schemeClr val="tx2"/>
                </a:solidFill>
              </a:rPr>
              <a:t>waiting</a:t>
            </a:r>
            <a:r>
              <a:rPr lang="es-ES" altLang="en-US" sz="1400" dirty="0" smtClean="0">
                <a:solidFill>
                  <a:schemeClr val="tx2"/>
                </a:solidFill>
              </a:rPr>
              <a:t> </a:t>
            </a:r>
            <a:r>
              <a:rPr lang="es-ES" altLang="en-US" sz="1400" dirty="0" err="1" smtClean="0">
                <a:solidFill>
                  <a:schemeClr val="tx2"/>
                </a:solidFill>
              </a:rPr>
              <a:t>for</a:t>
            </a:r>
            <a:r>
              <a:rPr lang="es-ES" altLang="en-US" sz="1400" dirty="0" smtClean="0">
                <a:solidFill>
                  <a:schemeClr val="tx2"/>
                </a:solidFill>
              </a:rPr>
              <a:t> </a:t>
            </a:r>
            <a:r>
              <a:rPr lang="es-ES" altLang="en-US" sz="1400" dirty="0" err="1" smtClean="0">
                <a:solidFill>
                  <a:schemeClr val="tx2"/>
                </a:solidFill>
              </a:rPr>
              <a:t>lower</a:t>
            </a:r>
            <a:r>
              <a:rPr lang="es-ES" altLang="en-US" sz="1400" dirty="0" smtClean="0">
                <a:solidFill>
                  <a:schemeClr val="tx2"/>
                </a:solidFill>
              </a:rPr>
              <a:t> </a:t>
            </a:r>
            <a:r>
              <a:rPr lang="es-ES" altLang="en-US" sz="1400" dirty="0" err="1" smtClean="0">
                <a:solidFill>
                  <a:schemeClr val="tx2"/>
                </a:solidFill>
              </a:rPr>
              <a:t>prices</a:t>
            </a:r>
            <a:endParaRPr lang="en-GB" altLang="en-US" sz="1400" dirty="0">
              <a:solidFill>
                <a:schemeClr val="tx2"/>
              </a:solidFill>
            </a:endParaRPr>
          </a:p>
        </p:txBody>
      </p:sp>
      <p:sp>
        <p:nvSpPr>
          <p:cNvPr id="21509" name="Rectangle 12"/>
          <p:cNvSpPr>
            <a:spLocks noChangeArrowheads="1"/>
          </p:cNvSpPr>
          <p:nvPr/>
        </p:nvSpPr>
        <p:spPr bwMode="auto">
          <a:xfrm>
            <a:off x="468313" y="691928"/>
            <a:ext cx="3743325" cy="360710"/>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97200" tIns="53856" rIns="97200" bIns="46800" anchor="ctr"/>
          <a:lstStyle>
            <a:lvl1pPr eaLnBrk="0" hangingPunct="0">
              <a:tabLst>
                <a:tab pos="723900" algn="l"/>
                <a:tab pos="1447800" algn="l"/>
                <a:tab pos="2171700" algn="l"/>
                <a:tab pos="2895600" algn="l"/>
                <a:tab pos="3619500" algn="l"/>
              </a:tabLst>
              <a:defRPr b="1">
                <a:solidFill>
                  <a:schemeClr val="bg1"/>
                </a:solidFill>
                <a:latin typeface="Arial" charset="0"/>
              </a:defRPr>
            </a:lvl1pPr>
            <a:lvl2pPr marL="742950" indent="-285750" eaLnBrk="0" hangingPunct="0">
              <a:tabLst>
                <a:tab pos="723900" algn="l"/>
                <a:tab pos="1447800" algn="l"/>
                <a:tab pos="2171700" algn="l"/>
                <a:tab pos="2895600" algn="l"/>
                <a:tab pos="3619500" algn="l"/>
              </a:tabLst>
              <a:defRPr b="1">
                <a:solidFill>
                  <a:schemeClr val="bg1"/>
                </a:solidFill>
                <a:latin typeface="Arial" charset="0"/>
              </a:defRPr>
            </a:lvl2pPr>
            <a:lvl3pPr marL="1143000" indent="-228600" eaLnBrk="0" hangingPunct="0">
              <a:tabLst>
                <a:tab pos="723900" algn="l"/>
                <a:tab pos="1447800" algn="l"/>
                <a:tab pos="2171700" algn="l"/>
                <a:tab pos="2895600" algn="l"/>
                <a:tab pos="3619500" algn="l"/>
              </a:tabLst>
              <a:defRPr b="1">
                <a:solidFill>
                  <a:schemeClr val="bg1"/>
                </a:solidFill>
                <a:latin typeface="Arial" charset="0"/>
              </a:defRPr>
            </a:lvl3pPr>
            <a:lvl4pPr marL="1600200" indent="-228600" eaLnBrk="0" hangingPunct="0">
              <a:tabLst>
                <a:tab pos="723900" algn="l"/>
                <a:tab pos="1447800" algn="l"/>
                <a:tab pos="2171700" algn="l"/>
                <a:tab pos="2895600" algn="l"/>
                <a:tab pos="3619500" algn="l"/>
              </a:tabLst>
              <a:defRPr b="1">
                <a:solidFill>
                  <a:schemeClr val="bg1"/>
                </a:solidFill>
                <a:latin typeface="Arial" charset="0"/>
              </a:defRPr>
            </a:lvl4pPr>
            <a:lvl5pPr marL="2057400" indent="-228600" eaLnBrk="0" hangingPunct="0">
              <a:tabLst>
                <a:tab pos="723900" algn="l"/>
                <a:tab pos="1447800" algn="l"/>
                <a:tab pos="2171700" algn="l"/>
                <a:tab pos="2895600" algn="l"/>
                <a:tab pos="3619500" algn="l"/>
              </a:tabLst>
              <a:defRPr b="1">
                <a:solidFill>
                  <a:schemeClr val="bg1"/>
                </a:solidFill>
                <a:latin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9pPr>
          </a:lstStyle>
          <a:p>
            <a:pPr algn="ctr" eaLnBrk="1" hangingPunct="1">
              <a:lnSpc>
                <a:spcPct val="96000"/>
              </a:lnSpc>
            </a:pPr>
            <a:r>
              <a:rPr lang="en-GB" altLang="en-US" sz="1100" dirty="0" smtClean="0">
                <a:solidFill>
                  <a:srgbClr val="FFFFFF"/>
                </a:solidFill>
                <a:cs typeface="Times New Roman" pitchFamily="18" charset="0"/>
              </a:rPr>
              <a:t>Real interest rates and debt as % of GDP</a:t>
            </a:r>
            <a:endParaRPr lang="en-GB" altLang="en-US" sz="1100" dirty="0">
              <a:solidFill>
                <a:srgbClr val="FFFFFF"/>
              </a:solidFill>
              <a:cs typeface="Times New Roman" pitchFamily="18" charset="0"/>
            </a:endParaRPr>
          </a:p>
        </p:txBody>
      </p:sp>
      <p:sp>
        <p:nvSpPr>
          <p:cNvPr id="21510" name="Rectangle 12"/>
          <p:cNvSpPr>
            <a:spLocks noChangeArrowheads="1"/>
          </p:cNvSpPr>
          <p:nvPr/>
        </p:nvSpPr>
        <p:spPr bwMode="auto">
          <a:xfrm>
            <a:off x="4643438" y="691928"/>
            <a:ext cx="3743325" cy="360710"/>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97200" tIns="53856" rIns="97200" bIns="46800" anchor="ctr"/>
          <a:lstStyle>
            <a:lvl1pPr eaLnBrk="0" hangingPunct="0">
              <a:tabLst>
                <a:tab pos="723900" algn="l"/>
                <a:tab pos="1447800" algn="l"/>
                <a:tab pos="2171700" algn="l"/>
                <a:tab pos="2895600" algn="l"/>
                <a:tab pos="3619500" algn="l"/>
              </a:tabLst>
              <a:defRPr b="1">
                <a:solidFill>
                  <a:schemeClr val="bg1"/>
                </a:solidFill>
                <a:latin typeface="Arial" charset="0"/>
              </a:defRPr>
            </a:lvl1pPr>
            <a:lvl2pPr marL="742950" indent="-285750" eaLnBrk="0" hangingPunct="0">
              <a:tabLst>
                <a:tab pos="723900" algn="l"/>
                <a:tab pos="1447800" algn="l"/>
                <a:tab pos="2171700" algn="l"/>
                <a:tab pos="2895600" algn="l"/>
                <a:tab pos="3619500" algn="l"/>
              </a:tabLst>
              <a:defRPr b="1">
                <a:solidFill>
                  <a:schemeClr val="bg1"/>
                </a:solidFill>
                <a:latin typeface="Arial" charset="0"/>
              </a:defRPr>
            </a:lvl2pPr>
            <a:lvl3pPr marL="1143000" indent="-228600" eaLnBrk="0" hangingPunct="0">
              <a:tabLst>
                <a:tab pos="723900" algn="l"/>
                <a:tab pos="1447800" algn="l"/>
                <a:tab pos="2171700" algn="l"/>
                <a:tab pos="2895600" algn="l"/>
                <a:tab pos="3619500" algn="l"/>
              </a:tabLst>
              <a:defRPr b="1">
                <a:solidFill>
                  <a:schemeClr val="bg1"/>
                </a:solidFill>
                <a:latin typeface="Arial" charset="0"/>
              </a:defRPr>
            </a:lvl3pPr>
            <a:lvl4pPr marL="1600200" indent="-228600" eaLnBrk="0" hangingPunct="0">
              <a:tabLst>
                <a:tab pos="723900" algn="l"/>
                <a:tab pos="1447800" algn="l"/>
                <a:tab pos="2171700" algn="l"/>
                <a:tab pos="2895600" algn="l"/>
                <a:tab pos="3619500" algn="l"/>
              </a:tabLst>
              <a:defRPr b="1">
                <a:solidFill>
                  <a:schemeClr val="bg1"/>
                </a:solidFill>
                <a:latin typeface="Arial" charset="0"/>
              </a:defRPr>
            </a:lvl4pPr>
            <a:lvl5pPr marL="2057400" indent="-228600" eaLnBrk="0" hangingPunct="0">
              <a:tabLst>
                <a:tab pos="723900" algn="l"/>
                <a:tab pos="1447800" algn="l"/>
                <a:tab pos="2171700" algn="l"/>
                <a:tab pos="2895600" algn="l"/>
                <a:tab pos="3619500" algn="l"/>
              </a:tabLst>
              <a:defRPr b="1">
                <a:solidFill>
                  <a:schemeClr val="bg1"/>
                </a:solidFill>
                <a:latin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9pPr>
          </a:lstStyle>
          <a:p>
            <a:pPr algn="ctr" eaLnBrk="1" hangingPunct="1">
              <a:lnSpc>
                <a:spcPct val="96000"/>
              </a:lnSpc>
            </a:pPr>
            <a:r>
              <a:rPr lang="en-GB" altLang="en-US" sz="1100" dirty="0" smtClean="0">
                <a:solidFill>
                  <a:srgbClr val="FFFFFF"/>
                </a:solidFill>
                <a:cs typeface="Times New Roman" pitchFamily="18" charset="0"/>
              </a:rPr>
              <a:t>Spain: Nominal and real wage adjustment</a:t>
            </a:r>
            <a:endParaRPr lang="en-GB" altLang="en-US" sz="1100" b="0" i="1" dirty="0">
              <a:solidFill>
                <a:srgbClr val="FFFFFF"/>
              </a:solidFill>
              <a:cs typeface="Times New Roman" pitchFamily="18" charset="0"/>
            </a:endParaRPr>
          </a:p>
        </p:txBody>
      </p:sp>
      <p:sp>
        <p:nvSpPr>
          <p:cNvPr id="21511" name="Rectangle 1"/>
          <p:cNvSpPr>
            <a:spLocks noChangeArrowheads="1"/>
          </p:cNvSpPr>
          <p:nvPr/>
        </p:nvSpPr>
        <p:spPr bwMode="auto">
          <a:xfrm>
            <a:off x="341932" y="116944"/>
            <a:ext cx="8044831" cy="369332"/>
          </a:xfrm>
          <a:prstGeom prst="rect">
            <a:avLst/>
          </a:prstGeom>
          <a:solidFill>
            <a:srgbClr val="FF0000"/>
          </a:solidFill>
          <a:ln>
            <a:noFill/>
          </a:ln>
          <a:extLst/>
        </p:spPr>
        <p:txBody>
          <a:bodyPr wrap="square">
            <a:spAutoFit/>
          </a:bodyPr>
          <a:lstStyle>
            <a:lvl1pPr eaLnBrk="0" hangingPunct="0">
              <a:defRPr b="1">
                <a:solidFill>
                  <a:schemeClr val="bg1"/>
                </a:solidFill>
                <a:latin typeface="Arial" charset="0"/>
              </a:defRPr>
            </a:lvl1pPr>
            <a:lvl2pPr marL="742950" indent="-285750" eaLnBrk="0" hangingPunct="0">
              <a:defRPr b="1">
                <a:solidFill>
                  <a:schemeClr val="bg1"/>
                </a:solidFill>
                <a:latin typeface="Arial" charset="0"/>
              </a:defRPr>
            </a:lvl2pPr>
            <a:lvl3pPr marL="1143000" indent="-228600" eaLnBrk="0" hangingPunct="0">
              <a:defRPr b="1">
                <a:solidFill>
                  <a:schemeClr val="bg1"/>
                </a:solidFill>
                <a:latin typeface="Arial" charset="0"/>
              </a:defRPr>
            </a:lvl3pPr>
            <a:lvl4pPr marL="1600200" indent="-228600" eaLnBrk="0" hangingPunct="0">
              <a:defRPr b="1">
                <a:solidFill>
                  <a:schemeClr val="bg1"/>
                </a:solidFill>
                <a:latin typeface="Arial" charset="0"/>
              </a:defRPr>
            </a:lvl4pPr>
            <a:lvl5pPr marL="2057400" indent="-228600" eaLnBrk="0" hangingPunct="0">
              <a:defRPr b="1">
                <a:solidFill>
                  <a:schemeClr val="bg1"/>
                </a:solidFill>
                <a:latin typeface="Arial" charset="0"/>
              </a:defRPr>
            </a:lvl5pPr>
            <a:lvl6pPr marL="2514600" indent="-228600" eaLnBrk="0" fontAlgn="base" hangingPunct="0">
              <a:spcBef>
                <a:spcPct val="0"/>
              </a:spcBef>
              <a:spcAft>
                <a:spcPct val="0"/>
              </a:spcAft>
              <a:defRPr b="1">
                <a:solidFill>
                  <a:schemeClr val="bg1"/>
                </a:solidFill>
                <a:latin typeface="Arial" charset="0"/>
              </a:defRPr>
            </a:lvl6pPr>
            <a:lvl7pPr marL="2971800" indent="-228600" eaLnBrk="0" fontAlgn="base" hangingPunct="0">
              <a:spcBef>
                <a:spcPct val="0"/>
              </a:spcBef>
              <a:spcAft>
                <a:spcPct val="0"/>
              </a:spcAft>
              <a:defRPr b="1">
                <a:solidFill>
                  <a:schemeClr val="bg1"/>
                </a:solidFill>
                <a:latin typeface="Arial" charset="0"/>
              </a:defRPr>
            </a:lvl7pPr>
            <a:lvl8pPr marL="3429000" indent="-228600" eaLnBrk="0" fontAlgn="base" hangingPunct="0">
              <a:spcBef>
                <a:spcPct val="0"/>
              </a:spcBef>
              <a:spcAft>
                <a:spcPct val="0"/>
              </a:spcAft>
              <a:defRPr b="1">
                <a:solidFill>
                  <a:schemeClr val="bg1"/>
                </a:solidFill>
                <a:latin typeface="Arial" charset="0"/>
              </a:defRPr>
            </a:lvl8pPr>
            <a:lvl9pPr marL="3886200" indent="-228600" eaLnBrk="0" fontAlgn="base" hangingPunct="0">
              <a:spcBef>
                <a:spcPct val="0"/>
              </a:spcBef>
              <a:spcAft>
                <a:spcPct val="0"/>
              </a:spcAft>
              <a:defRPr b="1">
                <a:solidFill>
                  <a:schemeClr val="bg1"/>
                </a:solidFill>
                <a:latin typeface="Arial" charset="0"/>
              </a:defRPr>
            </a:lvl9pPr>
          </a:lstStyle>
          <a:p>
            <a:pPr algn="ctr" eaLnBrk="1" hangingPunct="1"/>
            <a:r>
              <a:rPr lang="es-ES" altLang="en-US" sz="1800" dirty="0" err="1" smtClean="0">
                <a:cs typeface="Times New Roman" pitchFamily="18" charset="0"/>
              </a:rPr>
              <a:t>Why</a:t>
            </a:r>
            <a:r>
              <a:rPr lang="es-ES" altLang="en-US" sz="1800" dirty="0" smtClean="0">
                <a:cs typeface="Times New Roman" pitchFamily="18" charset="0"/>
              </a:rPr>
              <a:t> </a:t>
            </a:r>
            <a:r>
              <a:rPr lang="es-ES" altLang="en-US" sz="1800" dirty="0" err="1" smtClean="0">
                <a:cs typeface="Times New Roman" pitchFamily="18" charset="0"/>
              </a:rPr>
              <a:t>worry</a:t>
            </a:r>
            <a:r>
              <a:rPr lang="es-ES" altLang="en-US" sz="1800" dirty="0" smtClean="0">
                <a:cs typeface="Times New Roman" pitchFamily="18" charset="0"/>
              </a:rPr>
              <a:t> </a:t>
            </a:r>
            <a:r>
              <a:rPr lang="es-ES" altLang="en-US" sz="1800" dirty="0" err="1" smtClean="0">
                <a:cs typeface="Times New Roman" pitchFamily="18" charset="0"/>
              </a:rPr>
              <a:t>about</a:t>
            </a:r>
            <a:r>
              <a:rPr lang="es-ES" altLang="en-US" sz="1800" dirty="0" smtClean="0">
                <a:cs typeface="Times New Roman" pitchFamily="18" charset="0"/>
              </a:rPr>
              <a:t> ”</a:t>
            </a:r>
            <a:r>
              <a:rPr lang="es-ES" altLang="en-US" sz="1800" dirty="0" err="1" smtClean="0">
                <a:cs typeface="Times New Roman" pitchFamily="18" charset="0"/>
              </a:rPr>
              <a:t>lowflation</a:t>
            </a:r>
            <a:r>
              <a:rPr lang="es-ES" altLang="en-US" sz="1800" dirty="0" smtClean="0">
                <a:cs typeface="Times New Roman" pitchFamily="18" charset="0"/>
              </a:rPr>
              <a:t>”/”</a:t>
            </a:r>
            <a:r>
              <a:rPr lang="es-ES" altLang="en-US" sz="1800" dirty="0" err="1" smtClean="0">
                <a:cs typeface="Times New Roman" pitchFamily="18" charset="0"/>
              </a:rPr>
              <a:t>deflation</a:t>
            </a:r>
            <a:r>
              <a:rPr lang="es-ES" altLang="en-US" sz="1800" dirty="0" smtClean="0">
                <a:cs typeface="Times New Roman" pitchFamily="18" charset="0"/>
              </a:rPr>
              <a:t>”?</a:t>
            </a:r>
          </a:p>
        </p:txBody>
      </p:sp>
      <p:pic>
        <p:nvPicPr>
          <p:cNvPr id="604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780" y="1064635"/>
            <a:ext cx="3882390" cy="21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4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438" y="1196752"/>
            <a:ext cx="3730606" cy="2122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http://gulfofmexicooilspillblog.files.wordpress.com/2011/01/zimbabwe-100-bill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343" y="174625"/>
            <a:ext cx="357188" cy="24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192605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eaLnBrk="1" hangingPunct="1">
              <a:spcBef>
                <a:spcPct val="0"/>
              </a:spcBef>
            </a:pPr>
            <a:fld id="{107C1559-4B53-4065-88E5-C41E3A2AA30E}" type="slidenum">
              <a:rPr lang="es-ES_tradnl" altLang="en-US" sz="1500" smtClean="0"/>
              <a:pPr eaLnBrk="1" hangingPunct="1">
                <a:spcBef>
                  <a:spcPct val="0"/>
                </a:spcBef>
              </a:pPr>
              <a:t>49</a:t>
            </a:fld>
            <a:endParaRPr lang="es-ES_tradnl" altLang="en-US" sz="1500" smtClean="0"/>
          </a:p>
        </p:txBody>
      </p:sp>
      <p:sp>
        <p:nvSpPr>
          <p:cNvPr id="27651" name="Rectangle 9"/>
          <p:cNvSpPr>
            <a:spLocks noChangeArrowheads="1"/>
          </p:cNvSpPr>
          <p:nvPr/>
        </p:nvSpPr>
        <p:spPr bwMode="auto">
          <a:xfrm>
            <a:off x="122957" y="4149080"/>
            <a:ext cx="8822183"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27">
                <a:solidFill>
                  <a:srgbClr val="000000"/>
                </a:solidFill>
                <a:prstDash val="sysDot"/>
                <a:miter lim="800000"/>
                <a:headEnd/>
                <a:tailEnd/>
              </a14:hiddenLine>
            </a:ext>
          </a:extLst>
        </p:spPr>
        <p:txBody>
          <a:bodyPr wrap="square">
            <a:spAutoFit/>
          </a:bodyPr>
          <a:lstStyle>
            <a:lvl1pPr marL="263525" indent="-263525"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just" eaLnBrk="1" hangingPunct="1">
              <a:lnSpc>
                <a:spcPts val="1200"/>
              </a:lnSpc>
              <a:spcAft>
                <a:spcPts val="550"/>
              </a:spcAft>
              <a:buFont typeface="Wingdings" pitchFamily="2" charset="2"/>
              <a:buChar char="§"/>
            </a:pPr>
            <a:r>
              <a:rPr lang="en-GB" altLang="en-US" sz="1200" b="0" dirty="0" smtClean="0">
                <a:solidFill>
                  <a:schemeClr val="tx1"/>
                </a:solidFill>
              </a:rPr>
              <a:t>Euro zone countries (notably, but not exclusively, those in the periphery) have </a:t>
            </a:r>
            <a:r>
              <a:rPr lang="en-GB" altLang="en-US" sz="1200" dirty="0" smtClean="0">
                <a:solidFill>
                  <a:schemeClr val="tx1"/>
                </a:solidFill>
              </a:rPr>
              <a:t>scope for structural reforms </a:t>
            </a:r>
            <a:r>
              <a:rPr lang="en-GB" altLang="en-US" sz="1200" b="0" dirty="0" smtClean="0">
                <a:solidFill>
                  <a:schemeClr val="tx1"/>
                </a:solidFill>
              </a:rPr>
              <a:t>in many fields: product market regulation and competition, professional services (where entry barriers and protection from competition lead to abnormally high returns and inefficiencies), credit markets (addressed elsewhere in this report), R&amp;D and the digital economy, tax shifts away from labour income and into consumption and, critically, changes to the labour market. </a:t>
            </a:r>
          </a:p>
          <a:p>
            <a:pPr algn="just" eaLnBrk="1" hangingPunct="1">
              <a:lnSpc>
                <a:spcPts val="1200"/>
              </a:lnSpc>
              <a:spcAft>
                <a:spcPts val="550"/>
              </a:spcAft>
              <a:buFont typeface="Wingdings" pitchFamily="2" charset="2"/>
              <a:buChar char="§"/>
            </a:pPr>
            <a:r>
              <a:rPr lang="en-GB" altLang="en-US" sz="1200" b="0" dirty="0" smtClean="0">
                <a:solidFill>
                  <a:schemeClr val="tx1"/>
                </a:solidFill>
              </a:rPr>
              <a:t>Closing the gap with the best performing countries can lead to </a:t>
            </a:r>
            <a:r>
              <a:rPr lang="en-GB" altLang="en-US" sz="1200" dirty="0" smtClean="0">
                <a:solidFill>
                  <a:schemeClr val="tx1"/>
                </a:solidFill>
              </a:rPr>
              <a:t>large potential gains in output and employment</a:t>
            </a:r>
            <a:r>
              <a:rPr lang="en-GB" altLang="en-US" sz="1200" b="0" dirty="0" smtClean="0">
                <a:solidFill>
                  <a:schemeClr val="tx1"/>
                </a:solidFill>
              </a:rPr>
              <a:t>, and the results would be even more significant if the countries were to act together on reform. The European Commission has estimated that the reforms would boost GDP between 2.6% and 14.8% after 10 years, with the largest contribution coming from labour market reforms that increase participation. A strand of academic discussion has argued reforms could be counter-productive in the short term if monetary policy is constrained at the zero lower bound, but analytical work by the European Commission finds no support for such claim. </a:t>
            </a:r>
            <a:endParaRPr lang="en-US" altLang="en-US" sz="1200" b="0" dirty="0">
              <a:solidFill>
                <a:schemeClr val="tx1"/>
              </a:solidFill>
            </a:endParaRPr>
          </a:p>
        </p:txBody>
      </p:sp>
      <p:sp>
        <p:nvSpPr>
          <p:cNvPr id="27652" name="Text Box 30"/>
          <p:cNvSpPr txBox="1">
            <a:spLocks noChangeArrowheads="1"/>
          </p:cNvSpPr>
          <p:nvPr/>
        </p:nvSpPr>
        <p:spPr bwMode="auto">
          <a:xfrm>
            <a:off x="130175" y="115888"/>
            <a:ext cx="8402638" cy="8128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r>
              <a:rPr lang="en-GB" altLang="en-US" sz="1800" dirty="0" smtClean="0">
                <a:solidFill>
                  <a:schemeClr val="bg1"/>
                </a:solidFill>
                <a:cs typeface="Times New Roman" pitchFamily="18" charset="0"/>
              </a:rPr>
              <a:t>Taking stock of structural reforms:</a:t>
            </a:r>
            <a:br>
              <a:rPr lang="en-GB" altLang="en-US" sz="1800" dirty="0" smtClean="0">
                <a:solidFill>
                  <a:schemeClr val="bg1"/>
                </a:solidFill>
                <a:cs typeface="Times New Roman" pitchFamily="18" charset="0"/>
              </a:rPr>
            </a:br>
            <a:r>
              <a:rPr lang="en-GB" altLang="en-US" sz="1800" dirty="0" smtClean="0">
                <a:solidFill>
                  <a:schemeClr val="bg1"/>
                </a:solidFill>
                <a:cs typeface="Times New Roman" pitchFamily="18" charset="0"/>
              </a:rPr>
              <a:t>Calibrating the impact of reforms</a:t>
            </a:r>
            <a:endParaRPr lang="en-GB" altLang="en-US" sz="1800" dirty="0">
              <a:solidFill>
                <a:schemeClr val="bg1"/>
              </a:solidFill>
              <a:cs typeface="Times New Roman" pitchFamily="18" charset="0"/>
            </a:endParaRPr>
          </a:p>
        </p:txBody>
      </p:sp>
      <p:pic>
        <p:nvPicPr>
          <p:cNvPr id="7"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841" y="223714"/>
            <a:ext cx="895722" cy="597148"/>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527" cap="flat" cmpd="sng">
                <a:solidFill>
                  <a:srgbClr val="FF0000"/>
                </a:solidFill>
                <a:prstDash val="sysDot"/>
                <a:miter lim="800000"/>
                <a:headEnd/>
                <a:tailEnd/>
              </a14:hiddenLine>
            </a:ext>
          </a:extLst>
        </p:spPr>
      </p:pic>
      <p:pic>
        <p:nvPicPr>
          <p:cNvPr id="276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630" y="1166434"/>
            <a:ext cx="7746836" cy="28386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527" cap="flat" cmpd="sng">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número de diapositiva"/>
          <p:cNvSpPr txBox="1">
            <a:spLocks noGrp="1"/>
          </p:cNvSpPr>
          <p:nvPr/>
        </p:nvSpPr>
        <p:spPr bwMode="auto">
          <a:xfrm>
            <a:off x="8101013" y="131763"/>
            <a:ext cx="86836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algn="r" eaLnBrk="1" hangingPunct="1">
              <a:spcBef>
                <a:spcPct val="0"/>
              </a:spcBef>
            </a:pPr>
            <a:fld id="{7744BA7D-E4C1-435C-B8A6-112C8E3734CA}" type="slidenum">
              <a:rPr lang="es-ES_tradnl" altLang="en-US" sz="1500"/>
              <a:pPr algn="r" eaLnBrk="1" hangingPunct="1">
                <a:spcBef>
                  <a:spcPct val="0"/>
                </a:spcBef>
              </a:pPr>
              <a:t>5</a:t>
            </a:fld>
            <a:endParaRPr lang="es-ES_tradnl" altLang="en-US" sz="1500" dirty="0"/>
          </a:p>
        </p:txBody>
      </p:sp>
      <p:sp>
        <p:nvSpPr>
          <p:cNvPr id="3075" name="Text Box 2"/>
          <p:cNvSpPr txBox="1">
            <a:spLocks noChangeArrowheads="1"/>
          </p:cNvSpPr>
          <p:nvPr/>
        </p:nvSpPr>
        <p:spPr bwMode="auto">
          <a:xfrm>
            <a:off x="250825" y="188913"/>
            <a:ext cx="8353425" cy="668337"/>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endParaRPr lang="en-US" altLang="en-US" sz="1800" dirty="0">
              <a:solidFill>
                <a:schemeClr val="bg1"/>
              </a:solidFill>
            </a:endParaRPr>
          </a:p>
          <a:p>
            <a:pPr algn="ctr" defTabSz="914400">
              <a:lnSpc>
                <a:spcPct val="100000"/>
              </a:lnSpc>
              <a:spcBef>
                <a:spcPct val="0"/>
              </a:spcBef>
              <a:buClrTx/>
              <a:buSzTx/>
              <a:buFontTx/>
              <a:buNone/>
            </a:pPr>
            <a:r>
              <a:rPr lang="en-GB" altLang="en-US" sz="2000" dirty="0" smtClean="0">
                <a:solidFill>
                  <a:schemeClr val="bg1"/>
                </a:solidFill>
              </a:rPr>
              <a:t>Tailwinds for Growth:  A less hostile fiscal policy</a:t>
            </a:r>
          </a:p>
          <a:p>
            <a:pPr algn="ctr" defTabSz="914400">
              <a:lnSpc>
                <a:spcPct val="100000"/>
              </a:lnSpc>
              <a:spcBef>
                <a:spcPct val="0"/>
              </a:spcBef>
              <a:buClrTx/>
              <a:buSzTx/>
              <a:buFontTx/>
              <a:buNone/>
            </a:pPr>
            <a:endParaRPr lang="en-US" altLang="en-US" sz="1800" dirty="0">
              <a:solidFill>
                <a:schemeClr val="bg1"/>
              </a:solidFill>
              <a:cs typeface="Times New Roman" pitchFamily="18" charset="0"/>
            </a:endParaRPr>
          </a:p>
        </p:txBody>
      </p:sp>
      <p:sp>
        <p:nvSpPr>
          <p:cNvPr id="3076" name="Rectangle 12"/>
          <p:cNvSpPr>
            <a:spLocks noChangeArrowheads="1"/>
          </p:cNvSpPr>
          <p:nvPr/>
        </p:nvSpPr>
        <p:spPr bwMode="auto">
          <a:xfrm>
            <a:off x="628798" y="5229200"/>
            <a:ext cx="819167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27">
                <a:solidFill>
                  <a:srgbClr val="000000"/>
                </a:solidFill>
                <a:prstDash val="sysDot"/>
                <a:miter lim="800000"/>
                <a:headEnd/>
                <a:tailEnd/>
              </a14:hiddenLine>
            </a:ext>
          </a:extLst>
        </p:spPr>
        <p:txBody>
          <a:bodyPr wrap="square">
            <a:spAutoFit/>
          </a:bodyPr>
          <a:lstStyle>
            <a:lvl1pPr marL="182563" indent="-182563" eaLnBrk="0" hangingPunct="0">
              <a:lnSpc>
                <a:spcPct val="96000"/>
              </a:lnSpc>
              <a:spcBef>
                <a:spcPts val="600"/>
              </a:spcBef>
              <a:defRPr sz="2400" b="1">
                <a:solidFill>
                  <a:srgbClr val="FF0000"/>
                </a:solidFill>
                <a:latin typeface="Arial" pitchFamily="34" charset="0"/>
                <a:ea typeface="MS PGothic" pitchFamily="34" charset="-128"/>
              </a:defRPr>
            </a:lvl1pPr>
            <a:lvl2pPr marL="925513" indent="-182563"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eaLnBrk="1" hangingPunct="1">
              <a:lnSpc>
                <a:spcPct val="100000"/>
              </a:lnSpc>
              <a:spcBef>
                <a:spcPct val="0"/>
              </a:spcBef>
              <a:buFont typeface="Times New Roman" pitchFamily="18" charset="0"/>
              <a:buChar char="•"/>
            </a:pPr>
            <a:r>
              <a:rPr lang="en-GB" altLang="en-US" sz="1800" dirty="0" smtClean="0">
                <a:solidFill>
                  <a:schemeClr val="tx2"/>
                </a:solidFill>
              </a:rPr>
              <a:t>From a 1.5% of GDP tightening to a 0.3% of GDP expansion</a:t>
            </a:r>
            <a:endParaRPr lang="en-GB" altLang="en-US" sz="1800" dirty="0">
              <a:solidFill>
                <a:schemeClr val="tx2"/>
              </a:solidFill>
            </a:endParaRPr>
          </a:p>
          <a:p>
            <a:pPr lvl="1" eaLnBrk="1" hangingPunct="1">
              <a:lnSpc>
                <a:spcPct val="100000"/>
              </a:lnSpc>
              <a:spcBef>
                <a:spcPct val="0"/>
              </a:spcBef>
              <a:buFont typeface="Times New Roman" pitchFamily="18" charset="0"/>
              <a:buChar char="•"/>
            </a:pPr>
            <a:r>
              <a:rPr lang="en-GB" altLang="en-US" sz="1600" b="0" dirty="0" smtClean="0">
                <a:solidFill>
                  <a:schemeClr val="tx2"/>
                </a:solidFill>
              </a:rPr>
              <a:t>Headline deficits narrowing anyway courtesy of (</a:t>
            </a:r>
            <a:r>
              <a:rPr lang="en-GB" altLang="en-US" sz="1600" b="0" dirty="0" err="1" smtClean="0">
                <a:solidFill>
                  <a:schemeClr val="tx2"/>
                </a:solidFill>
              </a:rPr>
              <a:t>i</a:t>
            </a:r>
            <a:r>
              <a:rPr lang="en-GB" altLang="en-US" sz="1600" b="0" dirty="0" smtClean="0">
                <a:solidFill>
                  <a:schemeClr val="tx2"/>
                </a:solidFill>
              </a:rPr>
              <a:t>) a little more growth, and (ii) much lower funding costs </a:t>
            </a:r>
            <a:endParaRPr lang="en-GB" altLang="en-US" sz="1400" b="0" dirty="0">
              <a:solidFill>
                <a:schemeClr val="tx2"/>
              </a:solidFill>
            </a:endParaRPr>
          </a:p>
          <a:p>
            <a:pPr eaLnBrk="1" hangingPunct="1">
              <a:lnSpc>
                <a:spcPct val="100000"/>
              </a:lnSpc>
              <a:spcBef>
                <a:spcPct val="0"/>
              </a:spcBef>
              <a:buFont typeface="Times New Roman" pitchFamily="18" charset="0"/>
              <a:buChar char="•"/>
            </a:pPr>
            <a:endParaRPr lang="en-GB" altLang="en-US" sz="2000" dirty="0">
              <a:solidFill>
                <a:schemeClr val="tx2"/>
              </a:solidFill>
            </a:endParaRPr>
          </a:p>
        </p:txBody>
      </p:sp>
      <p:pic>
        <p:nvPicPr>
          <p:cNvPr id="6" name="Picture 2" descr="C:\Users\n064561\Downloads\42-508499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60648"/>
            <a:ext cx="1063537" cy="500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2"/>
          <p:cNvSpPr>
            <a:spLocks noChangeArrowheads="1"/>
          </p:cNvSpPr>
          <p:nvPr/>
        </p:nvSpPr>
        <p:spPr bwMode="auto">
          <a:xfrm>
            <a:off x="1835696" y="980728"/>
            <a:ext cx="5400600" cy="360710"/>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97200" tIns="53856" rIns="97200" bIns="46800" anchor="ctr"/>
          <a:lstStyle>
            <a:lvl1pPr eaLnBrk="0" hangingPunct="0">
              <a:tabLst>
                <a:tab pos="723900" algn="l"/>
                <a:tab pos="1447800" algn="l"/>
                <a:tab pos="2171700" algn="l"/>
                <a:tab pos="2895600" algn="l"/>
                <a:tab pos="3619500" algn="l"/>
              </a:tabLst>
              <a:defRPr b="1">
                <a:solidFill>
                  <a:schemeClr val="bg1"/>
                </a:solidFill>
                <a:latin typeface="Arial" charset="0"/>
              </a:defRPr>
            </a:lvl1pPr>
            <a:lvl2pPr marL="742950" indent="-285750" eaLnBrk="0" hangingPunct="0">
              <a:tabLst>
                <a:tab pos="723900" algn="l"/>
                <a:tab pos="1447800" algn="l"/>
                <a:tab pos="2171700" algn="l"/>
                <a:tab pos="2895600" algn="l"/>
                <a:tab pos="3619500" algn="l"/>
              </a:tabLst>
              <a:defRPr b="1">
                <a:solidFill>
                  <a:schemeClr val="bg1"/>
                </a:solidFill>
                <a:latin typeface="Arial" charset="0"/>
              </a:defRPr>
            </a:lvl2pPr>
            <a:lvl3pPr marL="1143000" indent="-228600" eaLnBrk="0" hangingPunct="0">
              <a:tabLst>
                <a:tab pos="723900" algn="l"/>
                <a:tab pos="1447800" algn="l"/>
                <a:tab pos="2171700" algn="l"/>
                <a:tab pos="2895600" algn="l"/>
                <a:tab pos="3619500" algn="l"/>
              </a:tabLst>
              <a:defRPr b="1">
                <a:solidFill>
                  <a:schemeClr val="bg1"/>
                </a:solidFill>
                <a:latin typeface="Arial" charset="0"/>
              </a:defRPr>
            </a:lvl3pPr>
            <a:lvl4pPr marL="1600200" indent="-228600" eaLnBrk="0" hangingPunct="0">
              <a:tabLst>
                <a:tab pos="723900" algn="l"/>
                <a:tab pos="1447800" algn="l"/>
                <a:tab pos="2171700" algn="l"/>
                <a:tab pos="2895600" algn="l"/>
                <a:tab pos="3619500" algn="l"/>
              </a:tabLst>
              <a:defRPr b="1">
                <a:solidFill>
                  <a:schemeClr val="bg1"/>
                </a:solidFill>
                <a:latin typeface="Arial" charset="0"/>
              </a:defRPr>
            </a:lvl4pPr>
            <a:lvl5pPr marL="2057400" indent="-228600" eaLnBrk="0" hangingPunct="0">
              <a:tabLst>
                <a:tab pos="723900" algn="l"/>
                <a:tab pos="1447800" algn="l"/>
                <a:tab pos="2171700" algn="l"/>
                <a:tab pos="2895600" algn="l"/>
                <a:tab pos="3619500" algn="l"/>
              </a:tabLst>
              <a:defRPr b="1">
                <a:solidFill>
                  <a:schemeClr val="bg1"/>
                </a:solidFill>
                <a:latin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9pPr>
          </a:lstStyle>
          <a:p>
            <a:pPr algn="ctr" eaLnBrk="1" hangingPunct="1">
              <a:lnSpc>
                <a:spcPct val="96000"/>
              </a:lnSpc>
            </a:pPr>
            <a:r>
              <a:rPr lang="en-GB" altLang="en-US" sz="1100" dirty="0" smtClean="0">
                <a:solidFill>
                  <a:srgbClr val="FFFFFF"/>
                </a:solidFill>
                <a:cs typeface="Times New Roman" pitchFamily="18" charset="0"/>
              </a:rPr>
              <a:t>Euro zone budget deficit and change in the structural deficit </a:t>
            </a:r>
            <a:r>
              <a:rPr lang="en-GB" altLang="en-US" sz="1100" b="0" i="1" dirty="0" smtClean="0">
                <a:solidFill>
                  <a:srgbClr val="FFFFFF"/>
                </a:solidFill>
                <a:cs typeface="Times New Roman" pitchFamily="18" charset="0"/>
              </a:rPr>
              <a:t>(% of GDP)</a:t>
            </a:r>
            <a:endParaRPr lang="en-GB" altLang="en-US" sz="1100" b="0" i="1" dirty="0">
              <a:solidFill>
                <a:srgbClr val="FFFFFF"/>
              </a:solidFill>
              <a:cs typeface="Times New Roman" pitchFamily="18" charset="0"/>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484784"/>
            <a:ext cx="5465539" cy="3555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819722" y="5002403"/>
            <a:ext cx="2146742" cy="215444"/>
          </a:xfrm>
          <a:prstGeom prst="rect">
            <a:avLst/>
          </a:prstGeom>
        </p:spPr>
        <p:txBody>
          <a:bodyPr wrap="none">
            <a:spAutoFit/>
          </a:bodyPr>
          <a:lstStyle/>
          <a:p>
            <a:r>
              <a:rPr lang="en-GB" altLang="en-US" sz="800" b="0" dirty="0" smtClean="0">
                <a:solidFill>
                  <a:schemeClr val="tx2"/>
                </a:solidFill>
              </a:rPr>
              <a:t>Source. European Commission, Santander</a:t>
            </a:r>
            <a:endParaRPr lang="en-US" dirty="0"/>
          </a:p>
        </p:txBody>
      </p:sp>
    </p:spTree>
    <p:extLst>
      <p:ext uri="{BB962C8B-B14F-4D97-AF65-F5344CB8AC3E}">
        <p14:creationId xmlns:p14="http://schemas.microsoft.com/office/powerpoint/2010/main" val="238690403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eaLnBrk="1" hangingPunct="1">
              <a:spcBef>
                <a:spcPct val="0"/>
              </a:spcBef>
            </a:pPr>
            <a:fld id="{107C1559-4B53-4065-88E5-C41E3A2AA30E}" type="slidenum">
              <a:rPr lang="es-ES_tradnl" altLang="en-US" sz="1500" smtClean="0"/>
              <a:pPr eaLnBrk="1" hangingPunct="1">
                <a:spcBef>
                  <a:spcPct val="0"/>
                </a:spcBef>
              </a:pPr>
              <a:t>50</a:t>
            </a:fld>
            <a:endParaRPr lang="es-ES_tradnl" altLang="en-US" sz="1500" smtClean="0"/>
          </a:p>
        </p:txBody>
      </p:sp>
      <p:sp>
        <p:nvSpPr>
          <p:cNvPr id="27652" name="Text Box 30"/>
          <p:cNvSpPr txBox="1">
            <a:spLocks noChangeArrowheads="1"/>
          </p:cNvSpPr>
          <p:nvPr/>
        </p:nvSpPr>
        <p:spPr bwMode="auto">
          <a:xfrm>
            <a:off x="130175" y="115888"/>
            <a:ext cx="8402638" cy="8128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r>
              <a:rPr lang="en-GB" altLang="en-US" sz="1800" dirty="0" smtClean="0">
                <a:solidFill>
                  <a:schemeClr val="bg1"/>
                </a:solidFill>
                <a:cs typeface="Times New Roman" pitchFamily="18" charset="0"/>
              </a:rPr>
              <a:t>Taking stock of structural reforms:</a:t>
            </a:r>
            <a:br>
              <a:rPr lang="en-GB" altLang="en-US" sz="1800" dirty="0" smtClean="0">
                <a:solidFill>
                  <a:schemeClr val="bg1"/>
                </a:solidFill>
                <a:cs typeface="Times New Roman" pitchFamily="18" charset="0"/>
              </a:rPr>
            </a:br>
            <a:r>
              <a:rPr lang="en-GB" altLang="en-US" sz="1800" dirty="0" smtClean="0">
                <a:solidFill>
                  <a:schemeClr val="bg1"/>
                </a:solidFill>
                <a:cs typeface="Times New Roman" pitchFamily="18" charset="0"/>
              </a:rPr>
              <a:t>Germany, still some pending issues to be addressed</a:t>
            </a:r>
            <a:endParaRPr lang="en-GB" altLang="en-US" sz="1800" dirty="0">
              <a:solidFill>
                <a:schemeClr val="bg1"/>
              </a:solidFill>
              <a:cs typeface="Times New Roman" pitchFamily="18" charset="0"/>
            </a:endParaRPr>
          </a:p>
        </p:txBody>
      </p:sp>
      <p:pic>
        <p:nvPicPr>
          <p:cNvPr id="7"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841" y="223714"/>
            <a:ext cx="895722" cy="597148"/>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527" cap="flat" cmpd="sng">
                <a:solidFill>
                  <a:srgbClr val="FF0000"/>
                </a:solidFill>
                <a:prstDash val="sysDot"/>
                <a:miter lim="800000"/>
                <a:headEnd/>
                <a:tailEnd/>
              </a14:hiddenLine>
            </a:ext>
          </a:extLst>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980728"/>
            <a:ext cx="7425010" cy="5075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010900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eaLnBrk="1" hangingPunct="1">
              <a:spcBef>
                <a:spcPct val="0"/>
              </a:spcBef>
            </a:pPr>
            <a:fld id="{107C1559-4B53-4065-88E5-C41E3A2AA30E}" type="slidenum">
              <a:rPr lang="es-ES_tradnl" altLang="en-US" sz="1500" smtClean="0"/>
              <a:pPr eaLnBrk="1" hangingPunct="1">
                <a:spcBef>
                  <a:spcPct val="0"/>
                </a:spcBef>
              </a:pPr>
              <a:t>51</a:t>
            </a:fld>
            <a:endParaRPr lang="es-ES_tradnl" altLang="en-US" sz="1500" smtClean="0"/>
          </a:p>
        </p:txBody>
      </p:sp>
      <p:sp>
        <p:nvSpPr>
          <p:cNvPr id="27652" name="Text Box 30"/>
          <p:cNvSpPr txBox="1">
            <a:spLocks noChangeArrowheads="1"/>
          </p:cNvSpPr>
          <p:nvPr/>
        </p:nvSpPr>
        <p:spPr bwMode="auto">
          <a:xfrm>
            <a:off x="130175" y="115888"/>
            <a:ext cx="8402638" cy="8128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defTabSz="914400">
              <a:lnSpc>
                <a:spcPct val="100000"/>
              </a:lnSpc>
              <a:spcBef>
                <a:spcPct val="0"/>
              </a:spcBef>
              <a:buClrTx/>
              <a:buSzTx/>
              <a:buFontTx/>
              <a:buNone/>
            </a:pPr>
            <a:r>
              <a:rPr lang="en-GB" altLang="en-US" sz="1800" dirty="0" smtClean="0">
                <a:solidFill>
                  <a:schemeClr val="bg1"/>
                </a:solidFill>
                <a:cs typeface="Times New Roman" pitchFamily="18" charset="0"/>
              </a:rPr>
              <a:t>                                   Taking stock of structural reforms:</a:t>
            </a:r>
            <a:br>
              <a:rPr lang="en-GB" altLang="en-US" sz="1800" dirty="0" smtClean="0">
                <a:solidFill>
                  <a:schemeClr val="bg1"/>
                </a:solidFill>
                <a:cs typeface="Times New Roman" pitchFamily="18" charset="0"/>
              </a:rPr>
            </a:br>
            <a:r>
              <a:rPr lang="en-GB" altLang="en-US" sz="1800" dirty="0" smtClean="0">
                <a:solidFill>
                  <a:schemeClr val="bg1"/>
                </a:solidFill>
                <a:cs typeface="Times New Roman" pitchFamily="18" charset="0"/>
              </a:rPr>
              <a:t>                  France, a challenging path ahead &amp; hard-to-forge consensus</a:t>
            </a:r>
            <a:endParaRPr lang="en-GB" altLang="en-US" sz="1800" dirty="0">
              <a:solidFill>
                <a:schemeClr val="bg1"/>
              </a:solidFill>
              <a:cs typeface="Times New Roman" pitchFamily="18" charset="0"/>
            </a:endParaRPr>
          </a:p>
        </p:txBody>
      </p:sp>
      <p:pic>
        <p:nvPicPr>
          <p:cNvPr id="7"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841" y="223714"/>
            <a:ext cx="895722" cy="597148"/>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527" cap="flat" cmpd="sng">
                <a:solidFill>
                  <a:srgbClr val="FF0000"/>
                </a:solidFill>
                <a:prstDash val="sysDot"/>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5" y="959942"/>
            <a:ext cx="3708819" cy="2545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2829" y="3717032"/>
            <a:ext cx="3375199" cy="2316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1033671"/>
            <a:ext cx="3628827" cy="2490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033" y="3650938"/>
            <a:ext cx="3599321" cy="2347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452388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eaLnBrk="1" hangingPunct="1">
              <a:spcBef>
                <a:spcPct val="0"/>
              </a:spcBef>
            </a:pPr>
            <a:fld id="{107C1559-4B53-4065-88E5-C41E3A2AA30E}" type="slidenum">
              <a:rPr lang="es-ES_tradnl" altLang="en-US" sz="1500" smtClean="0"/>
              <a:pPr eaLnBrk="1" hangingPunct="1">
                <a:spcBef>
                  <a:spcPct val="0"/>
                </a:spcBef>
              </a:pPr>
              <a:t>52</a:t>
            </a:fld>
            <a:endParaRPr lang="es-ES_tradnl" altLang="en-US" sz="1500" smtClean="0"/>
          </a:p>
        </p:txBody>
      </p:sp>
      <p:sp>
        <p:nvSpPr>
          <p:cNvPr id="27652" name="Text Box 30"/>
          <p:cNvSpPr txBox="1">
            <a:spLocks noChangeArrowheads="1"/>
          </p:cNvSpPr>
          <p:nvPr/>
        </p:nvSpPr>
        <p:spPr bwMode="auto">
          <a:xfrm>
            <a:off x="130175" y="115888"/>
            <a:ext cx="8402638" cy="8128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r>
              <a:rPr lang="en-GB" altLang="en-US" sz="1800" dirty="0" smtClean="0">
                <a:solidFill>
                  <a:schemeClr val="bg1"/>
                </a:solidFill>
                <a:cs typeface="Times New Roman" pitchFamily="18" charset="0"/>
              </a:rPr>
              <a:t>     Taking stock of structural reforms:</a:t>
            </a:r>
            <a:br>
              <a:rPr lang="en-GB" altLang="en-US" sz="1800" dirty="0" smtClean="0">
                <a:solidFill>
                  <a:schemeClr val="bg1"/>
                </a:solidFill>
                <a:cs typeface="Times New Roman" pitchFamily="18" charset="0"/>
              </a:rPr>
            </a:br>
            <a:r>
              <a:rPr lang="en-GB" altLang="en-US" sz="1800" dirty="0" smtClean="0">
                <a:solidFill>
                  <a:schemeClr val="bg1"/>
                </a:solidFill>
                <a:cs typeface="Times New Roman" pitchFamily="18" charset="0"/>
              </a:rPr>
              <a:t>           Italy: Reform agenda gradually implemented, but more is needed</a:t>
            </a:r>
            <a:endParaRPr lang="en-GB" altLang="en-US" sz="1800" dirty="0">
              <a:solidFill>
                <a:schemeClr val="bg1"/>
              </a:solidFill>
              <a:cs typeface="Times New Roman" pitchFamily="18" charset="0"/>
            </a:endParaRPr>
          </a:p>
        </p:txBody>
      </p:sp>
      <p:pic>
        <p:nvPicPr>
          <p:cNvPr id="7"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841" y="223714"/>
            <a:ext cx="895722" cy="597148"/>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527" cap="flat" cmpd="sng">
                <a:solidFill>
                  <a:srgbClr val="FF0000"/>
                </a:solidFill>
                <a:prstDash val="sysDot"/>
                <a:miter lim="800000"/>
                <a:headEnd/>
                <a:tailEnd/>
              </a14:hiddenLine>
            </a:ext>
          </a:extLst>
        </p:spPr>
      </p:pic>
      <p:pic>
        <p:nvPicPr>
          <p:cNvPr id="1034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073" y="1052737"/>
            <a:ext cx="3391879" cy="23281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527" cap="flat" cmpd="sng">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3" y="1039989"/>
            <a:ext cx="3312368" cy="227355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527" cap="flat" cmpd="sng">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945" y="3562325"/>
            <a:ext cx="3679911" cy="2531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3595663"/>
            <a:ext cx="405765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27">
                <a:solidFill>
                  <a:srgbClr val="000000"/>
                </a:solidFill>
                <a:prstDash val="sysDot"/>
                <a:miter lim="800000"/>
                <a:headEnd/>
                <a:tailEnd/>
              </a14:hiddenLine>
            </a:ext>
          </a:extLst>
        </p:spPr>
      </p:pic>
    </p:spTree>
    <p:extLst>
      <p:ext uri="{BB962C8B-B14F-4D97-AF65-F5344CB8AC3E}">
        <p14:creationId xmlns:p14="http://schemas.microsoft.com/office/powerpoint/2010/main" val="81868782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eaLnBrk="1" hangingPunct="1">
              <a:spcBef>
                <a:spcPct val="0"/>
              </a:spcBef>
            </a:pPr>
            <a:fld id="{107C1559-4B53-4065-88E5-C41E3A2AA30E}" type="slidenum">
              <a:rPr lang="es-ES_tradnl" altLang="en-US" sz="1500" smtClean="0"/>
              <a:pPr eaLnBrk="1" hangingPunct="1">
                <a:spcBef>
                  <a:spcPct val="0"/>
                </a:spcBef>
              </a:pPr>
              <a:t>53</a:t>
            </a:fld>
            <a:endParaRPr lang="es-ES_tradnl" altLang="en-US" sz="1500" smtClean="0"/>
          </a:p>
        </p:txBody>
      </p:sp>
      <p:sp>
        <p:nvSpPr>
          <p:cNvPr id="27652" name="Text Box 30"/>
          <p:cNvSpPr txBox="1">
            <a:spLocks noChangeArrowheads="1"/>
          </p:cNvSpPr>
          <p:nvPr/>
        </p:nvSpPr>
        <p:spPr bwMode="auto">
          <a:xfrm>
            <a:off x="130175" y="115888"/>
            <a:ext cx="8402638" cy="8128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defTabSz="914400">
              <a:lnSpc>
                <a:spcPct val="100000"/>
              </a:lnSpc>
              <a:spcBef>
                <a:spcPct val="0"/>
              </a:spcBef>
              <a:buClrTx/>
              <a:buSzTx/>
              <a:buFontTx/>
              <a:buNone/>
            </a:pPr>
            <a:r>
              <a:rPr lang="en-GB" altLang="en-US" sz="1800" dirty="0" smtClean="0">
                <a:solidFill>
                  <a:schemeClr val="bg1"/>
                </a:solidFill>
                <a:cs typeface="Times New Roman" pitchFamily="18" charset="0"/>
              </a:rPr>
              <a:t>                                    Taking stock of structural reforms:</a:t>
            </a:r>
            <a:br>
              <a:rPr lang="en-GB" altLang="en-US" sz="1800" dirty="0" smtClean="0">
                <a:solidFill>
                  <a:schemeClr val="bg1"/>
                </a:solidFill>
                <a:cs typeface="Times New Roman" pitchFamily="18" charset="0"/>
              </a:rPr>
            </a:br>
            <a:r>
              <a:rPr lang="en-GB" altLang="en-US" sz="1800" dirty="0" smtClean="0">
                <a:solidFill>
                  <a:schemeClr val="bg1"/>
                </a:solidFill>
                <a:cs typeface="Times New Roman" pitchFamily="18" charset="0"/>
              </a:rPr>
              <a:t>                       Spain, a resounding success but more needs to be done</a:t>
            </a:r>
            <a:endParaRPr lang="en-GB" altLang="en-US" sz="1800" dirty="0">
              <a:solidFill>
                <a:schemeClr val="bg1"/>
              </a:solidFill>
              <a:cs typeface="Times New Roman" pitchFamily="18" charset="0"/>
            </a:endParaRPr>
          </a:p>
        </p:txBody>
      </p:sp>
      <p:pic>
        <p:nvPicPr>
          <p:cNvPr id="7"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841" y="223714"/>
            <a:ext cx="895722" cy="597148"/>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527" cap="flat" cmpd="sng">
                <a:solidFill>
                  <a:srgbClr val="FF0000"/>
                </a:solidFill>
                <a:prstDash val="sysDot"/>
                <a:miter lim="800000"/>
                <a:headEnd/>
                <a:tailEnd/>
              </a14:hiddenLine>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338" y="1067222"/>
            <a:ext cx="3572289" cy="2452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052736"/>
            <a:ext cx="3585245" cy="2466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338" y="3578506"/>
            <a:ext cx="3398588" cy="233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2117" y="3610876"/>
            <a:ext cx="3527136" cy="2421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767559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eaLnBrk="1" hangingPunct="1">
              <a:spcBef>
                <a:spcPct val="0"/>
              </a:spcBef>
            </a:pPr>
            <a:fld id="{8E3C169B-1CC2-4B38-A24F-D7289D2C86BA}" type="slidenum">
              <a:rPr lang="es-ES_tradnl" altLang="en-US" sz="1500" smtClean="0"/>
              <a:pPr eaLnBrk="1" hangingPunct="1">
                <a:spcBef>
                  <a:spcPct val="0"/>
                </a:spcBef>
              </a:pPr>
              <a:t>54</a:t>
            </a:fld>
            <a:endParaRPr lang="es-ES_tradnl" altLang="en-US" sz="1500" smtClean="0"/>
          </a:p>
        </p:txBody>
      </p:sp>
      <p:sp>
        <p:nvSpPr>
          <p:cNvPr id="28676" name="Text Box 30"/>
          <p:cNvSpPr txBox="1">
            <a:spLocks noChangeArrowheads="1"/>
          </p:cNvSpPr>
          <p:nvPr/>
        </p:nvSpPr>
        <p:spPr bwMode="auto">
          <a:xfrm>
            <a:off x="130175" y="115888"/>
            <a:ext cx="8402638" cy="8128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r>
              <a:rPr lang="en-US" altLang="en-US" sz="1800" dirty="0">
                <a:solidFill>
                  <a:schemeClr val="bg1"/>
                </a:solidFill>
                <a:cs typeface="Times New Roman" pitchFamily="18" charset="0"/>
              </a:rPr>
              <a:t>    E</a:t>
            </a:r>
            <a:r>
              <a:rPr lang="en-US" altLang="en-US" sz="1800" dirty="0" smtClean="0">
                <a:solidFill>
                  <a:schemeClr val="bg1"/>
                </a:solidFill>
                <a:cs typeface="Times New Roman" pitchFamily="18" charset="0"/>
              </a:rPr>
              <a:t>merging markets:</a:t>
            </a:r>
            <a:r>
              <a:rPr lang="en-US" altLang="en-US" sz="1800" dirty="0">
                <a:solidFill>
                  <a:schemeClr val="bg1"/>
                </a:solidFill>
                <a:cs typeface="Times New Roman" pitchFamily="18" charset="0"/>
              </a:rPr>
              <a:t/>
            </a:r>
            <a:br>
              <a:rPr lang="en-US" altLang="en-US" sz="1800" dirty="0">
                <a:solidFill>
                  <a:schemeClr val="bg1"/>
                </a:solidFill>
                <a:cs typeface="Times New Roman" pitchFamily="18" charset="0"/>
              </a:rPr>
            </a:br>
            <a:r>
              <a:rPr lang="en-US" altLang="en-US" sz="1800" dirty="0">
                <a:solidFill>
                  <a:schemeClr val="bg1"/>
                </a:solidFill>
                <a:cs typeface="Times New Roman" pitchFamily="18" charset="0"/>
              </a:rPr>
              <a:t>           </a:t>
            </a:r>
            <a:r>
              <a:rPr lang="en-US" altLang="en-US" sz="1800" dirty="0" smtClean="0">
                <a:solidFill>
                  <a:schemeClr val="bg1"/>
                </a:solidFill>
                <a:cs typeface="Times New Roman" pitchFamily="18" charset="0"/>
              </a:rPr>
              <a:t>Slower growth, less trade and the global value chain</a:t>
            </a:r>
            <a:endParaRPr lang="en-US" altLang="en-US" sz="1800" dirty="0">
              <a:solidFill>
                <a:schemeClr val="bg1"/>
              </a:solidFill>
              <a:cs typeface="Times New Roman" pitchFamily="18" charset="0"/>
            </a:endParaRPr>
          </a:p>
        </p:txBody>
      </p:sp>
      <p:pic>
        <p:nvPicPr>
          <p:cNvPr id="7"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382" y="203943"/>
            <a:ext cx="821226" cy="605348"/>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527" cap="flat" cmpd="sng">
                <a:solidFill>
                  <a:srgbClr val="FF0000"/>
                </a:solidFill>
                <a:prstDash val="sysDot"/>
                <a:miter lim="800000"/>
                <a:headEnd/>
                <a:tailEnd/>
              </a14:hiddenLine>
            </a:ext>
          </a:extLst>
        </p:spPr>
      </p:pic>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953840"/>
            <a:ext cx="7416824" cy="5070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eaLnBrk="1" hangingPunct="1">
              <a:spcBef>
                <a:spcPct val="0"/>
              </a:spcBef>
            </a:pPr>
            <a:fld id="{8E3C169B-1CC2-4B38-A24F-D7289D2C86BA}" type="slidenum">
              <a:rPr lang="es-ES_tradnl" altLang="en-US" sz="1500" smtClean="0"/>
              <a:pPr eaLnBrk="1" hangingPunct="1">
                <a:spcBef>
                  <a:spcPct val="0"/>
                </a:spcBef>
              </a:pPr>
              <a:t>55</a:t>
            </a:fld>
            <a:endParaRPr lang="es-ES_tradnl" altLang="en-US" sz="1500" smtClean="0"/>
          </a:p>
        </p:txBody>
      </p:sp>
      <p:sp>
        <p:nvSpPr>
          <p:cNvPr id="28676" name="Text Box 30"/>
          <p:cNvSpPr txBox="1">
            <a:spLocks noChangeArrowheads="1"/>
          </p:cNvSpPr>
          <p:nvPr/>
        </p:nvSpPr>
        <p:spPr bwMode="auto">
          <a:xfrm>
            <a:off x="130175" y="115888"/>
            <a:ext cx="8402638" cy="8128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r>
              <a:rPr lang="en-US" altLang="en-US" sz="1800" dirty="0">
                <a:solidFill>
                  <a:schemeClr val="bg1"/>
                </a:solidFill>
                <a:cs typeface="Times New Roman" pitchFamily="18" charset="0"/>
              </a:rPr>
              <a:t>    E</a:t>
            </a:r>
            <a:r>
              <a:rPr lang="en-US" altLang="en-US" sz="1800" dirty="0" smtClean="0">
                <a:solidFill>
                  <a:schemeClr val="bg1"/>
                </a:solidFill>
                <a:cs typeface="Times New Roman" pitchFamily="18" charset="0"/>
              </a:rPr>
              <a:t>merging markets:</a:t>
            </a:r>
            <a:r>
              <a:rPr lang="en-US" altLang="en-US" sz="1800" dirty="0">
                <a:solidFill>
                  <a:schemeClr val="bg1"/>
                </a:solidFill>
                <a:cs typeface="Times New Roman" pitchFamily="18" charset="0"/>
              </a:rPr>
              <a:t/>
            </a:r>
            <a:br>
              <a:rPr lang="en-US" altLang="en-US" sz="1800" dirty="0">
                <a:solidFill>
                  <a:schemeClr val="bg1"/>
                </a:solidFill>
                <a:cs typeface="Times New Roman" pitchFamily="18" charset="0"/>
              </a:rPr>
            </a:br>
            <a:r>
              <a:rPr lang="en-US" altLang="en-US" sz="1800" dirty="0">
                <a:solidFill>
                  <a:schemeClr val="bg1"/>
                </a:solidFill>
                <a:cs typeface="Times New Roman" pitchFamily="18" charset="0"/>
              </a:rPr>
              <a:t>           </a:t>
            </a:r>
            <a:r>
              <a:rPr lang="en-US" altLang="en-US" sz="1800" dirty="0" smtClean="0">
                <a:solidFill>
                  <a:schemeClr val="bg1"/>
                </a:solidFill>
                <a:cs typeface="Times New Roman" pitchFamily="18" charset="0"/>
              </a:rPr>
              <a:t>Capital (out) flows</a:t>
            </a:r>
            <a:endParaRPr lang="en-US" altLang="en-US" sz="1800" dirty="0">
              <a:solidFill>
                <a:schemeClr val="bg1"/>
              </a:solidFill>
              <a:cs typeface="Times New Roman" pitchFamily="18" charset="0"/>
            </a:endParaRPr>
          </a:p>
        </p:txBody>
      </p:sp>
      <p:pic>
        <p:nvPicPr>
          <p:cNvPr id="7"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382" y="203943"/>
            <a:ext cx="821226" cy="605348"/>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527" cap="flat" cmpd="sng">
                <a:solidFill>
                  <a:srgbClr val="FF0000"/>
                </a:solidFill>
                <a:prstDash val="sysDot"/>
                <a:miter lim="800000"/>
                <a:headEnd/>
                <a:tailEnd/>
              </a14:hiddenLine>
            </a:ext>
          </a:extLst>
        </p:spPr>
      </p:pic>
      <p:sp>
        <p:nvSpPr>
          <p:cNvPr id="10" name="Rectangle 9"/>
          <p:cNvSpPr>
            <a:spLocks noChangeArrowheads="1"/>
          </p:cNvSpPr>
          <p:nvPr/>
        </p:nvSpPr>
        <p:spPr bwMode="auto">
          <a:xfrm>
            <a:off x="582989" y="3933056"/>
            <a:ext cx="7929680" cy="256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27">
                <a:solidFill>
                  <a:srgbClr val="000000"/>
                </a:solidFill>
                <a:prstDash val="sysDot"/>
                <a:miter lim="800000"/>
                <a:headEnd/>
                <a:tailEnd/>
              </a14:hiddenLine>
            </a:ext>
          </a:extLst>
        </p:spPr>
        <p:txBody>
          <a:bodyPr wrap="square">
            <a:spAutoFit/>
          </a:bodyPr>
          <a:lstStyle>
            <a:lvl1pPr marL="263525" indent="-263525"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just" eaLnBrk="1" hangingPunct="1">
              <a:lnSpc>
                <a:spcPct val="100000"/>
              </a:lnSpc>
              <a:spcAft>
                <a:spcPts val="550"/>
              </a:spcAft>
              <a:buFont typeface="Wingdings" pitchFamily="2" charset="2"/>
              <a:buChar char="§"/>
            </a:pPr>
            <a:r>
              <a:rPr lang="en-GB" altLang="en-US" sz="1200" dirty="0" smtClean="0">
                <a:solidFill>
                  <a:schemeClr val="tx1"/>
                </a:solidFill>
              </a:rPr>
              <a:t>Net capital outflows </a:t>
            </a:r>
            <a:r>
              <a:rPr lang="en-GB" altLang="en-US" sz="1200" b="0" dirty="0" smtClean="0">
                <a:solidFill>
                  <a:schemeClr val="tx1"/>
                </a:solidFill>
              </a:rPr>
              <a:t>from 15 largest emerging markets rose to $600.1bn in the 3Q14-1Q15, which is even higher than the 545.2bn outflows in 2Q08-1Q09.</a:t>
            </a:r>
          </a:p>
          <a:p>
            <a:pPr lvl="4" indent="0" algn="just" eaLnBrk="1" hangingPunct="1">
              <a:lnSpc>
                <a:spcPct val="100000"/>
              </a:lnSpc>
              <a:spcAft>
                <a:spcPts val="550"/>
              </a:spcAft>
            </a:pPr>
            <a:r>
              <a:rPr lang="en-GB" altLang="en-US" sz="800" dirty="0" smtClean="0">
                <a:solidFill>
                  <a:schemeClr val="tx1"/>
                </a:solidFill>
              </a:rPr>
              <a:t>	- </a:t>
            </a:r>
            <a:r>
              <a:rPr lang="en-GB" altLang="en-US" sz="1000" dirty="0" smtClean="0">
                <a:solidFill>
                  <a:schemeClr val="tx1"/>
                </a:solidFill>
              </a:rPr>
              <a:t>Unwinding of carry trades</a:t>
            </a:r>
          </a:p>
          <a:p>
            <a:pPr lvl="4" indent="0" algn="just" eaLnBrk="1" hangingPunct="1">
              <a:lnSpc>
                <a:spcPct val="100000"/>
              </a:lnSpc>
              <a:spcAft>
                <a:spcPts val="550"/>
              </a:spcAft>
            </a:pPr>
            <a:r>
              <a:rPr lang="en-GB" altLang="en-US" sz="1000" b="0" dirty="0" smtClean="0">
                <a:solidFill>
                  <a:schemeClr val="tx1"/>
                </a:solidFill>
              </a:rPr>
              <a:t>	- </a:t>
            </a:r>
            <a:r>
              <a:rPr lang="en-GB" altLang="en-US" sz="1000" dirty="0" smtClean="0">
                <a:solidFill>
                  <a:schemeClr val="tx1"/>
                </a:solidFill>
              </a:rPr>
              <a:t>Growth decay</a:t>
            </a:r>
          </a:p>
          <a:p>
            <a:pPr algn="just" eaLnBrk="1" hangingPunct="1">
              <a:lnSpc>
                <a:spcPts val="1200"/>
              </a:lnSpc>
              <a:spcAft>
                <a:spcPts val="550"/>
              </a:spcAft>
              <a:buFont typeface="Wingdings" pitchFamily="2" charset="2"/>
              <a:buChar char="§"/>
            </a:pPr>
            <a:r>
              <a:rPr lang="en-GB" altLang="en-US" sz="1200" b="0" dirty="0" smtClean="0">
                <a:solidFill>
                  <a:schemeClr val="tx1"/>
                </a:solidFill>
              </a:rPr>
              <a:t>However, that pales compared to the $2.2tn capital inflows from July 2009 to June 2014. </a:t>
            </a:r>
          </a:p>
          <a:p>
            <a:pPr algn="just" eaLnBrk="1" hangingPunct="1">
              <a:lnSpc>
                <a:spcPts val="1200"/>
              </a:lnSpc>
              <a:spcAft>
                <a:spcPts val="550"/>
              </a:spcAft>
              <a:buFont typeface="Wingdings" pitchFamily="2" charset="2"/>
              <a:buChar char="§"/>
            </a:pPr>
            <a:r>
              <a:rPr lang="en-GB" altLang="en-US" sz="1200" dirty="0" smtClean="0">
                <a:solidFill>
                  <a:schemeClr val="tx1"/>
                </a:solidFill>
              </a:rPr>
              <a:t>Plunge in foreign exchange reserves</a:t>
            </a:r>
            <a:r>
              <a:rPr lang="en-GB" altLang="en-US" sz="1200" b="0" dirty="0" smtClean="0">
                <a:solidFill>
                  <a:schemeClr val="tx1"/>
                </a:solidFill>
              </a:rPr>
              <a:t>. FX reserves declined by $374.4bn in 1Q15 </a:t>
            </a:r>
          </a:p>
          <a:p>
            <a:pPr lvl="4" indent="0" algn="just" eaLnBrk="1" hangingPunct="1">
              <a:lnSpc>
                <a:spcPts val="1200"/>
              </a:lnSpc>
              <a:spcAft>
                <a:spcPts val="550"/>
              </a:spcAft>
            </a:pPr>
            <a:r>
              <a:rPr lang="en-GB" altLang="en-US" sz="1000" dirty="0" smtClean="0">
                <a:solidFill>
                  <a:schemeClr val="tx1"/>
                </a:solidFill>
              </a:rPr>
              <a:t>	- Defending the local currencies against USD appreciation</a:t>
            </a:r>
            <a:endParaRPr lang="en-GB" altLang="en-US" sz="1000" dirty="0">
              <a:solidFill>
                <a:schemeClr val="tx1"/>
              </a:solidFill>
            </a:endParaRPr>
          </a:p>
          <a:p>
            <a:pPr lvl="4" indent="0" algn="just" eaLnBrk="1" hangingPunct="1">
              <a:lnSpc>
                <a:spcPts val="1200"/>
              </a:lnSpc>
              <a:spcAft>
                <a:spcPts val="550"/>
              </a:spcAft>
            </a:pPr>
            <a:r>
              <a:rPr lang="en-GB" altLang="en-US" sz="1000" dirty="0">
                <a:solidFill>
                  <a:schemeClr val="tx1"/>
                </a:solidFill>
              </a:rPr>
              <a:t>	- </a:t>
            </a:r>
            <a:r>
              <a:rPr lang="en-GB" altLang="en-US" sz="1000" dirty="0" smtClean="0">
                <a:solidFill>
                  <a:schemeClr val="tx1"/>
                </a:solidFill>
              </a:rPr>
              <a:t>Slower export growth</a:t>
            </a:r>
            <a:endParaRPr lang="en-GB" altLang="en-US" sz="1000" dirty="0">
              <a:solidFill>
                <a:schemeClr val="tx1"/>
              </a:solidFill>
            </a:endParaRPr>
          </a:p>
          <a:p>
            <a:pPr algn="just" eaLnBrk="1" hangingPunct="1">
              <a:lnSpc>
                <a:spcPts val="1200"/>
              </a:lnSpc>
              <a:spcAft>
                <a:spcPts val="550"/>
              </a:spcAft>
              <a:buFont typeface="Wingdings" pitchFamily="2" charset="2"/>
              <a:buChar char="§"/>
            </a:pPr>
            <a:endParaRPr lang="en-GB" altLang="en-US" sz="1200" b="0" dirty="0" smtClean="0">
              <a:solidFill>
                <a:schemeClr val="tx1"/>
              </a:solidFill>
            </a:endParaRPr>
          </a:p>
        </p:txBody>
      </p:sp>
      <p:pic>
        <p:nvPicPr>
          <p:cNvPr id="11" name="Picture 2" descr="http://im.ft-static.com/content/images/05ccf61e-f407-11e4-99de-00144feab7de.im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038341"/>
            <a:ext cx="3860057" cy="27149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Emerging marke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6539" y="1021576"/>
            <a:ext cx="3883893" cy="273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84344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eaLnBrk="1" hangingPunct="1">
              <a:spcBef>
                <a:spcPct val="0"/>
              </a:spcBef>
            </a:pPr>
            <a:fld id="{8E3C169B-1CC2-4B38-A24F-D7289D2C86BA}" type="slidenum">
              <a:rPr lang="es-ES_tradnl" altLang="en-US" sz="1500" smtClean="0"/>
              <a:pPr eaLnBrk="1" hangingPunct="1">
                <a:spcBef>
                  <a:spcPct val="0"/>
                </a:spcBef>
              </a:pPr>
              <a:t>56</a:t>
            </a:fld>
            <a:endParaRPr lang="es-ES_tradnl" altLang="en-US" sz="1500" smtClean="0"/>
          </a:p>
        </p:txBody>
      </p:sp>
      <p:sp>
        <p:nvSpPr>
          <p:cNvPr id="28675" name="Rectangle 9"/>
          <p:cNvSpPr>
            <a:spLocks noChangeArrowheads="1"/>
          </p:cNvSpPr>
          <p:nvPr/>
        </p:nvSpPr>
        <p:spPr bwMode="auto">
          <a:xfrm>
            <a:off x="234983" y="4437112"/>
            <a:ext cx="864393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27">
                <a:solidFill>
                  <a:srgbClr val="000000"/>
                </a:solidFill>
                <a:prstDash val="sysDot"/>
                <a:miter lim="800000"/>
                <a:headEnd/>
                <a:tailEnd/>
              </a14:hiddenLine>
            </a:ext>
          </a:extLst>
        </p:spPr>
        <p:txBody>
          <a:bodyPr>
            <a:spAutoFit/>
          </a:bodyPr>
          <a:lstStyle>
            <a:lvl1pPr marL="263525" indent="-263525"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just" eaLnBrk="1" hangingPunct="1">
              <a:lnSpc>
                <a:spcPts val="1200"/>
              </a:lnSpc>
              <a:spcAft>
                <a:spcPts val="550"/>
              </a:spcAft>
              <a:buFont typeface="Wingdings" pitchFamily="2" charset="2"/>
              <a:buChar char="§"/>
            </a:pPr>
            <a:r>
              <a:rPr lang="en-GB" altLang="en-US" sz="1200" b="0" dirty="0" smtClean="0">
                <a:solidFill>
                  <a:schemeClr val="tx1"/>
                </a:solidFill>
              </a:rPr>
              <a:t>While it might sound like a platitude to state the increasingly important role of China in the global economy, a few numbers (such as those shown in the charts) help to illustrate the </a:t>
            </a:r>
            <a:r>
              <a:rPr lang="en-GB" altLang="en-US" sz="1200" dirty="0" smtClean="0">
                <a:solidFill>
                  <a:schemeClr val="tx1"/>
                </a:solidFill>
              </a:rPr>
              <a:t>pivotal role </a:t>
            </a:r>
            <a:r>
              <a:rPr lang="en-GB" altLang="en-US" sz="1200" b="0" dirty="0" smtClean="0">
                <a:solidFill>
                  <a:schemeClr val="tx1"/>
                </a:solidFill>
              </a:rPr>
              <a:t>that China has come to play in global demand, and its rising importance as an export destination not only for most other emerging markets –particularly those in Asia and commodity exporters in Asia and Latin America- but also for advanced economies, as well as an equally key supplier of imports to those countries. China has quickly surpassed the US (or is about to surpass it) as an export trading partner, highlighting the importance of economic conditions in China for the global economic cycle. China remains somewhat more opaque than other large economic blocs such as the US, Japan or Western Europe, so in a way it is harder to ascertain what exactly is going on at a particular point in time and to monitor developments as accurately as in other countries. An unexpected change in China’s economic conditions (either to the upside or to the downside) can easily catch the world off-guard.</a:t>
            </a:r>
            <a:endParaRPr lang="en-GB" altLang="en-US" sz="1200" b="0" dirty="0">
              <a:solidFill>
                <a:schemeClr val="tx1"/>
              </a:solidFill>
            </a:endParaRPr>
          </a:p>
        </p:txBody>
      </p:sp>
      <p:sp>
        <p:nvSpPr>
          <p:cNvPr id="28676" name="Text Box 30"/>
          <p:cNvSpPr txBox="1">
            <a:spLocks noChangeArrowheads="1"/>
          </p:cNvSpPr>
          <p:nvPr/>
        </p:nvSpPr>
        <p:spPr bwMode="auto">
          <a:xfrm>
            <a:off x="130175" y="115888"/>
            <a:ext cx="8402638" cy="8128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r>
              <a:rPr lang="en-US" altLang="en-US" sz="1800" dirty="0">
                <a:solidFill>
                  <a:schemeClr val="bg1"/>
                </a:solidFill>
                <a:cs typeface="Times New Roman" pitchFamily="18" charset="0"/>
              </a:rPr>
              <a:t>E</a:t>
            </a:r>
            <a:r>
              <a:rPr lang="en-US" altLang="en-US" sz="1800" dirty="0" smtClean="0">
                <a:solidFill>
                  <a:schemeClr val="bg1"/>
                </a:solidFill>
                <a:cs typeface="Times New Roman" pitchFamily="18" charset="0"/>
              </a:rPr>
              <a:t>merging markets:</a:t>
            </a:r>
            <a:r>
              <a:rPr lang="en-US" altLang="en-US" sz="1800" dirty="0">
                <a:solidFill>
                  <a:schemeClr val="bg1"/>
                </a:solidFill>
                <a:cs typeface="Times New Roman" pitchFamily="18" charset="0"/>
              </a:rPr>
              <a:t/>
            </a:r>
            <a:br>
              <a:rPr lang="en-US" altLang="en-US" sz="1800" dirty="0">
                <a:solidFill>
                  <a:schemeClr val="bg1"/>
                </a:solidFill>
                <a:cs typeface="Times New Roman" pitchFamily="18" charset="0"/>
              </a:rPr>
            </a:br>
            <a:r>
              <a:rPr lang="en-US" altLang="en-US" sz="1800" dirty="0" smtClean="0">
                <a:solidFill>
                  <a:schemeClr val="bg1"/>
                </a:solidFill>
                <a:cs typeface="Times New Roman" pitchFamily="18" charset="0"/>
              </a:rPr>
              <a:t>Increasingly pivotal role of China</a:t>
            </a:r>
            <a:endParaRPr lang="en-US" altLang="en-US" sz="1800" dirty="0">
              <a:solidFill>
                <a:schemeClr val="bg1"/>
              </a:solidFill>
              <a:cs typeface="Times New Roman" pitchFamily="18" charset="0"/>
            </a:endParaRPr>
          </a:p>
        </p:txBody>
      </p:sp>
      <p:pic>
        <p:nvPicPr>
          <p:cNvPr id="7"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382" y="203943"/>
            <a:ext cx="821226" cy="605348"/>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527" cap="flat" cmpd="sng">
                <a:solidFill>
                  <a:srgbClr val="FF0000"/>
                </a:solidFill>
                <a:prstDash val="sysDot"/>
                <a:miter lim="800000"/>
                <a:headEnd/>
                <a:tailEnd/>
              </a14:hiddenLine>
            </a:ext>
          </a:extLst>
        </p:spPr>
      </p:pic>
      <p:pic>
        <p:nvPicPr>
          <p:cNvPr id="1054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052736"/>
            <a:ext cx="6696744" cy="309634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527" cap="flat" cmpd="sng">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456643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eaLnBrk="1" hangingPunct="1">
              <a:spcBef>
                <a:spcPct val="0"/>
              </a:spcBef>
            </a:pPr>
            <a:fld id="{8E3C169B-1CC2-4B38-A24F-D7289D2C86BA}" type="slidenum">
              <a:rPr lang="es-ES_tradnl" altLang="en-US" sz="1500" smtClean="0"/>
              <a:pPr eaLnBrk="1" hangingPunct="1">
                <a:spcBef>
                  <a:spcPct val="0"/>
                </a:spcBef>
              </a:pPr>
              <a:t>57</a:t>
            </a:fld>
            <a:endParaRPr lang="es-ES_tradnl" altLang="en-US" sz="1500" smtClean="0"/>
          </a:p>
        </p:txBody>
      </p:sp>
      <p:sp>
        <p:nvSpPr>
          <p:cNvPr id="28676" name="Text Box 30"/>
          <p:cNvSpPr txBox="1">
            <a:spLocks noChangeArrowheads="1"/>
          </p:cNvSpPr>
          <p:nvPr/>
        </p:nvSpPr>
        <p:spPr bwMode="auto">
          <a:xfrm>
            <a:off x="130175" y="115888"/>
            <a:ext cx="8402638" cy="8128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r>
              <a:rPr lang="en-US" altLang="en-US" sz="1800" dirty="0">
                <a:solidFill>
                  <a:schemeClr val="bg1"/>
                </a:solidFill>
                <a:cs typeface="Times New Roman" pitchFamily="18" charset="0"/>
              </a:rPr>
              <a:t>E</a:t>
            </a:r>
            <a:r>
              <a:rPr lang="en-US" altLang="en-US" sz="1800" dirty="0" smtClean="0">
                <a:solidFill>
                  <a:schemeClr val="bg1"/>
                </a:solidFill>
                <a:cs typeface="Times New Roman" pitchFamily="18" charset="0"/>
              </a:rPr>
              <a:t>merging markets:</a:t>
            </a:r>
            <a:r>
              <a:rPr lang="en-US" altLang="en-US" sz="1800" dirty="0">
                <a:solidFill>
                  <a:schemeClr val="bg1"/>
                </a:solidFill>
                <a:cs typeface="Times New Roman" pitchFamily="18" charset="0"/>
              </a:rPr>
              <a:t/>
            </a:r>
            <a:br>
              <a:rPr lang="en-US" altLang="en-US" sz="1800" dirty="0">
                <a:solidFill>
                  <a:schemeClr val="bg1"/>
                </a:solidFill>
                <a:cs typeface="Times New Roman" pitchFamily="18" charset="0"/>
              </a:rPr>
            </a:br>
            <a:r>
              <a:rPr lang="en-US" altLang="en-US" sz="1800" dirty="0" smtClean="0">
                <a:solidFill>
                  <a:schemeClr val="bg1"/>
                </a:solidFill>
                <a:cs typeface="Times New Roman" pitchFamily="18" charset="0"/>
              </a:rPr>
              <a:t>Don’t lose sight of the big picture</a:t>
            </a:r>
            <a:endParaRPr lang="en-US" altLang="en-US" sz="1800" dirty="0">
              <a:solidFill>
                <a:schemeClr val="bg1"/>
              </a:solidFill>
              <a:cs typeface="Times New Roman" pitchFamily="18" charset="0"/>
            </a:endParaRPr>
          </a:p>
        </p:txBody>
      </p:sp>
      <p:pic>
        <p:nvPicPr>
          <p:cNvPr id="7"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382" y="203943"/>
            <a:ext cx="821226" cy="605348"/>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527" cap="flat" cmpd="sng">
                <a:solidFill>
                  <a:srgbClr val="FF0000"/>
                </a:solidFill>
                <a:prstDash val="sysDot"/>
                <a:miter lim="800000"/>
                <a:headEnd/>
                <a:tailEnd/>
              </a14:hiddenLine>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031" y="1412776"/>
            <a:ext cx="6331366" cy="4118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850902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2 Marcador de número de diapositiva"/>
          <p:cNvSpPr txBox="1">
            <a:spLocks noGrp="1"/>
          </p:cNvSpPr>
          <p:nvPr/>
        </p:nvSpPr>
        <p:spPr bwMode="auto">
          <a:xfrm>
            <a:off x="8101013" y="131763"/>
            <a:ext cx="86836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algn="r" eaLnBrk="1" hangingPunct="1">
              <a:spcBef>
                <a:spcPct val="0"/>
              </a:spcBef>
            </a:pPr>
            <a:fld id="{50726DE6-7A81-4A7D-9F0F-00A3EC601866}" type="slidenum">
              <a:rPr lang="es-ES_tradnl" altLang="en-US" sz="1500"/>
              <a:pPr algn="r" eaLnBrk="1" hangingPunct="1">
                <a:spcBef>
                  <a:spcPct val="0"/>
                </a:spcBef>
              </a:pPr>
              <a:t>58</a:t>
            </a:fld>
            <a:endParaRPr lang="es-ES_tradnl" altLang="en-US" sz="1500"/>
          </a:p>
        </p:txBody>
      </p:sp>
      <p:sp>
        <p:nvSpPr>
          <p:cNvPr id="31747" name="Text Box 2"/>
          <p:cNvSpPr txBox="1">
            <a:spLocks noChangeArrowheads="1"/>
          </p:cNvSpPr>
          <p:nvPr/>
        </p:nvSpPr>
        <p:spPr bwMode="auto">
          <a:xfrm>
            <a:off x="250825" y="188913"/>
            <a:ext cx="8353425" cy="5969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endParaRPr lang="en-US" altLang="en-US" sz="1800" dirty="0">
              <a:solidFill>
                <a:schemeClr val="bg1"/>
              </a:solidFill>
            </a:endParaRPr>
          </a:p>
          <a:p>
            <a:pPr algn="ctr" defTabSz="914400">
              <a:lnSpc>
                <a:spcPct val="100000"/>
              </a:lnSpc>
              <a:spcBef>
                <a:spcPct val="0"/>
              </a:spcBef>
              <a:buClrTx/>
              <a:buSzTx/>
              <a:buFontTx/>
              <a:buNone/>
            </a:pPr>
            <a:r>
              <a:rPr lang="es-ES_tradnl" altLang="en-US" sz="2000" dirty="0" err="1" smtClean="0">
                <a:solidFill>
                  <a:schemeClr val="bg1"/>
                </a:solidFill>
              </a:rPr>
              <a:t>Economic</a:t>
            </a:r>
            <a:r>
              <a:rPr lang="es-ES_tradnl" altLang="en-US" sz="2000" dirty="0" smtClean="0">
                <a:solidFill>
                  <a:schemeClr val="bg1"/>
                </a:solidFill>
              </a:rPr>
              <a:t> </a:t>
            </a:r>
            <a:r>
              <a:rPr lang="es-ES_tradnl" altLang="en-US" sz="2000" dirty="0" err="1" smtClean="0">
                <a:solidFill>
                  <a:schemeClr val="bg1"/>
                </a:solidFill>
              </a:rPr>
              <a:t>projections</a:t>
            </a:r>
            <a:endParaRPr lang="es-ES_tradnl" altLang="en-US" sz="2000" dirty="0">
              <a:solidFill>
                <a:schemeClr val="bg1"/>
              </a:solidFill>
            </a:endParaRPr>
          </a:p>
          <a:p>
            <a:pPr algn="ctr" defTabSz="914400">
              <a:lnSpc>
                <a:spcPct val="100000"/>
              </a:lnSpc>
              <a:spcBef>
                <a:spcPct val="0"/>
              </a:spcBef>
              <a:buClrTx/>
              <a:buSzTx/>
              <a:buFontTx/>
              <a:buNone/>
            </a:pPr>
            <a:endParaRPr lang="en-US" altLang="en-US" sz="1800" dirty="0">
              <a:solidFill>
                <a:schemeClr val="bg1"/>
              </a:solidFill>
              <a:cs typeface="Times New Roman" pitchFamily="18" charset="0"/>
            </a:endParaRPr>
          </a:p>
        </p:txBody>
      </p:sp>
      <p:sp>
        <p:nvSpPr>
          <p:cNvPr id="31748" name="AutoShape 2" descr="data:image/jpeg;base64,/9j/4AAQSkZJRgABAQAAAQABAAD/2wCEAAkGBhQSERQUExQVFRQWFxoXGBcXFhccGRgYGBcXGBgcGBcaHCYeFxsjGRUYHy8iJCcpLCwsFR4xNjAqNSYrLCkBCQoKDgwOGg8PGjQkHyQsLCwqLjQsNCwtLCwpLywsLCwsLCksLCwsLCwqLCwsLCwsLCwsLCwsLCwsLCwsLCwsLP/AABEIAKABOwMBIgACEQEDEQH/xAAbAAACAwEBAQAAAAAAAAAAAAADBAACBQEHBv/EAEAQAAECBAMGAwYDBwMEAwAAAAECEQADITEEEkEFUWFxgZEGIqETMrHB0fBCUuEUIzNicoKSBxXxQ1Oi0hZjk//EABsBAAIDAQEBAAAAAAAAAAAAAAQFAQIDBgAH/8QAMREAAgIBAwMCAwcEAwAAAAAAAQIAAxEEEiEFMUETURQiYTJxgZHB0fAjQqGxUuHx/9oADAMBAAIRAxEAPwD11ewE5ioTJqSonNlmEO6irTc7DcONYUn4dMtYBmTDlOdlTpYBsXILEh0n1jfheZhjYEsVOp1Ldv5SDSrcI9PTJRswSvZqE2czg5DOSxCUsHLjNRKdS7cTFRgUED95NorNm9uh3ZIcl7DJb+Y741JyQEhIVY1zTVA9S5J6xdEgKD5jxyrUzjrHp6IzNnSiQfbrCgkJcTalmDn+YsATw0iYbZsoFQE5as6cpBmAli5JBuCXJd41AAkXoBcndvJjA2z4tRKHkrpmZ99hrrU05xOJBYDvGzsxEplzJ0w5VZnWulywymliBTdHzmP2hKlv7JU1RAZ1TcqaWYAA9Dl03BsfHeJvaEuHJ1Uou3ICl7CM/LLNWmeh7AsY2q9HPzmB3vfj+ksc2h4qxEwkKmeX8qKBt1KnqTCMlKlnyywf7XhpKpKf+mpWlcofsSYtisaCCEFSGADMEjqp36QcdTSgwg/SKhpb7Dmw/rOJwJJYmWlR08hPYVi/sUIAJU+5pYrVqO2sIycUoq8xQQGqoAqY1LKIP2YZXiUKWkFxLOjJDUNg3rduMYHVE/SEDSqPrCTJssB0oK99Ep+IrAJWJUt8sgMLkuzXqadg8cOFmKSVhsrsPKzgWuKDiYmGxKlAIUwIoliz1sw1aunKKi0scE4mprVRkDMLJnAkP7CvBb+rQ4opNAlDclQXHqITLSn31KDOHdgXoBaFdpEAsZhTwBZ9bRm7OpxuhFVdbrnbATZQ/ChJ5hXwc/GAYRImqKBLQ41DhuFXfoOsc/ZZq0jIlTHVTORvqXG+H5Oz/ZotU+8oGpqdXsA0Xrawn7UyurpUYCiLYzYyEN+I6j6N8xA/2GUQ7Kzbgl3q1KfOKzktMyhO6vHk0OYfBrFWG+rNxq9YY5IXloo2IX4WLYTZqFlgFjmhAoL0dx1h1PhpGqj2T9I7M22l2Zy1XJHNgAdBqYujbaCwUFBwDSobpUQF8Wc43Q/4KvGdsXXsBIqLcVAA9clIudhyh7zB7eYfMB4emY6WE+9QhwWfVnrcjdeEMJtGVKSwdarlWUhR5v8AWPHUsP7p4aWv/jCf/HJdnP8A4/T7aFZ/h9iWHl0LpvxFG6PEVtuYVLCSGqQ4sNx4tzrSM2biFLLqJMUbWsOxk/B1HgrGRst6ZkZhcOxHeCI2VNFqp5giM9SG3w1Kx0xAAQogXajdoheoN/cJLdNXuuRNJOxcwdQSni7/AAjidij8JSe/0hRG2ZoUCVOHqCA0dO0FE+RCE3skV1Dg87xPxsn4FfaaeBkT5JdCin+lVP8AGx6iN3BeKZyaTUCYN48qu1Uq9I+Vl+IZiffSk+n1g8nxEPxIUORBHq0Va9H+0JolT1cKTPQtn7blTqIV5vyqorsb9Hh+PMJu30kNlUONN+56xtbL8apFFKzJ/mcKHJRoep6iMCF/tMNVzj5hPtYkLYHaEucnNLUFDVjUcxpDMUm0kSJEj09JEiRI9PSRxQ6R2JHp6JnZoJJK11vUfIU6RybNTIS6lqbRNCSeFHPf0hbxF4jl4SXmXVR9xANVH5Aan50jzPG+MZ81RUcoJtcsNwswgmnTPaMgcQHU66rTnax5n0/iTb01QGUMjdcaNT8R50pbWPkp0okZjlD6WfklNTzgCtpzFGqj9eD3brHJZrBg6f8A8zFLdVyfkH5xmXhGGZw2ZgHNXs7h+PTSAmbqdw1OtBRofmfwFbwUkUNyWBpZhm6kRniQfeANAWobio+feFuoqWt8LHejua2vLS6JZTqXerAvXQRaeoHU9Wt0vFThyfeT6b+UVTgkl3Sbbt/6EwLnxCGXBzGNm7P9ssjMwTU7+kbf+zywmxGW5cknt8o+aqkul3BuN8aM3aSlIQCouxCjRySdOlI3rdVHI5gjKxaX/bhNXlWPKaBTlwBUcNN2sXVMTLQCguVFXmIqG8pbc7P2hBKFK91JOlNYdwEogKlrY5Q4FCpKjUmluPMRrQ/zZcSl6YUhTzJK2iSxcZkPlJpRQD9XAbmYXwyS5LupXvKN+hbygQnMWUmutYPKxb+UQ3+HXO8CJBq3x6bGaRxWVORJJeh1fuDEwmECDmbze6KEs+l2txjKTjCkv6b+DxqbPnGagqBeYkeXN7qS4agvRzFLKgBuImtOo3NsBjUrAyzMLqBU1UA24wrtWZMz5Qj92A5LaM9zcu9OEBWqZJm5yEmn7xbsC92BqWozQDaePMwoISKOzZmYsKl2HGFtl2V2sY0rqAbconMHhz7Fa0giYTlcl3BvlAer6twhfMUZauQHcBr6VA494PMxK1eRkiW4DAFPFxatbwuZoqFKcaMm3HiL94DZxxt8QjaeSZRS3JJNdSYgFKG4I9I4ZQqaHR/vlF0ItUB6gfU6RXMgCDfT77R0QVYSGsVEnfbSkTI5PlFOPyFPvWIzLbOeIO9CxDNV7a/fOOeyJ0S7cdRXo47CGJWHF36a/TSCJkOrK442B7HnEzVFbEXOHBe3GlN3WgaLexexbdeGZdCQWUbDSvF/1gIkMWPP6s9PvjE9poEHeCCaVLn7/SD4bZ0xdUpo5FxpQ3gcyVUgEvzvxENStrLl+SjaAu+tzv14vFk2k/NKOSBhZcbFJSpSzkZ/Kws134n4wtJRlUgggU0DmmhzDKDoxeNmTiMwL+YEMeofsRr8Ixtq4YIClJU4zC93LuOMHV0KXX2i27UMEY+RNjZe2UoUSB7JT1UnVvzBvlH2+x/EKJwAcZuFjy3HgfWPH5eJ1NT6/Q+kMJxabpUpKv6b8mVeDrNED24i6jqbL3wR+U9viR8X4U8dpmKTJmkhVAmYpvMdymNDuOvO/wBpCuytqzhhH9N6XLuQ5kiRIkZzaSM/bm2kYWSZi+SU6qUbAfdACYfJaPHfGHiE4qeSD+6Q6ZY4aq5qbsBBWlo9Z8eB3gGu1Y01efJ7fz6TP2rtWZiJqpswuo9kjRKRoB91MKBMVEWjowoUYE4pmLsWY8mGlofUDm8N4eWx3wmJm7Nwr+kRBLuXipBMsjBTNxa2llOqmJ5fhHz7cYVOHcpDBwSN9SlVHN7Vf9ILi1K0Duc2Yg/iQgc6N9vHFEJS5Lqdw1GuK83PY7o5e1i1hLTu9MgWoBYlMngUAJa9BWLSJ7HVn3Nu1hVCK1UftuHD1hiUN5O/p9vAxmtjeI/Onuk5i4TZRIALvmIDOzkMIHg8MVkBJUbuohkjmOWhO94VEsqBUXEsGuj19VfCFZuLJsWFgAwDbqCDdPpWv5PaLNVrU0wx3M20Y2XJUo+0KqiiEirfzGwfQPzi2F2zL86wgJUAQABe1zzEfPEUgspG6v8AaTWHA0VariIz1K1myMQ2K2gqaRnNBYMAzwzgpFM0CkYIEuaDW4aGpmMyo8tAO8asQBtSY1qzNvtMRxhF45gZOZRZeRnN603W+MAUrOqzAnm0P7Mlj2hocrX3AEF7NUi3GPWEpWcd8SKwtlwz2zGMROSpKUrdSxckeZQGhINxxgWRWWhZrtUmtcpNi2/6QSWAglbsaiwFXDnmbb6R3Az82UFCSCouST5aXqRct6xz/wDTc7rDyZ1ZD14FY4+v8zAfsyQAUkMDQucyXd3S/vCl3secWwUhK0kzHOqbAh+OY0o/WGMTglKKg4KSBUHlenrEnyMxZILhIB1drGnDWL/CkHcvP0lPilIKtx9YHE4UFPkU4SPwkVI3ufhBMHISZZSRmm1YE1y70gMXHH5wCbKyZXCmIc3ASKPoX+7QfC4+iVpSk6ZS2m46b+8Dkjf2x7wkVjbwc+0AvDhmKXPMHnTn8I7h8Nmdma5peu4VNY4qSmYpwhKXOhrevb0hlM1KWAc6qI8uh95VHH/MYkHxNFTHeCK0gXZWjg8nCW0jkqcKBi4HlNHqWIcl9XZo7LlJXV77zmsNaUPeHZEpCQMgbep3PdqdIuFzNcgROaklQ8wfgxNdNw7xSThsrlg+lQCa3OWrUtDU9RID1IdmbnrZ7dRCU2cUsGLu7ltNTXeBEspnlYSmKm5lAuCQAPLzsB9msGQcoqeQJ3XYfesAwmJyLK0gVpUPox5dI28bs3OlK5QQolgaAApbdoYlKw0GsswTiKJxDywjKokMzFnGhrS4/wDLSMnac8E5UiiN+qrE9LRsbQngJUlNTlCcymyi9BV3f4RhY5JExT7301A3aQ90u02EDt+s53XblqBbGSeffBiteHeDJkKOnrHEJrF1KZRBApwevWGRiUfWCMemeA/F/tgJE4/vQPIo/jA0O9QHcV0MedMk216N9RHQTLUFIUykkEEGxuCDwIgfUUrcu09/EL0mpfTPuHbz9Z7xEjI8L7dGLw6ZlAseVYGihfoaEc4145xlKkqZ2yOHUMvYz5rx7tMysKUp96Z5eSPxnsQn+6PJiI+t/wBSNpviggH+GgC/4leY+hT2j5ZE8l826hF304f8w90aenUDjvzOS6nZ6uoK57cQaTFgOEVeIlZFiYPiiFy8PQwSXAUzDvPeGJTxQ8TReTNXBznTo6SznQLAAPQgdIBiyQCGej1e4ft/zAJM5nDmore0HxOJKgHd8rFlEcjetGEJNZp+S4nU9O1XAraVwsiWfMsli5CQWpxJ69odw2ClrC05S4SVJOap0D6XPpANmlA97zKDpSlqEixNWbVoGvGTZqiQl8oqUoNNaE0pz0jOquphtHJxzJustRtzds8fWD21iMsuUkpI8oox3DT16xlBcbGMxSlAJmVG5T5qAOXAFOLxn4OUogiWUE+8xclho5YPwhnpnCLtP8/GJ9ZSbH3g/v8Al3i2aGcIlzwhUTnO779IdkUQpXBu/wBmDGPHEXIvzczmLxlWFh9vC/tizb/lFNYLLQ7VjwUATzOWMPg8MV2HaNIzU5QlD6ebMQFEFqBJDCpq2mkc2Z5M7OTkNm3c+nWFBOVmS4AsPesxrcXhJ1O9s7B2nQ9IoVV9Ru86Ul23UAr9YLLSUhQpUegNdYFLm3BJpa1GqW5/bRebNYuVurMQXa2UAADQW4+sJ50I55MH7ZQTkT7jVD0u/TfFzMII96wFC1jUCsWCycgcmnmtWtLW04ax2crzCjsG+fz9IncZma1PMtOl5khbA0a5ejkC+t/SFpWJSkgqTle5DOBvZ21jQwa8xykhIIy8AX8p+XSEMXg1ZmJtrmLUJFnr2i5AwG/mZ4cgqfwjS8OUmiUEULh3KVaNyPpwgeKnqYhIZ2eiqB9d7umBGTQOQd5pUAEMN50hjC4vI7NubTi4gunTG8Fu0Bv1voEKf/IBQKGCTZ9L8b8In7Vo2VJvuFa0J+DdYYxskJCVS8zK/MaONKc4UlJMyhJbVnFt33v3QL6bhtnmFLYNm/PEZStiWAyh6gjewZia73anqLES/MVbqetOX6Q3jpaQjy5ksc5qS/e1+sKzVFsrjNYqLO7Aih00NImxXrOHl6rVsGRFkJrz+rW6Rv7EmZZZJ1UcoapYV9abqQCZgZaPMQpSWBBcMbvS406wljcQZiDdktlqzUNPKwZgYK0+nYnce0A1OpVRwOZTa+KC5hayQATpm152bpCyk+0S5Z0ADo9IXsSCSCOXXWLS5+U8DQw/WvYoA8Tl3u3uS3mBeOJU53mGpklqhw9We32xgGaNQ2Ziy7Tgzgfd6GJm4R1SzoT1Jhk5W3nUueMeJnguZ9B/p9tT2WJCHGSb5DX8QcoLb3dP90eqR4TIXkUF5mKSClruC4+Ee4YPFCZLQsWWkKHJQB+cJeoJhww8/pOm6PaWrNZ8f6M8Y8RTvaYqev8A+xTcgSkegEZxTBlTTnKmdyT3gc5IBDPW0OF+QBZzdh9Rmbzkyp0jsX9nWLGW2jRfMwwYIQdFopBEWiDLKOYQW+UGmLpb0gKUww1owbvDE7YgEhW8M7sRQcjccqjhDUleQkpPvgCumpDqNTy6ReRhhcmIt1EgFhoCfKKvXtAd1KM24DkRjp7rETYxyD2nMiQ+dVw9MlL6ngLcRC+EQgOrOoE2GS2t3tRn4xzGgiYQgE1AffuZzSpL/wBIgkxKQAcqXYBg1S7kltx+MLX1tm44PEaLoKsDPfvmJ4rBFKlHKQAeg07cYoiZodY0vaFIIKgU+ahBJLqs4O7jeKbR2ZkCVJzKQoOC1n30vDPS6xbRsI5ibW6BqibFPEy5koiIIZkBj9Y7PDMwflDDfjgxWKywyJbZ5LqClAApapZ6hqu+kOzE0IBUkJ/EVPY1Gpf6RlTFFRFCGHF4MZxSnKoGu/5gipcXhXrdE12HTv7Rx0/XrSClnb3jSA5LKDMPdIzHzMCC16VDteKqmgkDKST973hNOIGgysGJc16BLRopQClS0EIDi550CiD8HpCuzRWVLuaOadfVc21ZUyf3gOUGxvb9HiuKS6y5ppQGjcdTEXLB95RLMMoNAd7+ttYLh5YVRiBvJdv01gQRj9JUJKZXEi5SCAz66V15RJigohS6skDy3OtTz4i2scxE1OVI82WrKIG9iPW8LTcqAwBAFCQL1LgUoLRtVuJCqOZjcyIu5zjELiMSCQlAalXaj1o3OsLrnMGautK93heWTepN3MNhIXe8dSqbFAnEvb6rkj8Jo4OZ7SRlatWfeHPqHHaE5bpCX1BPGpP6R3CzilCjQMQRrcEcIVmzsys1fvf3gb0M3eoPxh3xO3Titvwmvh56mJTcClBvD0g+0Nle0WtSWMxk0NnIeo01jJlTgnIo1qpwNxYdf0jUXtVQ9mQzuGLe/LeoI0UDpxpA2trHBIhmgt3ZAMBPkLCQSKqOrjqQPdozRE4NCUkqNdA1KFmrz+NKRrY/FIUmpL6NQ9HaMOdiVKBYPlYB2OWlSCWD/oYyqsUAUibX1Ek3HxMzH4XKpwXBJowpq3rHZckmun3rDi8GShOpufXd07QtLQc1HroOkN6mJTGeROfvQCzdjAPM6qWSGZVHsg7zev8ANuhQlt/Yw9iJygogOBYboJhcJnS9zb76RKkqMntIdQ7YHeJmWLcPu8AWSCUt1hmbJylrNAZo113t8YuD5mJHcEcypMereDttIGCkhRqkKT0StQHoBHlJXRq7/toakbWKEhNafMv84H1lXqoAPeH9Ov8AQsJPkfqIOfIbMDoojs/0gSV8Y1tufusZOQoeX2iqNopyPRUZZvTefjBCNuAP0gVybGI9iROhUWUCIujCqVUaCLT5NE5wODx4sJVUJ5IgAYIk0i0sDRoMmWDHiwnlQzsmW8dVOgi6BoVCKxn3MIPyDiElT8pLE94dwWJK1ZXNASwNyCD11N7PGfMaBSMQULCk3BcRV6g6kDzLJqWqcE9gYzIOW48qTaru+he5Y1gRrD06XX2icrTACUmwVurpx/SAqABKWbdrTjrHLOhrYgzrgQ6h1PBg8jwWTPUkUJY0KTUdvWKTpAzGpodCW1tvvFkyQnKHLnjoRWnP4RAYjtL+lnvK4xAIP4SDTLY0fWoo8ZwmEWUe8NT5hL7iT03+hbvChEdJoN7V5fn2nK9U9NLttYxjv98Ph3fWDYtIgeCQ5g2JRXTo0FscMIDWMoSYo9OfeNTZUzOPZqq9n0LEV3hvgIxgp3h/ZI/eJ1rueIurWysgydPY1VqlfeMYjCqJIYFyO7UoX0YDrF8DIIKmAfKfxN6JAJs0dxM3znKwS4a70MWTNGcgZnbRq96jWpoI5DGJ9AA8xfF4r2iUoUS7s4CuG+9B6wlPcquW4/Vo0MVOACaVa70JH68X8ogaJGYqJBCKuaVAqwa9oadPdVLM0SdWrawKi+YHCSEqSQ/n0D067o5lKTQF91oEicQouavolrbgOUa+NOaZVIBCK8Tldzx+kOCx/OIFrUjAHIP5zOxAIluS2dVA+idfWFAqC4hWYgUGUNWKplOWzJ7/AH9mNUGBzBrTubiRa6J5H4wzhJzpKCWbzIL2V9C8L4xLKAAsADzYP6v2gOruQ24/e6KvWtqbT5l67GpsDDxPqVTkTZYTMmgKSBWlFG9dR9LwOfhRLQyFpqaHU82VwFt5jElYwganW4ApvpDuxZa5qyMroo9bB98LW0ezLExynUBZhQOTOYfFLCizKqzMfd1GnGHMZg1oQknK2dq+8xJZneHJuJkynyMVgje54vZmhnA4/wBpLUtSQwfjYF3f3eUDW2q5wvBhlNTIPmORMCTjQAQUU/NlJfmG4teCYLEI8wSC3AHu26LzVzFBKkCiR7qSzUqQBxfvC6V5xmLhQOhUG3l/v0gukOUyTn+eYFqGrFgCjH4f6MDOloKnrTtUesJzVh2TaHpJzO5BDHSulX41jh2cg038YMRtvBi6xC/KTNY7zDkjYxmJCt/yLfKO47D5BRJAoHvb1Fo9J8HbGScFJKx5lAq6KWpQ9CIx1OoCoCPeE6LRF7Sre37T5j/UrAZMUmYBSYgf5IofTLHybR6v4+2P7fClSR55Rzj+myx2r/bHkzRfRWb6gPbiZdVpNeoLeG5/f/MMFFhWo11gicQo0LEcYXR0ggWNwHL6QQUECW0+8YRKL0b/AJ5mG5aTr8UxnAfdYPKpFGBmyMIxiSbfT5QmUGHQ5pTrA5id1IqDiaOm7nMV9nElya+aw+WkH6xWcOMX3GY+mPMDLnqCs26vTdy0jT2rhEkhdA5a5BbpyjJmUetN32I0tqzQrIAQwSFP0cntCzqQGFMddHY5cE58wSJhNkqBszaUYvuv9mCZTYOVMaCpNN3OKYMghyAWs+801pDMucUoUqxX5Q92STmruJIHQwoprNj7RHTXCtC5ieITlQEkVcqNnqAAD0APWM1QPL7EaPsvaKuBzMLz8NlsdW/4aOnoQVqEzOP1btc5sxO4SYRv9PvSDY+Y4F/SA4dEG2hKrdrP2rvjR8bhMa8+mYgExsbIlCXNTmdyNNAqnW8Z8iQ5qaR2XPKlpJI0A5DSLMNw2ylZ2EP7dppYhKkKyqYs5LgcfvrwgSMQpaCR5eLAAvvp9twEaW0pYzCZ72dNmpQMfjGXOmOk2c0SlrPrYWBjkXrIcrifQUsDVh8+JVIFCQpRzfmUAAAmwFiflBtpTPInKPwgUOjknTkIWxhYID3rZuHxcwTFoaUkG5DhhW714Q5TSf0lB9+Zzj67Fzkc4Bx98RkTCDm/Fpz3vrXhD2HnufNcmpfff4mM9El4vLUBDNkBiSuwrLzpZSotFZCSVAGxIFh96Q0vzJ5a/rFcLK8zhgwJrYMKR4NgczzV5bjsYti1ZlqO8k9HPyaKIw51KR/cPrDiNmhVlgl2p8YUny2JFm+EWVh2Eq6EfMwmlsjCgKUVpUyRcVFadTWkP4raQyFEtAQk3Y1P3TtCGzMS8laCbFKhy91j3ECxK+pfeRCPqNzizZ4xOj6VTWad/wBTCKRqe/f9YFKms7E1oW1HGKTZJy+YEU/m4ij84rKw5SakX0J0Y/KFXaNmIPabmyMS6lJNHcp5Up2HoYXThAQoElRqRuvrvtCaVZEgvUMwrYVD9W78Ic2ejJLJcO1BxrDbR7vTLH7hFWsK+oFx3GTFBhw2fKwDpUOjOOrHrF5KnISi/YcXgoleQpUR5R5hYOS+/l9iFsP+7BXRiGAq5/SGIGQc8xWSVYBeB5/X+e8LjVlbSwPPMUkBLvc+V9HdvSPYMJhhLloQLISEjkkMPhHmfgPZhn4v2yqplecv+c0T81cMoj1KF2tIBCDx3+8xz00Fla0+eB9w/wC5CI8h8Z+HDhZxKR+6WSUcN6enwI4x69CW19koxMpUuYKGx1SdCOIjHTXml8+PMI12kGpr2+R2nhrR0w9tnY8zDTVS5gqLK0UNCIREdIrBhkTiXQoxVuCJ1K4KJ/CAlMQCPEAyoYjtHpM+og82ghKSYfTVMYOMQ2liwxF0TATxjsxMUnIgaJzRIGeRKlscNK5Tv5Whvasv+GAAxRUmvlZDcfxJ13xVMwG8M4pQKEtcJIfimlv6cvpC7qC5rBHgxt0pgLSM9xA7J2apZAbMhwFEUA4udRAdq4sleUHyo8oFLD7ePoNmTUjDEJWMzHcCOFeEfIzPKo5qG9aRXp1S53GW6pawQKPMsFVgyZlG4vC2aLoMOSJzoJEekisXxSHUa+hhfDzGhqdKzgGlrcrejdowbIMMrwyYiE6cSSPkeUCTDGRgQB6cfSKezIDxqp4gzgkxvDbRCU5ZiSsCoAUQx6afQRWa7gsA4dgPmamEjvi6VKXc29PpaM/QTdvxzNxqrCnp5OPAhJi1TF79ByEPYmrZiwAA7cI5g5ksBgqrXav6R2fNlsWUH3F3PyijMOAJslZwSTyZnTZugsI4kREYYqPleu5vpGgvYcyWAVk9G7RqXCjmCitrCSB2lJRyoJOum/6RVBJH0gj5WqfT6QRM14xyc5hYAAC5mfMQ0By1jSmSXhaZJjZWgtlZE6NoqylLJYlywa3KKI2ksWOXikAHveKKlxxMkmI9GsncQMyfiLgu0McTYl7ZC2RMqNFNq2rmsLr2dMQ6lhk8xV6XBL9oTk4UqWE8YPtLFEkivvfmewaAb9EljjH4xjpuoPXWxfnHb74vOmKJerXH17RtYNQMobxXR6W51fvGLhcMpagBzrZuJjewCFhGUBh/KRmVvq7Dp3ja8rWgRe/iZaMWW2G1+3ky2JIAYtYkkV3M/R4wlhc2YEJBUSQEganQQ9O2rLSSkSwpVv4im+cfeeDvDZlgT5yEpmkeVLe4Dvf8R9BTfGAtNClm7ntDGoGqcIh4Hea3hvYacLITLFVe8s71G/QMAOAEakSJChmLHJnRogRQq9hJEiRIrLTM2/sCXi5eRdCKpWLpPDeN417R5JtnYUzCzMkwf0qHuqG8H5aR7dCu0tmS58sy5qQpJ7g7wdDBmm1TUnB5EW67p6akZHDe/wC88TlS3g37Fvp8I+i254NXhiVJ88r81XH9Q0525RjrngBqQ4FwcZQznDpGqO20Yiv7OU6gwdE0Mzh4WmTdzQFWbcexi+C3eY7gh+WMTVQouIpJ1DHrHAgnT4xoq4mLvuMgXDcnFjKUqsfQ/MEXHLdCoQd3xiFMQ6K42mersapgy9xPo9m4mWmWygGS9QXFT0Ou6Ftoz5ayCVAhvylxyFBGZIB4RsSNhlQdTJF95b5evKAPh0p5JjhdXbqBhViMopykZWB1ypJ7vC86RLSHCsx3WI33uI0sXh0ylMXZtL14ENGYrEIqMrjfV+tbxurE8pBnRV4txmDVS4bhvG+DYafA52LzADKGD79YCZx4DlG4BI5ECLBWypmutaGcta0IzJyQasRuB/SFpbqIGp4n6x04YuzB+f6xArweTNGu3DhYZUxB0aFyvQWjpl8qcf1jmWlvjGgAg7NnxGJRlpTW53aQIzBEl4cqsH7xY4NQukjm8RgA95bJK8Cdw2Z/KS4D0P28bcue8shQdfEVZmDau2+McYQ3b4xpYTEkD3acBc8TA9yhoZpHZDg9v8TIVMJMGRNhr/blzFEhDPzis3Y0xOnZzFw64AJmRrs3FgMiB/aWiisVBlbKW3u/GINkrNknt+sTlPeQRd2xFpc5zWHZK3+sB/2xQuD2P1gsmUoG3x+EeYqRxPVh1PzCBmp3aW+sAChmZRqauXYcTrGrNkAioPNjRoQmYFzQgxCuDL2VEcjmPSNqSpCcssGYo+8o0HrpCM7aU2YpgS5oEpfsAKmGtnbBmTlhEtLnhYDeToI9G8N+D5WFGcsua1VaJ35Qbc78rQLbZTTz3MNoo1OqwPsqP5+MyvBngUSWnTw8y6UGuTirer4c7fbQCZOU9AkhrlbemUwSUtxVn1ALjuw+EJ7LGsbc06WihKU2JLxIkSM5tJEiRI9PSRIkSPT04RHye3/AaJrrkES13y/gP/p0pwj62JF0sas5UzK2lLV2uMzxbHbGnSVZZiFJPcHkRQ9IVMpVq8o9wmyUqDKAI3EPGRiPDEs1RQ7jUd7j1hkvUOPmWJX6MM/K08xw2x5q/wACj0rXhGijwpMN0kdCe8fWq2VMlknIz/iTX4V7iBBQ1IfiofWKPrnP2RNK+k1AfMcz5VXhRQNcyRvKTBpPhXiTvdhTqY+nlzE/nR1UPrBv2tIH8RH+QjM620zYdL045xMCR4bykHK/9wPwp3jUw+CJFi3MNrWumkWnqzfjSOWX4kxEyEaqT/kn5kxi9zP9qF16ZKvsCYm0cF7QNRwbxkz/AA+vQhXKnxj7QyUf9xPLMPkYrll1GaWf7v1javVMgwILd09LTkz4T/YptmMM4HwquYaqCRzBPxpH2ElMtNlS+pB+JhhM+WdUdCPrGrdQfHywdOj1ZyxMxU+CJYZ5jcjWCyfCkkP51GhH2TGr7dH5k9FJhdSEEk+1VUv/ABE73YcNIFOqtP8AdD10OnXsgiB8HyHotY6Aw5K8NYcIKS5q7/p1jpQj/uq//Qb/AIaQf26fzJ/yT9Yg6i08FpZdHQpyEEvJwEmWGSgfExaeM/4Enc4FOW6BftSfzJ/yEd/bB+ZPcfWMixJyTCFRVGAOJROxwarpWyKD4Q3LkoTZA7P8YX/bh+dP+QjhxQ/On/IR4sTxmQEUHIEaMzgOwjmYagFrOAYVGIT+dP8AkI77dH5k/wCQisvGTPGiU9hFM/Ku4X7QH2qTZaO4+sBnr3TE8fMB8zEyIxN9mR5g7aijdYx8bh0Ktmp2HXWNCVgiv3UlXqO7t3jRw/hsn32TwTf6D1jRH285mNle/jAnxGJwRcDNrRgSTuAA1jT2P4FmzTmnEypf5f8AqK56J614R91g9mS5XuprvNT306Q1Gx1b4wsGXp9ecvzFsBs+XJRklpCR6k7yTUniYPMS4I3gxaJAhOe8YAADAmeMEePYf+0Gw8rI9CX5fWGoF+zjj/kr6xEmFiRIkenp/9k="/>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pic>
        <p:nvPicPr>
          <p:cNvPr id="31749" name="Picture 7" descr="https://encrypted-tbn0.gstatic.com/images?q=tbn:ANd9GcRqVVFVZbCurBjehE6QjpFenAnrMHGTwj08Was5Gl4NTmxiDqzM1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1628775"/>
            <a:ext cx="48768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Rectangle 1"/>
          <p:cNvSpPr>
            <a:spLocks noChangeArrowheads="1"/>
          </p:cNvSpPr>
          <p:nvPr/>
        </p:nvSpPr>
        <p:spPr bwMode="auto">
          <a:xfrm>
            <a:off x="5033963" y="1829236"/>
            <a:ext cx="4214812"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2000" dirty="0" smtClean="0">
                <a:solidFill>
                  <a:schemeClr val="tx2"/>
                </a:solidFill>
              </a:rPr>
              <a:t>Economic projections</a:t>
            </a:r>
            <a:endParaRPr lang="en-GB" altLang="en-US" sz="2000" dirty="0">
              <a:solidFill>
                <a:schemeClr val="tx2"/>
              </a:solidFill>
            </a:endParaRPr>
          </a:p>
          <a:p>
            <a:pPr lvl="1">
              <a:buFont typeface="Times New Roman" pitchFamily="18" charset="0"/>
              <a:buChar char="•"/>
            </a:pPr>
            <a:r>
              <a:rPr lang="en-GB" altLang="en-US" sz="1800" b="0" dirty="0">
                <a:solidFill>
                  <a:schemeClr val="tx2"/>
                </a:solidFill>
              </a:rPr>
              <a:t>Eurozone</a:t>
            </a:r>
          </a:p>
          <a:p>
            <a:pPr lvl="1">
              <a:buFont typeface="Times New Roman" pitchFamily="18" charset="0"/>
              <a:buChar char="•"/>
            </a:pPr>
            <a:r>
              <a:rPr lang="en-GB" altLang="en-US" sz="1800" b="0" dirty="0">
                <a:solidFill>
                  <a:schemeClr val="tx2"/>
                </a:solidFill>
              </a:rPr>
              <a:t>Germany</a:t>
            </a:r>
          </a:p>
          <a:p>
            <a:pPr lvl="1">
              <a:buFont typeface="Times New Roman" pitchFamily="18" charset="0"/>
              <a:buChar char="•"/>
            </a:pPr>
            <a:r>
              <a:rPr lang="en-GB" altLang="en-US" sz="1800" b="0" dirty="0">
                <a:solidFill>
                  <a:schemeClr val="tx2"/>
                </a:solidFill>
              </a:rPr>
              <a:t>France</a:t>
            </a:r>
          </a:p>
          <a:p>
            <a:pPr lvl="1">
              <a:buFont typeface="Times New Roman" pitchFamily="18" charset="0"/>
              <a:buChar char="•"/>
            </a:pPr>
            <a:r>
              <a:rPr lang="en-GB" altLang="en-US" sz="1800" b="0" dirty="0">
                <a:solidFill>
                  <a:schemeClr val="tx2"/>
                </a:solidFill>
              </a:rPr>
              <a:t>Italy</a:t>
            </a:r>
          </a:p>
          <a:p>
            <a:pPr lvl="1">
              <a:buFont typeface="Times New Roman" pitchFamily="18" charset="0"/>
              <a:buChar char="•"/>
            </a:pPr>
            <a:r>
              <a:rPr lang="en-GB" altLang="en-US" sz="1800" b="0" dirty="0" smtClean="0">
                <a:solidFill>
                  <a:schemeClr val="tx2"/>
                </a:solidFill>
              </a:rPr>
              <a:t>Spain</a:t>
            </a:r>
            <a:endParaRPr lang="en-GB" altLang="en-US" sz="1800" b="0" dirty="0">
              <a:solidFill>
                <a:schemeClr val="tx2"/>
              </a:solidFill>
            </a:endParaRPr>
          </a:p>
          <a:p>
            <a:pPr lvl="1">
              <a:buFont typeface="Times New Roman" pitchFamily="18" charset="0"/>
              <a:buChar char="•"/>
            </a:pPr>
            <a:r>
              <a:rPr lang="es-ES" altLang="en-US" sz="1800" b="0" dirty="0">
                <a:solidFill>
                  <a:schemeClr val="tx2"/>
                </a:solidFill>
              </a:rPr>
              <a:t>UK</a:t>
            </a:r>
            <a:endParaRPr lang="en-GB" altLang="en-US" sz="1800" b="0" dirty="0">
              <a:solidFill>
                <a:schemeClr val="tx2"/>
              </a:solidFill>
            </a:endParaRPr>
          </a:p>
          <a:p>
            <a:pPr lvl="1">
              <a:buFont typeface="Times New Roman" pitchFamily="18" charset="0"/>
              <a:buChar char="•"/>
            </a:pPr>
            <a:r>
              <a:rPr lang="en-GB" altLang="en-US" sz="1800" b="0" dirty="0" smtClean="0">
                <a:solidFill>
                  <a:schemeClr val="tx2"/>
                </a:solidFill>
              </a:rPr>
              <a:t>US</a:t>
            </a:r>
            <a:endParaRPr lang="en-GB" altLang="en-US" sz="1600" b="0" dirty="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2 Marcador de número de diapositiva"/>
          <p:cNvSpPr txBox="1">
            <a:spLocks noGrp="1"/>
          </p:cNvSpPr>
          <p:nvPr/>
        </p:nvSpPr>
        <p:spPr bwMode="auto">
          <a:xfrm>
            <a:off x="8101013" y="131763"/>
            <a:ext cx="86836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algn="r" eaLnBrk="1" hangingPunct="1">
              <a:spcBef>
                <a:spcPct val="0"/>
              </a:spcBef>
            </a:pPr>
            <a:fld id="{4FD42BC0-3FEF-4996-BDB4-9D00E7D8EAC1}" type="slidenum">
              <a:rPr lang="es-ES_tradnl" altLang="en-US" sz="1500"/>
              <a:pPr algn="r" eaLnBrk="1" hangingPunct="1">
                <a:spcBef>
                  <a:spcPct val="0"/>
                </a:spcBef>
              </a:pPr>
              <a:t>59</a:t>
            </a:fld>
            <a:endParaRPr lang="es-ES_tradnl" altLang="en-US" sz="1500"/>
          </a:p>
        </p:txBody>
      </p:sp>
      <p:sp>
        <p:nvSpPr>
          <p:cNvPr id="32771" name="Text Box 2"/>
          <p:cNvSpPr txBox="1">
            <a:spLocks noChangeArrowheads="1"/>
          </p:cNvSpPr>
          <p:nvPr/>
        </p:nvSpPr>
        <p:spPr bwMode="auto">
          <a:xfrm>
            <a:off x="250825" y="188913"/>
            <a:ext cx="8353425" cy="5969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endParaRPr lang="en-US" altLang="en-US" sz="1800" dirty="0">
              <a:solidFill>
                <a:schemeClr val="bg1"/>
              </a:solidFill>
            </a:endParaRPr>
          </a:p>
          <a:p>
            <a:pPr algn="ctr" defTabSz="914400">
              <a:lnSpc>
                <a:spcPct val="100000"/>
              </a:lnSpc>
              <a:spcBef>
                <a:spcPct val="0"/>
              </a:spcBef>
              <a:buClrTx/>
              <a:buSzTx/>
              <a:buFontTx/>
              <a:buNone/>
            </a:pPr>
            <a:r>
              <a:rPr lang="es-ES_tradnl" altLang="en-US" sz="2000" dirty="0" smtClean="0">
                <a:solidFill>
                  <a:schemeClr val="bg1"/>
                </a:solidFill>
              </a:rPr>
              <a:t>     </a:t>
            </a:r>
            <a:r>
              <a:rPr lang="es-ES_tradnl" altLang="en-US" sz="2000" dirty="0" err="1" smtClean="0">
                <a:solidFill>
                  <a:schemeClr val="bg1"/>
                </a:solidFill>
              </a:rPr>
              <a:t>Summary</a:t>
            </a:r>
            <a:r>
              <a:rPr lang="es-ES_tradnl" altLang="en-US" sz="2000" dirty="0" smtClean="0">
                <a:solidFill>
                  <a:schemeClr val="bg1"/>
                </a:solidFill>
              </a:rPr>
              <a:t> of </a:t>
            </a:r>
            <a:r>
              <a:rPr lang="es-ES_tradnl" altLang="en-US" sz="2000" dirty="0" err="1" smtClean="0">
                <a:solidFill>
                  <a:schemeClr val="bg1"/>
                </a:solidFill>
              </a:rPr>
              <a:t>economic</a:t>
            </a:r>
            <a:r>
              <a:rPr lang="es-ES_tradnl" altLang="en-US" sz="2000" dirty="0" smtClean="0">
                <a:solidFill>
                  <a:schemeClr val="bg1"/>
                </a:solidFill>
              </a:rPr>
              <a:t> </a:t>
            </a:r>
            <a:r>
              <a:rPr lang="es-ES_tradnl" altLang="en-US" sz="2000" dirty="0" err="1" smtClean="0">
                <a:solidFill>
                  <a:schemeClr val="bg1"/>
                </a:solidFill>
              </a:rPr>
              <a:t>projections</a:t>
            </a:r>
            <a:endParaRPr lang="es-ES_tradnl" altLang="en-US" sz="2000" dirty="0" smtClean="0">
              <a:solidFill>
                <a:schemeClr val="bg1"/>
              </a:solidFill>
            </a:endParaRPr>
          </a:p>
          <a:p>
            <a:pPr algn="ctr" defTabSz="914400">
              <a:lnSpc>
                <a:spcPct val="100000"/>
              </a:lnSpc>
              <a:spcBef>
                <a:spcPct val="0"/>
              </a:spcBef>
              <a:buClrTx/>
              <a:buSzTx/>
              <a:buFontTx/>
              <a:buNone/>
            </a:pPr>
            <a:endParaRPr lang="en-US" altLang="en-US" sz="1800" dirty="0">
              <a:solidFill>
                <a:schemeClr val="bg1"/>
              </a:solidFill>
              <a:cs typeface="Times New Roman" pitchFamily="18" charset="0"/>
            </a:endParaRPr>
          </a:p>
        </p:txBody>
      </p:sp>
      <p:pic>
        <p:nvPicPr>
          <p:cNvPr id="32775" name="Picture 7" descr="https://encrypted-tbn0.gstatic.com/images?q=tbn:ANd9GcRqVVFVZbCurBjehE6QjpFenAnrMHGTwj08Was5Gl4NTmxiDqzM1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88" y="285750"/>
            <a:ext cx="7143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550" y="907951"/>
            <a:ext cx="4333974" cy="5165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número de diapositiva"/>
          <p:cNvSpPr txBox="1">
            <a:spLocks noGrp="1"/>
          </p:cNvSpPr>
          <p:nvPr/>
        </p:nvSpPr>
        <p:spPr bwMode="auto">
          <a:xfrm>
            <a:off x="8101013" y="131763"/>
            <a:ext cx="86836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algn="r" eaLnBrk="1" hangingPunct="1">
              <a:spcBef>
                <a:spcPct val="0"/>
              </a:spcBef>
            </a:pPr>
            <a:fld id="{7744BA7D-E4C1-435C-B8A6-112C8E3734CA}" type="slidenum">
              <a:rPr lang="es-ES_tradnl" altLang="en-US" sz="1500"/>
              <a:pPr algn="r" eaLnBrk="1" hangingPunct="1">
                <a:spcBef>
                  <a:spcPct val="0"/>
                </a:spcBef>
              </a:pPr>
              <a:t>6</a:t>
            </a:fld>
            <a:endParaRPr lang="es-ES_tradnl" altLang="en-US" sz="1500" dirty="0"/>
          </a:p>
        </p:txBody>
      </p:sp>
      <p:sp>
        <p:nvSpPr>
          <p:cNvPr id="3075" name="Text Box 2"/>
          <p:cNvSpPr txBox="1">
            <a:spLocks noChangeArrowheads="1"/>
          </p:cNvSpPr>
          <p:nvPr/>
        </p:nvSpPr>
        <p:spPr bwMode="auto">
          <a:xfrm>
            <a:off x="250825" y="188913"/>
            <a:ext cx="8353425" cy="668337"/>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endParaRPr lang="en-US" altLang="en-US" sz="1800" dirty="0">
              <a:solidFill>
                <a:schemeClr val="bg1"/>
              </a:solidFill>
            </a:endParaRPr>
          </a:p>
          <a:p>
            <a:pPr defTabSz="914400">
              <a:lnSpc>
                <a:spcPct val="100000"/>
              </a:lnSpc>
              <a:spcBef>
                <a:spcPct val="0"/>
              </a:spcBef>
              <a:buClrTx/>
              <a:buSzTx/>
              <a:buFontTx/>
              <a:buNone/>
            </a:pPr>
            <a:r>
              <a:rPr lang="en-GB" altLang="en-US" sz="2000" dirty="0" smtClean="0">
                <a:solidFill>
                  <a:schemeClr val="bg1"/>
                </a:solidFill>
              </a:rPr>
              <a:t>                   Tailwinds for Growth:  Massive monetary expansion          </a:t>
            </a:r>
          </a:p>
          <a:p>
            <a:pPr algn="ctr" defTabSz="914400">
              <a:lnSpc>
                <a:spcPct val="100000"/>
              </a:lnSpc>
              <a:spcBef>
                <a:spcPct val="0"/>
              </a:spcBef>
              <a:buClrTx/>
              <a:buSzTx/>
              <a:buFontTx/>
              <a:buNone/>
            </a:pPr>
            <a:endParaRPr lang="en-US" altLang="en-US" sz="1800" dirty="0">
              <a:solidFill>
                <a:schemeClr val="bg1"/>
              </a:solidFill>
              <a:cs typeface="Times New Roman" pitchFamily="18" charset="0"/>
            </a:endParaRPr>
          </a:p>
        </p:txBody>
      </p:sp>
      <p:sp>
        <p:nvSpPr>
          <p:cNvPr id="3076" name="Rectangle 12"/>
          <p:cNvSpPr>
            <a:spLocks noChangeArrowheads="1"/>
          </p:cNvSpPr>
          <p:nvPr/>
        </p:nvSpPr>
        <p:spPr bwMode="auto">
          <a:xfrm>
            <a:off x="628798" y="4913565"/>
            <a:ext cx="8191674"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27">
                <a:solidFill>
                  <a:srgbClr val="000000"/>
                </a:solidFill>
                <a:prstDash val="sysDot"/>
                <a:miter lim="800000"/>
                <a:headEnd/>
                <a:tailEnd/>
              </a14:hiddenLine>
            </a:ext>
          </a:extLst>
        </p:spPr>
        <p:txBody>
          <a:bodyPr wrap="square">
            <a:spAutoFit/>
          </a:bodyPr>
          <a:lstStyle>
            <a:lvl1pPr marL="182563" indent="-182563" eaLnBrk="0" hangingPunct="0">
              <a:lnSpc>
                <a:spcPct val="96000"/>
              </a:lnSpc>
              <a:spcBef>
                <a:spcPts val="600"/>
              </a:spcBef>
              <a:defRPr sz="2400" b="1">
                <a:solidFill>
                  <a:srgbClr val="FF0000"/>
                </a:solidFill>
                <a:latin typeface="Arial" pitchFamily="34" charset="0"/>
                <a:ea typeface="MS PGothic" pitchFamily="34" charset="-128"/>
              </a:defRPr>
            </a:lvl1pPr>
            <a:lvl2pPr marL="925513" indent="-182563"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eaLnBrk="1" hangingPunct="1">
              <a:lnSpc>
                <a:spcPct val="100000"/>
              </a:lnSpc>
              <a:spcBef>
                <a:spcPct val="0"/>
              </a:spcBef>
              <a:buFont typeface="Times New Roman" pitchFamily="18" charset="0"/>
              <a:buChar char="•"/>
            </a:pPr>
            <a:r>
              <a:rPr lang="en-GB" altLang="en-US" sz="1800" dirty="0" smtClean="0">
                <a:solidFill>
                  <a:schemeClr val="tx2"/>
                </a:solidFill>
              </a:rPr>
              <a:t>Commitment to stay at ZLB in policy rates for the foreseeable future</a:t>
            </a:r>
          </a:p>
          <a:p>
            <a:pPr eaLnBrk="1" hangingPunct="1">
              <a:lnSpc>
                <a:spcPct val="100000"/>
              </a:lnSpc>
              <a:spcBef>
                <a:spcPct val="0"/>
              </a:spcBef>
              <a:buFont typeface="Times New Roman" pitchFamily="18" charset="0"/>
              <a:buChar char="•"/>
            </a:pPr>
            <a:r>
              <a:rPr lang="en-GB" altLang="en-US" sz="1800" dirty="0" smtClean="0">
                <a:solidFill>
                  <a:schemeClr val="tx2"/>
                </a:solidFill>
              </a:rPr>
              <a:t>Launch of EAPP: €60bn/month from March 2015 to September 2016</a:t>
            </a:r>
            <a:endParaRPr lang="en-GB" altLang="en-US" sz="1800" dirty="0">
              <a:solidFill>
                <a:schemeClr val="tx2"/>
              </a:solidFill>
            </a:endParaRPr>
          </a:p>
          <a:p>
            <a:pPr lvl="1" eaLnBrk="1" hangingPunct="1">
              <a:lnSpc>
                <a:spcPct val="100000"/>
              </a:lnSpc>
              <a:spcBef>
                <a:spcPct val="0"/>
              </a:spcBef>
              <a:buFont typeface="Times New Roman" pitchFamily="18" charset="0"/>
              <a:buChar char="•"/>
            </a:pPr>
            <a:r>
              <a:rPr lang="en-GB" altLang="en-US" sz="1600" b="0" dirty="0" smtClean="0">
                <a:solidFill>
                  <a:schemeClr val="tx2"/>
                </a:solidFill>
              </a:rPr>
              <a:t>No wavering in the commitment to execute the programme in full</a:t>
            </a:r>
          </a:p>
          <a:p>
            <a:pPr lvl="1" eaLnBrk="1" hangingPunct="1">
              <a:lnSpc>
                <a:spcPct val="100000"/>
              </a:lnSpc>
              <a:spcBef>
                <a:spcPct val="0"/>
              </a:spcBef>
              <a:buFont typeface="Times New Roman" pitchFamily="18" charset="0"/>
              <a:buChar char="•"/>
            </a:pPr>
            <a:r>
              <a:rPr lang="en-GB" altLang="en-US" sz="1600" b="0" dirty="0" smtClean="0">
                <a:solidFill>
                  <a:schemeClr val="tx2"/>
                </a:solidFill>
              </a:rPr>
              <a:t>Will keep yields low across the curve for months to come</a:t>
            </a:r>
          </a:p>
          <a:p>
            <a:pPr marL="742950" lvl="1" indent="0" eaLnBrk="1" hangingPunct="1">
              <a:lnSpc>
                <a:spcPct val="100000"/>
              </a:lnSpc>
              <a:spcBef>
                <a:spcPct val="0"/>
              </a:spcBef>
            </a:pPr>
            <a:r>
              <a:rPr lang="en-GB" altLang="en-US" sz="1600" b="0" dirty="0" smtClean="0">
                <a:solidFill>
                  <a:schemeClr val="tx2"/>
                </a:solidFill>
              </a:rPr>
              <a:t> </a:t>
            </a:r>
            <a:endParaRPr lang="en-GB" altLang="en-US" sz="1400" b="0" dirty="0">
              <a:solidFill>
                <a:schemeClr val="tx2"/>
              </a:solidFill>
            </a:endParaRPr>
          </a:p>
          <a:p>
            <a:pPr eaLnBrk="1" hangingPunct="1">
              <a:lnSpc>
                <a:spcPct val="100000"/>
              </a:lnSpc>
              <a:spcBef>
                <a:spcPct val="0"/>
              </a:spcBef>
              <a:buFont typeface="Times New Roman" pitchFamily="18" charset="0"/>
              <a:buChar char="•"/>
            </a:pPr>
            <a:endParaRPr lang="en-GB" altLang="en-US" sz="2000" dirty="0">
              <a:solidFill>
                <a:schemeClr val="tx2"/>
              </a:solidFill>
            </a:endParaRPr>
          </a:p>
        </p:txBody>
      </p:sp>
      <p:pic>
        <p:nvPicPr>
          <p:cNvPr id="6" name="Picture 2" descr="C:\Users\n064561\Downloads\42-508499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60648"/>
            <a:ext cx="1063537" cy="500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2"/>
          <p:cNvSpPr>
            <a:spLocks noChangeArrowheads="1"/>
          </p:cNvSpPr>
          <p:nvPr/>
        </p:nvSpPr>
        <p:spPr bwMode="auto">
          <a:xfrm>
            <a:off x="1691680" y="980728"/>
            <a:ext cx="5544616" cy="360710"/>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97200" tIns="53856" rIns="97200" bIns="46800" anchor="ctr"/>
          <a:lstStyle>
            <a:lvl1pPr eaLnBrk="0" hangingPunct="0">
              <a:tabLst>
                <a:tab pos="723900" algn="l"/>
                <a:tab pos="1447800" algn="l"/>
                <a:tab pos="2171700" algn="l"/>
                <a:tab pos="2895600" algn="l"/>
                <a:tab pos="3619500" algn="l"/>
              </a:tabLst>
              <a:defRPr b="1">
                <a:solidFill>
                  <a:schemeClr val="bg1"/>
                </a:solidFill>
                <a:latin typeface="Arial" charset="0"/>
              </a:defRPr>
            </a:lvl1pPr>
            <a:lvl2pPr marL="742950" indent="-285750" eaLnBrk="0" hangingPunct="0">
              <a:tabLst>
                <a:tab pos="723900" algn="l"/>
                <a:tab pos="1447800" algn="l"/>
                <a:tab pos="2171700" algn="l"/>
                <a:tab pos="2895600" algn="l"/>
                <a:tab pos="3619500" algn="l"/>
              </a:tabLst>
              <a:defRPr b="1">
                <a:solidFill>
                  <a:schemeClr val="bg1"/>
                </a:solidFill>
                <a:latin typeface="Arial" charset="0"/>
              </a:defRPr>
            </a:lvl2pPr>
            <a:lvl3pPr marL="1143000" indent="-228600" eaLnBrk="0" hangingPunct="0">
              <a:tabLst>
                <a:tab pos="723900" algn="l"/>
                <a:tab pos="1447800" algn="l"/>
                <a:tab pos="2171700" algn="l"/>
                <a:tab pos="2895600" algn="l"/>
                <a:tab pos="3619500" algn="l"/>
              </a:tabLst>
              <a:defRPr b="1">
                <a:solidFill>
                  <a:schemeClr val="bg1"/>
                </a:solidFill>
                <a:latin typeface="Arial" charset="0"/>
              </a:defRPr>
            </a:lvl3pPr>
            <a:lvl4pPr marL="1600200" indent="-228600" eaLnBrk="0" hangingPunct="0">
              <a:tabLst>
                <a:tab pos="723900" algn="l"/>
                <a:tab pos="1447800" algn="l"/>
                <a:tab pos="2171700" algn="l"/>
                <a:tab pos="2895600" algn="l"/>
                <a:tab pos="3619500" algn="l"/>
              </a:tabLst>
              <a:defRPr b="1">
                <a:solidFill>
                  <a:schemeClr val="bg1"/>
                </a:solidFill>
                <a:latin typeface="Arial" charset="0"/>
              </a:defRPr>
            </a:lvl4pPr>
            <a:lvl5pPr marL="2057400" indent="-228600" eaLnBrk="0" hangingPunct="0">
              <a:tabLst>
                <a:tab pos="723900" algn="l"/>
                <a:tab pos="1447800" algn="l"/>
                <a:tab pos="2171700" algn="l"/>
                <a:tab pos="2895600" algn="l"/>
                <a:tab pos="3619500" algn="l"/>
              </a:tabLst>
              <a:defRPr b="1">
                <a:solidFill>
                  <a:schemeClr val="bg1"/>
                </a:solidFill>
                <a:latin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9pPr>
          </a:lstStyle>
          <a:p>
            <a:pPr algn="ctr" eaLnBrk="1" hangingPunct="1">
              <a:lnSpc>
                <a:spcPct val="96000"/>
              </a:lnSpc>
            </a:pPr>
            <a:r>
              <a:rPr lang="en-GB" altLang="en-US" sz="1100" dirty="0" err="1" smtClean="0">
                <a:solidFill>
                  <a:srgbClr val="FFFFFF"/>
                </a:solidFill>
                <a:cs typeface="Times New Roman" pitchFamily="18" charset="0"/>
              </a:rPr>
              <a:t>Eurosystem</a:t>
            </a:r>
            <a:r>
              <a:rPr lang="en-GB" altLang="en-US" sz="1100" dirty="0" smtClean="0">
                <a:solidFill>
                  <a:srgbClr val="FFFFFF"/>
                </a:solidFill>
                <a:cs typeface="Times New Roman" pitchFamily="18" charset="0"/>
              </a:rPr>
              <a:t> holdings under the Extended Asset Purchase Programme </a:t>
            </a:r>
            <a:r>
              <a:rPr lang="en-GB" altLang="en-US" sz="1100" b="0" i="1" dirty="0" smtClean="0">
                <a:solidFill>
                  <a:srgbClr val="FFFFFF"/>
                </a:solidFill>
                <a:cs typeface="Times New Roman" pitchFamily="18" charset="0"/>
              </a:rPr>
              <a:t>(EUR </a:t>
            </a:r>
            <a:r>
              <a:rPr lang="en-GB" altLang="en-US" sz="1100" b="0" i="1" dirty="0" err="1" smtClean="0">
                <a:solidFill>
                  <a:srgbClr val="FFFFFF"/>
                </a:solidFill>
                <a:cs typeface="Times New Roman" pitchFamily="18" charset="0"/>
              </a:rPr>
              <a:t>bn</a:t>
            </a:r>
            <a:r>
              <a:rPr lang="en-GB" altLang="en-US" sz="1100" b="0" i="1" dirty="0" smtClean="0">
                <a:solidFill>
                  <a:srgbClr val="FFFFFF"/>
                </a:solidFill>
                <a:cs typeface="Times New Roman" pitchFamily="18" charset="0"/>
              </a:rPr>
              <a:t>)</a:t>
            </a:r>
            <a:endParaRPr lang="en-GB" altLang="en-US" sz="1100" b="0" i="1" dirty="0">
              <a:solidFill>
                <a:srgbClr val="FFFFFF"/>
              </a:solidFill>
              <a:cs typeface="Times New Roman" pitchFamily="18" charset="0"/>
            </a:endParaRPr>
          </a:p>
        </p:txBody>
      </p:sp>
      <p:sp>
        <p:nvSpPr>
          <p:cNvPr id="11" name="Rectangle 10"/>
          <p:cNvSpPr/>
          <p:nvPr/>
        </p:nvSpPr>
        <p:spPr>
          <a:xfrm>
            <a:off x="1907704" y="4688621"/>
            <a:ext cx="1367682" cy="215444"/>
          </a:xfrm>
          <a:prstGeom prst="rect">
            <a:avLst/>
          </a:prstGeom>
        </p:spPr>
        <p:txBody>
          <a:bodyPr wrap="none">
            <a:spAutoFit/>
          </a:bodyPr>
          <a:lstStyle/>
          <a:p>
            <a:r>
              <a:rPr lang="en-GB" altLang="en-US" sz="800" b="0" dirty="0" smtClean="0">
                <a:solidFill>
                  <a:schemeClr val="tx2"/>
                </a:solidFill>
              </a:rPr>
              <a:t>Sources. ECB, Santander</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722" y="1341438"/>
            <a:ext cx="5145038" cy="3347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719974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26"/>
          <p:cNvSpPr txBox="1">
            <a:spLocks noChangeArrowheads="1"/>
          </p:cNvSpPr>
          <p:nvPr/>
        </p:nvSpPr>
        <p:spPr bwMode="auto">
          <a:xfrm>
            <a:off x="448623" y="328728"/>
            <a:ext cx="8050297" cy="34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786" tIns="41893" rIns="83786" bIns="41893"/>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r>
              <a:rPr lang="en-US" altLang="en-US" sz="1600" b="1" dirty="0">
                <a:solidFill>
                  <a:srgbClr val="FF0000"/>
                </a:solidFill>
              </a:rPr>
              <a:t>Euro zone:</a:t>
            </a:r>
            <a:r>
              <a:rPr lang="en-US" altLang="en-US" sz="1600" b="1" dirty="0">
                <a:solidFill>
                  <a:schemeClr val="tx2"/>
                </a:solidFill>
              </a:rPr>
              <a:t> </a:t>
            </a:r>
            <a:r>
              <a:rPr lang="en-US" altLang="en-US" sz="1600" b="1" dirty="0">
                <a:solidFill>
                  <a:schemeClr val="bg2"/>
                </a:solidFill>
              </a:rPr>
              <a:t>Euro zone GDP: 1.6% in 2015E and 2.0% in 2016E</a:t>
            </a:r>
          </a:p>
        </p:txBody>
      </p:sp>
      <p:sp>
        <p:nvSpPr>
          <p:cNvPr id="8" name="Rectangle 1027"/>
          <p:cNvSpPr txBox="1">
            <a:spLocks noChangeArrowheads="1"/>
          </p:cNvSpPr>
          <p:nvPr/>
        </p:nvSpPr>
        <p:spPr bwMode="auto">
          <a:xfrm>
            <a:off x="391445" y="687384"/>
            <a:ext cx="8210101" cy="849511"/>
          </a:xfrm>
          <a:prstGeom prst="rect">
            <a:avLst/>
          </a:prstGeom>
          <a:noFill/>
          <a:ln>
            <a:noFill/>
          </a:ln>
          <a:extLst>
            <a:ext uri="{909E8E84-426E-40dd-AFC4-6F175D3DCCD1}">
              <a14:hiddenFill xmlns:a14="http://schemas.microsoft.com/office/drawing/2010/main">
                <a:solidFill>
                  <a:srgbClr val="FD1813"/>
                </a:solidFill>
              </a14:hiddenFill>
            </a:ext>
            <a:ext uri="{91240B29-F687-4f45-9708-019B960494DF}">
              <a14:hiddenLine xmlns:a14="http://schemas.microsoft.com/office/drawing/2010/main" w="9525">
                <a:solidFill>
                  <a:srgbClr val="000000"/>
                </a:solidFill>
                <a:miter lim="800000"/>
                <a:headEnd/>
                <a:tailEnd/>
              </a14:hiddenLine>
            </a:ext>
          </a:extLst>
        </p:spPr>
        <p:txBody>
          <a:bodyPr lIns="83786" tIns="41893" rIns="83786" bIns="41893"/>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just">
              <a:lnSpc>
                <a:spcPct val="80000"/>
              </a:lnSpc>
              <a:spcBef>
                <a:spcPct val="20000"/>
              </a:spcBef>
              <a:buClr>
                <a:schemeClr val="bg1"/>
              </a:buClr>
              <a:buFont typeface="Wingdings" pitchFamily="2" charset="2"/>
              <a:buNone/>
            </a:pPr>
            <a:r>
              <a:rPr lang="en-GB" altLang="en-US" sz="900" b="0" dirty="0">
                <a:solidFill>
                  <a:srgbClr val="000024"/>
                </a:solidFill>
                <a:latin typeface="Times New Roman" pitchFamily="18" charset="0"/>
              </a:rPr>
              <a:t>After the release of 1Q15 numbers, we have introduced a modest revision to our 2015E GDP estimates, revising GDP growth downwards to 1.6% from 1.7% previously. At the same time, we maintain our estimates on 2016E at 2.0% and the main views on the recovery process and the composition of GDP growth. We expect internal demand to be the main driver of GDP growth this year and next, with private consumption going up by 1.8%, public consumption increasing 1.2% and investments also moving up by a relatively string 1.9%. On the contrary, the external sector should trim 0.2pp of GDP growth this year and adding 0.2pp next. Despite that the depreciation of the Euro is helping exports to have a good performance, the stronger growth rates forecasted for internal demand are also pushing imports growth rates higher. The problem with exports would come more from the weakness of internal demand in the destination countries rather than by a loss of competitiveness of Euro zone. Regarding prices, we expect modest growth rates in inflation this year and next. Unemployment will keep falling, like the budget deficit, while the CA surplus would remain. </a:t>
            </a:r>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18" y="1700808"/>
            <a:ext cx="7864103" cy="4310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454021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353328" y="202965"/>
            <a:ext cx="8239422" cy="338536"/>
          </a:xfrm>
          <a:prstGeom prst="rect">
            <a:avLst/>
          </a:prstGeom>
          <a:noFill/>
          <a:ln w="9525">
            <a:noFill/>
            <a:miter lim="800000"/>
            <a:headEnd/>
            <a:tailEnd/>
          </a:ln>
        </p:spPr>
        <p:txBody>
          <a:bodyPr lIns="91423" tIns="45711" rIns="91423" bIns="45711">
            <a:spAutoFit/>
          </a:bodyPr>
          <a:lstStyle/>
          <a:p>
            <a:r>
              <a:rPr lang="en-US" altLang="en-US" sz="1600" b="1" dirty="0">
                <a:solidFill>
                  <a:srgbClr val="FF0000"/>
                </a:solidFill>
              </a:rPr>
              <a:t>Germany:</a:t>
            </a:r>
            <a:r>
              <a:rPr lang="en-US" altLang="en-US" sz="1600" b="1" dirty="0">
                <a:solidFill>
                  <a:schemeClr val="tx2"/>
                </a:solidFill>
              </a:rPr>
              <a:t> </a:t>
            </a:r>
            <a:r>
              <a:rPr lang="en-US" altLang="en-US" sz="1600" b="1" dirty="0">
                <a:solidFill>
                  <a:schemeClr val="bg2"/>
                </a:solidFill>
              </a:rPr>
              <a:t>German GDP: 2.0% in 2015E and 2.5% in 2016E</a:t>
            </a:r>
          </a:p>
        </p:txBody>
      </p:sp>
      <p:sp>
        <p:nvSpPr>
          <p:cNvPr id="4" name="Rectangle 1027"/>
          <p:cNvSpPr txBox="1">
            <a:spLocks noChangeArrowheads="1"/>
          </p:cNvSpPr>
          <p:nvPr/>
        </p:nvSpPr>
        <p:spPr bwMode="auto">
          <a:xfrm>
            <a:off x="450089" y="563266"/>
            <a:ext cx="8210101" cy="849511"/>
          </a:xfrm>
          <a:prstGeom prst="rect">
            <a:avLst/>
          </a:prstGeom>
          <a:noFill/>
          <a:ln>
            <a:noFill/>
          </a:ln>
          <a:extLst>
            <a:ext uri="{909E8E84-426E-40dd-AFC4-6F175D3DCCD1}">
              <a14:hiddenFill xmlns:a14="http://schemas.microsoft.com/office/drawing/2010/main">
                <a:solidFill>
                  <a:srgbClr val="FD1813"/>
                </a:solidFill>
              </a14:hiddenFill>
            </a:ext>
            <a:ext uri="{91240B29-F687-4f45-9708-019B960494DF}">
              <a14:hiddenLine xmlns:a14="http://schemas.microsoft.com/office/drawing/2010/main" w="9525">
                <a:solidFill>
                  <a:srgbClr val="000000"/>
                </a:solidFill>
                <a:miter lim="800000"/>
                <a:headEnd/>
                <a:tailEnd/>
              </a14:hiddenLine>
            </a:ext>
          </a:extLst>
        </p:spPr>
        <p:txBody>
          <a:bodyPr lIns="83786" tIns="41893" rIns="83786" bIns="41893"/>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just">
              <a:lnSpc>
                <a:spcPct val="80000"/>
              </a:lnSpc>
              <a:spcBef>
                <a:spcPct val="20000"/>
              </a:spcBef>
              <a:buClr>
                <a:schemeClr val="bg1"/>
              </a:buClr>
            </a:pPr>
            <a:r>
              <a:rPr lang="en-GB" altLang="en-US" sz="900" b="0" dirty="0">
                <a:solidFill>
                  <a:srgbClr val="000024"/>
                </a:solidFill>
                <a:latin typeface="Times New Roman" pitchFamily="18" charset="0"/>
              </a:rPr>
              <a:t>Germany still remains as one of our preferred economies in the Euro area. Despite that we have revised downwards our estimates for 2015E GDP growth, on the back of weaker than expected performance (0.3% QoQ) of the economy in 1Q15, we believe that fundamentals are strong and would push GDP growth to 2.0% this year and 2.5% next. Growth in 1Q15 has been in our view misleading, since the headline performance does not reflect the real strength of the breakdown. Internal demand is accelerating its growth rates, with domestic final sales up by 0.8% QoQ in 1Q15 and private domestic final sales growing by 0.9% QoQ in the same quarter. Weakness in the 1Q15 came from negative contributions of net exports and inventories. We expect a rebound in 2Q15E GDP growth and relatively strong growth rates during the rest of the year. Fundamentals for private consumption and investments are still quiet strong and numbers are finally reflecting that, while public consumption should also accelerate this year and next. Inflation should move towards 2.0% next year while the unemployment rate could probably decline again.</a:t>
            </a:r>
            <a:endParaRPr lang="es-ES" altLang="en-US" sz="900" b="0" dirty="0">
              <a:solidFill>
                <a:srgbClr val="000024"/>
              </a:solidFill>
              <a:latin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486" y="1556792"/>
            <a:ext cx="7872900" cy="4245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27098122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288633" y="346981"/>
            <a:ext cx="8239422" cy="338536"/>
          </a:xfrm>
          <a:prstGeom prst="rect">
            <a:avLst/>
          </a:prstGeom>
          <a:noFill/>
          <a:ln w="9525">
            <a:noFill/>
            <a:miter lim="800000"/>
            <a:headEnd/>
            <a:tailEnd/>
          </a:ln>
        </p:spPr>
        <p:txBody>
          <a:bodyPr lIns="91423" tIns="45711" rIns="91423" bIns="45711">
            <a:spAutoFit/>
          </a:bodyPr>
          <a:lstStyle/>
          <a:p>
            <a:r>
              <a:rPr lang="en-US" altLang="en-US" sz="1600" b="1" dirty="0">
                <a:solidFill>
                  <a:srgbClr val="FF0000"/>
                </a:solidFill>
              </a:rPr>
              <a:t>France:</a:t>
            </a:r>
            <a:r>
              <a:rPr lang="en-US" altLang="en-US" sz="1600" b="1" dirty="0">
                <a:solidFill>
                  <a:schemeClr val="tx2"/>
                </a:solidFill>
              </a:rPr>
              <a:t> </a:t>
            </a:r>
            <a:r>
              <a:rPr lang="en-US" altLang="en-US" sz="1600" b="1" dirty="0">
                <a:solidFill>
                  <a:schemeClr val="bg2"/>
                </a:solidFill>
              </a:rPr>
              <a:t>French GDP: 1.2% in 2015E and 1.5% in 2016E</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089" y="1556792"/>
            <a:ext cx="8031238" cy="4245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027"/>
          <p:cNvSpPr txBox="1">
            <a:spLocks noChangeArrowheads="1"/>
          </p:cNvSpPr>
          <p:nvPr/>
        </p:nvSpPr>
        <p:spPr bwMode="auto">
          <a:xfrm>
            <a:off x="385394" y="642488"/>
            <a:ext cx="8210101" cy="914304"/>
          </a:xfrm>
          <a:prstGeom prst="rect">
            <a:avLst/>
          </a:prstGeom>
          <a:noFill/>
          <a:ln>
            <a:noFill/>
          </a:ln>
          <a:extLst>
            <a:ext uri="{909E8E84-426E-40dd-AFC4-6F175D3DCCD1}">
              <a14:hiddenFill xmlns:a14="http://schemas.microsoft.com/office/drawing/2010/main">
                <a:solidFill>
                  <a:srgbClr val="FD1813"/>
                </a:solidFill>
              </a14:hiddenFill>
            </a:ext>
            <a:ext uri="{91240B29-F687-4f45-9708-019B960494DF}">
              <a14:hiddenLine xmlns:a14="http://schemas.microsoft.com/office/drawing/2010/main" w="9525">
                <a:solidFill>
                  <a:srgbClr val="000000"/>
                </a:solidFill>
                <a:miter lim="800000"/>
                <a:headEnd/>
                <a:tailEnd/>
              </a14:hiddenLine>
            </a:ext>
          </a:extLst>
        </p:spPr>
        <p:txBody>
          <a:bodyPr lIns="83786" tIns="41893" rIns="83786" bIns="41893"/>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just">
              <a:lnSpc>
                <a:spcPct val="80000"/>
              </a:lnSpc>
              <a:spcBef>
                <a:spcPct val="20000"/>
              </a:spcBef>
              <a:buClr>
                <a:schemeClr val="bg1"/>
              </a:buClr>
              <a:buFont typeface="Wingdings" pitchFamily="2" charset="2"/>
              <a:buNone/>
            </a:pPr>
            <a:r>
              <a:rPr lang="en-GB" altLang="en-US" sz="900" b="0" dirty="0">
                <a:solidFill>
                  <a:srgbClr val="000024"/>
                </a:solidFill>
                <a:latin typeface="Times New Roman" pitchFamily="18" charset="0"/>
              </a:rPr>
              <a:t>The French economy surprised on the upside in 1Q15, after growing by 0.55% QoQ (the strongest growth rate since 2Q13). The annual growth rate accelerated to 0.7%. 1Q15 GDP growth was slightly better than what we expected (0.4% QoQ) so we have not had to introduce any significant change in our annual estimates for GDP growth. We have revised upwards to 1.2% from 1.1% our 2015E GDP growth estimate, while maintaining 2016E estimates at 1.5%. The downward revision introduced to 2014 numbers also helps to explain this change in our forecasts. Despite this upward revision, economic fundamentals are still not string enough to justify much higher growth rates in the short run. The composition of GDP growth is still quite biased to private consumption and public consumption, with investments still suffering. 1Q15 GDP growth was also helped by an accumulation of inventories, while net exports trimmed 0.5pp of GDP growth. Excluding inventories, growth in 2015E could be limited to just 0.7%, while private domestic final sales would go up by 0.9% this year. We are still expecting the impact on growth. of the reforms already approved.</a:t>
            </a:r>
          </a:p>
          <a:p>
            <a:pPr algn="just">
              <a:lnSpc>
                <a:spcPct val="80000"/>
              </a:lnSpc>
              <a:spcBef>
                <a:spcPct val="20000"/>
              </a:spcBef>
              <a:buClr>
                <a:schemeClr val="bg1"/>
              </a:buClr>
              <a:buFont typeface="Wingdings" pitchFamily="2" charset="2"/>
              <a:buNone/>
            </a:pPr>
            <a:endParaRPr lang="en-GB" altLang="en-US" sz="900" dirty="0">
              <a:solidFill>
                <a:srgbClr val="000024"/>
              </a:solidFill>
              <a:latin typeface="Times New Roman" pitchFamily="18" charset="0"/>
            </a:endParaRPr>
          </a:p>
          <a:p>
            <a:pPr algn="just">
              <a:lnSpc>
                <a:spcPct val="80000"/>
              </a:lnSpc>
              <a:spcBef>
                <a:spcPct val="20000"/>
              </a:spcBef>
              <a:buClr>
                <a:schemeClr val="bg1"/>
              </a:buClr>
              <a:buFont typeface="Wingdings" pitchFamily="2" charset="2"/>
              <a:buNone/>
            </a:pPr>
            <a:endParaRPr lang="en-GB" altLang="en-US" sz="900" dirty="0">
              <a:solidFill>
                <a:srgbClr val="000024"/>
              </a:solidFill>
              <a:latin typeface="Times New Roman" pitchFamily="18" charset="0"/>
            </a:endParaRPr>
          </a:p>
        </p:txBody>
      </p:sp>
      <p:sp>
        <p:nvSpPr>
          <p:cNvPr id="2" name="Footer Placeholder 1"/>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1380266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362125" y="378508"/>
            <a:ext cx="8239422" cy="338536"/>
          </a:xfrm>
          <a:prstGeom prst="rect">
            <a:avLst/>
          </a:prstGeom>
          <a:noFill/>
          <a:ln w="9525">
            <a:noFill/>
            <a:miter lim="800000"/>
            <a:headEnd/>
            <a:tailEnd/>
          </a:ln>
        </p:spPr>
        <p:txBody>
          <a:bodyPr lIns="91423" tIns="45711" rIns="91423" bIns="45711">
            <a:spAutoFit/>
          </a:bodyPr>
          <a:lstStyle/>
          <a:p>
            <a:r>
              <a:rPr lang="en-US" altLang="en-US" sz="1600" b="1" dirty="0">
                <a:solidFill>
                  <a:srgbClr val="FF0000"/>
                </a:solidFill>
              </a:rPr>
              <a:t>Italy:</a:t>
            </a:r>
            <a:r>
              <a:rPr lang="en-US" altLang="en-US" sz="1600" b="1" dirty="0">
                <a:solidFill>
                  <a:schemeClr val="tx2"/>
                </a:solidFill>
              </a:rPr>
              <a:t> </a:t>
            </a:r>
            <a:r>
              <a:rPr lang="en-US" altLang="en-US" sz="1600" b="1" dirty="0">
                <a:solidFill>
                  <a:schemeClr val="bg2"/>
                </a:solidFill>
              </a:rPr>
              <a:t>Italian GDP: 0.7% in 2015E and 1.2% in 2016E</a:t>
            </a:r>
          </a:p>
        </p:txBody>
      </p:sp>
      <p:sp>
        <p:nvSpPr>
          <p:cNvPr id="4" name="Rectangle 1027"/>
          <p:cNvSpPr txBox="1">
            <a:spLocks noChangeArrowheads="1"/>
          </p:cNvSpPr>
          <p:nvPr/>
        </p:nvSpPr>
        <p:spPr bwMode="auto">
          <a:xfrm>
            <a:off x="458886" y="738809"/>
            <a:ext cx="8210101" cy="849511"/>
          </a:xfrm>
          <a:prstGeom prst="rect">
            <a:avLst/>
          </a:prstGeom>
          <a:noFill/>
          <a:ln>
            <a:noFill/>
          </a:ln>
          <a:extLst>
            <a:ext uri="{909E8E84-426E-40dd-AFC4-6F175D3DCCD1}">
              <a14:hiddenFill xmlns:a14="http://schemas.microsoft.com/office/drawing/2010/main">
                <a:solidFill>
                  <a:srgbClr val="FD1813"/>
                </a:solidFill>
              </a14:hiddenFill>
            </a:ext>
            <a:ext uri="{91240B29-F687-4f45-9708-019B960494DF}">
              <a14:hiddenLine xmlns:a14="http://schemas.microsoft.com/office/drawing/2010/main" w="9525">
                <a:solidFill>
                  <a:srgbClr val="000000"/>
                </a:solidFill>
                <a:miter lim="800000"/>
                <a:headEnd/>
                <a:tailEnd/>
              </a14:hiddenLine>
            </a:ext>
          </a:extLst>
        </p:spPr>
        <p:txBody>
          <a:bodyPr lIns="83786" tIns="41893" rIns="83786" bIns="41893"/>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just">
              <a:lnSpc>
                <a:spcPct val="80000"/>
              </a:lnSpc>
              <a:spcBef>
                <a:spcPct val="20000"/>
              </a:spcBef>
              <a:buClr>
                <a:schemeClr val="bg1"/>
              </a:buClr>
            </a:pPr>
            <a:r>
              <a:rPr lang="en-GB" altLang="en-US" sz="900" b="0" dirty="0">
                <a:solidFill>
                  <a:srgbClr val="000024"/>
                </a:solidFill>
                <a:latin typeface="Times New Roman" pitchFamily="18" charset="0"/>
              </a:rPr>
              <a:t>The Italian economy confirmed the recovery process in which is immersed in 1Q15 numbers. After having been in recession since 2011, the economy grew by 0.3% QoQ in 1Q15. Despite this positive growth rate seen in the first quarter of the year, the breakdown of 1Q numbers is not as good as what the headline could suggest. Private consumption is still very weak and not likely to improve substantially during the rest of the year, despite that it should be positive, in our view. The performance of investments in 1Q was positive, but mainly thanks to the fantastic performance of transport goods (28.7% QoQ) which in our view is not sustainable in coming quarters. The external sector had a negative contribution to growth rates due to the lack of traction in exports and a rebound in imports. Finally, there was an accumulation in inventories. In summary, the economy is moving forward, it is improving but there is still a lot to do before having high quality numbers in the GDP breakdown. We maintain our growth estimates for this year and next and believe that reforms will have a positive impact on GDP growth in coming years.</a:t>
            </a:r>
            <a:endParaRPr lang="es-ES" altLang="en-US" sz="900" b="0" dirty="0">
              <a:solidFill>
                <a:srgbClr val="000024"/>
              </a:solidFill>
              <a:latin typeface="Times New Roman" pitchFamily="18"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3" y="1700808"/>
            <a:ext cx="8019600" cy="4245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56685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6"/>
          <p:cNvSpPr txBox="1">
            <a:spLocks noChangeArrowheads="1"/>
          </p:cNvSpPr>
          <p:nvPr/>
        </p:nvSpPr>
        <p:spPr bwMode="auto">
          <a:xfrm>
            <a:off x="547160" y="326847"/>
            <a:ext cx="8050297" cy="34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786" tIns="41893" rIns="83786" bIns="41893"/>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r>
              <a:rPr lang="en-US" altLang="en-US" sz="1600" b="1" dirty="0">
                <a:solidFill>
                  <a:srgbClr val="FF0000"/>
                </a:solidFill>
              </a:rPr>
              <a:t>Spain:</a:t>
            </a:r>
            <a:r>
              <a:rPr lang="en-US" altLang="en-US" sz="1600" b="1" dirty="0">
                <a:solidFill>
                  <a:schemeClr val="tx2"/>
                </a:solidFill>
              </a:rPr>
              <a:t> </a:t>
            </a:r>
            <a:r>
              <a:rPr lang="en-US" altLang="en-US" sz="1600" b="1" dirty="0">
                <a:solidFill>
                  <a:schemeClr val="bg2"/>
                </a:solidFill>
              </a:rPr>
              <a:t>Spanish GDP: 1.4% in 2014; 3.0% in 2015E and 3.0% in 2016E</a:t>
            </a:r>
          </a:p>
        </p:txBody>
      </p:sp>
      <p:sp>
        <p:nvSpPr>
          <p:cNvPr id="8" name="Rectangle 1027"/>
          <p:cNvSpPr txBox="1">
            <a:spLocks noChangeArrowheads="1"/>
          </p:cNvSpPr>
          <p:nvPr/>
        </p:nvSpPr>
        <p:spPr bwMode="auto">
          <a:xfrm>
            <a:off x="489982" y="669530"/>
            <a:ext cx="8210101" cy="849511"/>
          </a:xfrm>
          <a:prstGeom prst="rect">
            <a:avLst/>
          </a:prstGeom>
          <a:noFill/>
          <a:ln>
            <a:noFill/>
          </a:ln>
          <a:extLst>
            <a:ext uri="{909E8E84-426E-40dd-AFC4-6F175D3DCCD1}">
              <a14:hiddenFill xmlns:a14="http://schemas.microsoft.com/office/drawing/2010/main">
                <a:solidFill>
                  <a:srgbClr val="FD1813"/>
                </a:solidFill>
              </a14:hiddenFill>
            </a:ext>
            <a:ext uri="{91240B29-F687-4f45-9708-019B960494DF}">
              <a14:hiddenLine xmlns:a14="http://schemas.microsoft.com/office/drawing/2010/main" w="9525">
                <a:solidFill>
                  <a:srgbClr val="000000"/>
                </a:solidFill>
                <a:miter lim="800000"/>
                <a:headEnd/>
                <a:tailEnd/>
              </a14:hiddenLine>
            </a:ext>
          </a:extLst>
        </p:spPr>
        <p:txBody>
          <a:bodyPr lIns="83786" tIns="41893" rIns="83786" bIns="41893"/>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just">
              <a:lnSpc>
                <a:spcPct val="80000"/>
              </a:lnSpc>
              <a:spcBef>
                <a:spcPct val="20000"/>
              </a:spcBef>
              <a:buClr>
                <a:schemeClr val="bg1"/>
              </a:buClr>
              <a:buFont typeface="Wingdings" pitchFamily="2" charset="2"/>
              <a:buNone/>
            </a:pPr>
            <a:r>
              <a:rPr lang="en-GB" altLang="en-US" sz="900" b="0" dirty="0">
                <a:solidFill>
                  <a:srgbClr val="000024"/>
                </a:solidFill>
                <a:latin typeface="Times New Roman" pitchFamily="18" charset="0"/>
              </a:rPr>
              <a:t>We maintain our forecasts for the Spanish economic growth this year and next. We believe the economy is likely to grow by 3.0% in both years and could actually maintain those growth rates going forward. In our view, fundamentals are strengthening and risks are progressively coming down. The composition of GDP growth is also changing and getting more stable than in the past. The first phase of the economic recovery is already behind us and growth is progressively being explained more and more by internal demand instead that by just the external sector. Private consumption would grow around 3.0% this year and next, with households income fundamentals improving, thanks to the recovery in employment, healthier balance sheets and tax cuts. The improvement in consumer confidence, together with the pent up demand generated during the recession years, is also driving consumption upwards. Investments also show a very good performance, thanks to the strong recovery in business activity and the need of increasing progressively and, modestly in the short run, capacity in some sectors.  </a:t>
            </a:r>
            <a:r>
              <a:rPr lang="en-GB" altLang="en-US" sz="900" b="0" dirty="0" smtClean="0">
                <a:solidFill>
                  <a:srgbClr val="000024"/>
                </a:solidFill>
                <a:latin typeface="Times New Roman" pitchFamily="18" charset="0"/>
              </a:rPr>
              <a:t> </a:t>
            </a:r>
            <a:endParaRPr lang="en-GB" altLang="en-US" sz="900" b="0" dirty="0">
              <a:solidFill>
                <a:srgbClr val="000024"/>
              </a:solidFill>
              <a:latin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69" y="1700808"/>
            <a:ext cx="7979488" cy="4245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493188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txBox="1">
            <a:spLocks noChangeArrowheads="1"/>
          </p:cNvSpPr>
          <p:nvPr/>
        </p:nvSpPr>
        <p:spPr bwMode="auto">
          <a:xfrm>
            <a:off x="516065" y="377588"/>
            <a:ext cx="8050297" cy="34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786" tIns="41893" rIns="83786" bIns="41893"/>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r>
              <a:rPr lang="en-US" altLang="en-US" sz="1600" b="1">
                <a:solidFill>
                  <a:srgbClr val="FF0000"/>
                </a:solidFill>
              </a:rPr>
              <a:t>UK:</a:t>
            </a:r>
            <a:r>
              <a:rPr lang="en-US" altLang="en-US" sz="1600" b="1">
                <a:solidFill>
                  <a:schemeClr val="tx2"/>
                </a:solidFill>
              </a:rPr>
              <a:t> </a:t>
            </a:r>
            <a:r>
              <a:rPr lang="en-US" altLang="en-US" sz="1600" b="1">
                <a:solidFill>
                  <a:schemeClr val="bg2"/>
                </a:solidFill>
              </a:rPr>
              <a:t>Decisive election clears the way for growth </a:t>
            </a:r>
          </a:p>
        </p:txBody>
      </p:sp>
      <p:sp>
        <p:nvSpPr>
          <p:cNvPr id="3075" name="Rectangle 1027"/>
          <p:cNvSpPr txBox="1">
            <a:spLocks noChangeArrowheads="1"/>
          </p:cNvSpPr>
          <p:nvPr/>
        </p:nvSpPr>
        <p:spPr bwMode="auto">
          <a:xfrm>
            <a:off x="458887" y="720271"/>
            <a:ext cx="8210101" cy="914303"/>
          </a:xfrm>
          <a:prstGeom prst="rect">
            <a:avLst/>
          </a:prstGeom>
          <a:noFill/>
          <a:ln>
            <a:noFill/>
          </a:ln>
          <a:extLst>
            <a:ext uri="{909E8E84-426E-40dd-AFC4-6F175D3DCCD1}">
              <a14:hiddenFill xmlns:a14="http://schemas.microsoft.com/office/drawing/2010/main">
                <a:solidFill>
                  <a:srgbClr val="FD1813"/>
                </a:solidFill>
              </a14:hiddenFill>
            </a:ext>
            <a:ext uri="{91240B29-F687-4f45-9708-019B960494DF}">
              <a14:hiddenLine xmlns:a14="http://schemas.microsoft.com/office/drawing/2010/main" w="9525">
                <a:solidFill>
                  <a:srgbClr val="000000"/>
                </a:solidFill>
                <a:miter lim="800000"/>
                <a:headEnd/>
                <a:tailEnd/>
              </a14:hiddenLine>
            </a:ext>
          </a:extLst>
        </p:spPr>
        <p:txBody>
          <a:bodyPr lIns="83786" tIns="41893" rIns="83786" bIns="41893"/>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algn="just">
              <a:lnSpc>
                <a:spcPct val="80000"/>
              </a:lnSpc>
              <a:spcBef>
                <a:spcPct val="20000"/>
              </a:spcBef>
              <a:buClr>
                <a:schemeClr val="bg1"/>
              </a:buClr>
              <a:buFont typeface="Wingdings" pitchFamily="2" charset="2"/>
              <a:buNone/>
            </a:pPr>
            <a:r>
              <a:rPr lang="en-GB" altLang="en-US" sz="900" b="0" dirty="0">
                <a:solidFill>
                  <a:srgbClr val="000024"/>
                </a:solidFill>
                <a:latin typeface="Times New Roman" pitchFamily="18" charset="0"/>
              </a:rPr>
              <a:t>The UK economy has experienced an eventful start to 2015, with growth slowing to just 0.3% q-o-q in Q1 and the general election providing an unexpectedly decisive outcome.  The threat of a prolonged period of coalition-building in the event of an indecisive election, or even the prospect of a second vote in H2, had appeared as key risks facing UK growth this year. Although the EU referendum – likely to occur in H1-17 – and questions over Scottish devolution will worry some, we do not expect such issues to weigh on activity this year. We continue to expect 2015 GDP growth of 2.4% - fractionally below the consensus forecast – and look for activity to rebound in Q2, with a degree of the weakness seen in the first quarter – caused predominantly by the volatile construction data - also likely to be revised away, in our opinion.  Overall, we expect the structure of UK growth in 2015 to look very similar to that of 2014, although the ‘star’ of the recovery to date – very strong employment growth – is in our view likely to prove a more troublesome issue for the Bank of England in the final months of the year given continued disappointment around productivity.  With wage inflation now finally on the rise, we believe that the labour data will remain at the centre of the policy debate, and expect an interest rate hike before year-end.</a:t>
            </a:r>
          </a:p>
        </p:txBody>
      </p:sp>
      <p:pic>
        <p:nvPicPr>
          <p:cNvPr id="30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064" y="1844824"/>
            <a:ext cx="6815850" cy="413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17799724"/>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6"/>
          <p:cNvSpPr txBox="1">
            <a:spLocks noChangeArrowheads="1"/>
          </p:cNvSpPr>
          <p:nvPr/>
        </p:nvSpPr>
        <p:spPr bwMode="auto">
          <a:xfrm>
            <a:off x="458887" y="326847"/>
            <a:ext cx="8050297" cy="342684"/>
          </a:xfrm>
          <a:prstGeom prst="rect">
            <a:avLst/>
          </a:prstGeom>
          <a:noFill/>
          <a:ln>
            <a:noFill/>
          </a:ln>
          <a:extLst/>
        </p:spPr>
        <p:txBody>
          <a:bodyPr lIns="83786" tIns="41893" rIns="83786" bIns="41893"/>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r>
              <a:rPr lang="en-US" altLang="en-US" sz="1600" b="1" dirty="0">
                <a:solidFill>
                  <a:srgbClr val="FF0000"/>
                </a:solidFill>
              </a:rPr>
              <a:t>US:</a:t>
            </a:r>
            <a:r>
              <a:rPr lang="en-US" altLang="en-US" sz="1600" b="1" dirty="0">
                <a:solidFill>
                  <a:schemeClr val="tx2"/>
                </a:solidFill>
              </a:rPr>
              <a:t> </a:t>
            </a:r>
            <a:r>
              <a:rPr lang="en-US" altLang="en-US" sz="1600" b="1" dirty="0">
                <a:solidFill>
                  <a:schemeClr val="bg2"/>
                </a:solidFill>
              </a:rPr>
              <a:t>US GDP: 2.4% in 2015E and 3.0% in 2016E.</a:t>
            </a:r>
          </a:p>
        </p:txBody>
      </p:sp>
      <p:sp>
        <p:nvSpPr>
          <p:cNvPr id="6" name="Rectangle 1027"/>
          <p:cNvSpPr txBox="1">
            <a:spLocks noChangeArrowheads="1"/>
          </p:cNvSpPr>
          <p:nvPr/>
        </p:nvSpPr>
        <p:spPr bwMode="auto">
          <a:xfrm>
            <a:off x="458886" y="669530"/>
            <a:ext cx="8210101" cy="849511"/>
          </a:xfrm>
          <a:prstGeom prst="rect">
            <a:avLst/>
          </a:prstGeom>
          <a:noFill/>
          <a:ln>
            <a:noFill/>
          </a:ln>
          <a:extLst/>
        </p:spPr>
        <p:txBody>
          <a:bodyPr lIns="83786" tIns="41893" rIns="83786" bIns="41893"/>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algn="just">
              <a:lnSpc>
                <a:spcPct val="80000"/>
              </a:lnSpc>
              <a:spcBef>
                <a:spcPct val="20000"/>
              </a:spcBef>
              <a:buClr>
                <a:schemeClr val="bg1"/>
              </a:buClr>
            </a:pPr>
            <a:r>
              <a:rPr lang="en-GB" altLang="en-US" sz="900" b="0" dirty="0">
                <a:solidFill>
                  <a:srgbClr val="000024"/>
                </a:solidFill>
                <a:latin typeface="Times New Roman" pitchFamily="18" charset="0"/>
              </a:rPr>
              <a:t>We have revised downwards 2015E GDP growth to 2.4% from 2.7% previously on the back of the negative 1Q15 GDP growth. The US economy keeps moving in the right direction. Despite that 1Q15 GDP growth was disappointing with a decline of 0.7% SAAR, in our view, prospects for economic performance during the rest of the year are much better. Once factors that have been negatively affecting 1Q15 GDP growth disappear, the economy would move up again, growing at rates around 3.0%. Before normalising GDP growth, we will probably see a sharp rebound in 2Q15E, for which we estimate GDP to advance by 4.0% SAAR. The performance of the external sector, inventories and some components of investments would be key in order to reach this strong growth rate in 2Q15E. Once visibility about the future performance of the economy increases and it becomes clearer that 1Q15 GDP growth was a one off, the Federal Reserve will move again into “lift-off” mode. We maintain our view that September will be the chosen FOMC meeting to introduce the first interest rates hike of the new cycle.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82" y="1628800"/>
            <a:ext cx="7980107" cy="4310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22163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número de diapositiva"/>
          <p:cNvSpPr txBox="1">
            <a:spLocks noGrp="1"/>
          </p:cNvSpPr>
          <p:nvPr/>
        </p:nvSpPr>
        <p:spPr bwMode="auto">
          <a:xfrm>
            <a:off x="8101013" y="131763"/>
            <a:ext cx="86836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algn="r" eaLnBrk="1" hangingPunct="1">
              <a:spcBef>
                <a:spcPct val="0"/>
              </a:spcBef>
            </a:pPr>
            <a:fld id="{7744BA7D-E4C1-435C-B8A6-112C8E3734CA}" type="slidenum">
              <a:rPr lang="es-ES_tradnl" altLang="en-US" sz="1500"/>
              <a:pPr algn="r" eaLnBrk="1" hangingPunct="1">
                <a:spcBef>
                  <a:spcPct val="0"/>
                </a:spcBef>
              </a:pPr>
              <a:t>7</a:t>
            </a:fld>
            <a:endParaRPr lang="es-ES_tradnl" altLang="en-US" sz="1500" dirty="0"/>
          </a:p>
        </p:txBody>
      </p:sp>
      <p:sp>
        <p:nvSpPr>
          <p:cNvPr id="3075" name="Text Box 2"/>
          <p:cNvSpPr txBox="1">
            <a:spLocks noChangeArrowheads="1"/>
          </p:cNvSpPr>
          <p:nvPr/>
        </p:nvSpPr>
        <p:spPr bwMode="auto">
          <a:xfrm>
            <a:off x="250825" y="188913"/>
            <a:ext cx="8353425" cy="668337"/>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endParaRPr lang="en-US" altLang="en-US" sz="1800" dirty="0">
              <a:solidFill>
                <a:schemeClr val="bg1"/>
              </a:solidFill>
            </a:endParaRPr>
          </a:p>
          <a:p>
            <a:pPr defTabSz="914400">
              <a:lnSpc>
                <a:spcPct val="100000"/>
              </a:lnSpc>
              <a:spcBef>
                <a:spcPct val="0"/>
              </a:spcBef>
              <a:buClrTx/>
              <a:buSzTx/>
              <a:buFontTx/>
              <a:buNone/>
            </a:pPr>
            <a:r>
              <a:rPr lang="en-GB" altLang="en-US" sz="2000" dirty="0" smtClean="0">
                <a:solidFill>
                  <a:schemeClr val="bg1"/>
                </a:solidFill>
              </a:rPr>
              <a:t>                   Tailwinds for Growth:  Tide is lifting all boats</a:t>
            </a:r>
          </a:p>
          <a:p>
            <a:pPr algn="ctr" defTabSz="914400">
              <a:lnSpc>
                <a:spcPct val="100000"/>
              </a:lnSpc>
              <a:spcBef>
                <a:spcPct val="0"/>
              </a:spcBef>
              <a:buClrTx/>
              <a:buSzTx/>
              <a:buFontTx/>
              <a:buNone/>
            </a:pPr>
            <a:endParaRPr lang="en-US" altLang="en-US" sz="1800" dirty="0">
              <a:solidFill>
                <a:schemeClr val="bg1"/>
              </a:solidFill>
              <a:cs typeface="Times New Roman" pitchFamily="18" charset="0"/>
            </a:endParaRPr>
          </a:p>
        </p:txBody>
      </p:sp>
      <p:sp>
        <p:nvSpPr>
          <p:cNvPr id="3076" name="Rectangle 12"/>
          <p:cNvSpPr>
            <a:spLocks noChangeArrowheads="1"/>
          </p:cNvSpPr>
          <p:nvPr/>
        </p:nvSpPr>
        <p:spPr bwMode="auto">
          <a:xfrm>
            <a:off x="599454" y="4509120"/>
            <a:ext cx="819167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27">
                <a:solidFill>
                  <a:srgbClr val="000000"/>
                </a:solidFill>
                <a:prstDash val="sysDot"/>
                <a:miter lim="800000"/>
                <a:headEnd/>
                <a:tailEnd/>
              </a14:hiddenLine>
            </a:ext>
          </a:extLst>
        </p:spPr>
        <p:txBody>
          <a:bodyPr wrap="square">
            <a:spAutoFit/>
          </a:bodyPr>
          <a:lstStyle>
            <a:lvl1pPr marL="182563" indent="-182563" eaLnBrk="0" hangingPunct="0">
              <a:lnSpc>
                <a:spcPct val="96000"/>
              </a:lnSpc>
              <a:spcBef>
                <a:spcPts val="600"/>
              </a:spcBef>
              <a:defRPr sz="2400" b="1">
                <a:solidFill>
                  <a:srgbClr val="FF0000"/>
                </a:solidFill>
                <a:latin typeface="Arial" pitchFamily="34" charset="0"/>
                <a:ea typeface="MS PGothic" pitchFamily="34" charset="-128"/>
              </a:defRPr>
            </a:lvl1pPr>
            <a:lvl2pPr marL="925513" indent="-182563"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eaLnBrk="1" hangingPunct="1">
              <a:lnSpc>
                <a:spcPct val="100000"/>
              </a:lnSpc>
              <a:spcBef>
                <a:spcPct val="0"/>
              </a:spcBef>
              <a:buFont typeface="Times New Roman" pitchFamily="18" charset="0"/>
              <a:buChar char="•"/>
            </a:pPr>
            <a:r>
              <a:rPr lang="en-GB" altLang="en-US" sz="1800" dirty="0" smtClean="0">
                <a:solidFill>
                  <a:schemeClr val="tx2"/>
                </a:solidFill>
              </a:rPr>
              <a:t>Tailwinds amplifying positive growth dynamics where they previously existed </a:t>
            </a:r>
            <a:r>
              <a:rPr lang="en-GB" altLang="en-US" sz="1600" b="0" dirty="0" smtClean="0">
                <a:solidFill>
                  <a:schemeClr val="tx2"/>
                </a:solidFill>
              </a:rPr>
              <a:t>(Germany, Spain) </a:t>
            </a:r>
            <a:r>
              <a:rPr lang="en-GB" altLang="en-US" sz="1800" dirty="0" smtClean="0">
                <a:solidFill>
                  <a:schemeClr val="tx2"/>
                </a:solidFill>
              </a:rPr>
              <a:t>…</a:t>
            </a:r>
          </a:p>
          <a:p>
            <a:pPr eaLnBrk="1" hangingPunct="1">
              <a:lnSpc>
                <a:spcPct val="100000"/>
              </a:lnSpc>
              <a:spcBef>
                <a:spcPct val="0"/>
              </a:spcBef>
              <a:buFont typeface="Times New Roman" pitchFamily="18" charset="0"/>
              <a:buChar char="•"/>
            </a:pPr>
            <a:r>
              <a:rPr lang="en-GB" altLang="en-US" sz="1800" dirty="0" smtClean="0">
                <a:solidFill>
                  <a:schemeClr val="tx2"/>
                </a:solidFill>
              </a:rPr>
              <a:t>…and generating traction where they did not previously present </a:t>
            </a:r>
            <a:r>
              <a:rPr lang="en-GB" altLang="en-US" sz="1600" b="0" dirty="0" smtClean="0">
                <a:solidFill>
                  <a:schemeClr val="tx2"/>
                </a:solidFill>
              </a:rPr>
              <a:t>(France, Italy)</a:t>
            </a:r>
          </a:p>
          <a:p>
            <a:pPr eaLnBrk="1" hangingPunct="1">
              <a:lnSpc>
                <a:spcPct val="100000"/>
              </a:lnSpc>
              <a:spcBef>
                <a:spcPct val="0"/>
              </a:spcBef>
              <a:buFont typeface="Times New Roman" pitchFamily="18" charset="0"/>
              <a:buChar char="•"/>
            </a:pPr>
            <a:r>
              <a:rPr lang="en-GB" altLang="en-US" sz="1800" dirty="0" smtClean="0">
                <a:solidFill>
                  <a:schemeClr val="tx2"/>
                </a:solidFill>
              </a:rPr>
              <a:t>Structural reforms remain key </a:t>
            </a:r>
            <a:r>
              <a:rPr lang="en-GB" altLang="en-US" sz="1600" b="0" dirty="0" smtClean="0">
                <a:solidFill>
                  <a:schemeClr val="tx2"/>
                </a:solidFill>
              </a:rPr>
              <a:t>(more on this later) </a:t>
            </a:r>
            <a:endParaRPr lang="en-GB" altLang="en-US" sz="1600" b="0" dirty="0">
              <a:solidFill>
                <a:schemeClr val="tx2"/>
              </a:solidFill>
            </a:endParaRPr>
          </a:p>
          <a:p>
            <a:pPr lvl="1" eaLnBrk="1" hangingPunct="1">
              <a:lnSpc>
                <a:spcPct val="100000"/>
              </a:lnSpc>
              <a:spcBef>
                <a:spcPct val="0"/>
              </a:spcBef>
              <a:buFont typeface="Times New Roman" pitchFamily="18" charset="0"/>
              <a:buChar char="•"/>
            </a:pPr>
            <a:endParaRPr lang="en-GB" altLang="en-US" sz="1600" b="0" dirty="0" smtClean="0">
              <a:solidFill>
                <a:schemeClr val="tx2"/>
              </a:solidFill>
            </a:endParaRPr>
          </a:p>
          <a:p>
            <a:pPr marL="742950" lvl="1" indent="0" eaLnBrk="1" hangingPunct="1">
              <a:lnSpc>
                <a:spcPct val="100000"/>
              </a:lnSpc>
              <a:spcBef>
                <a:spcPct val="0"/>
              </a:spcBef>
            </a:pPr>
            <a:r>
              <a:rPr lang="en-GB" altLang="en-US" sz="1600" b="0" dirty="0" smtClean="0">
                <a:solidFill>
                  <a:schemeClr val="tx2"/>
                </a:solidFill>
              </a:rPr>
              <a:t> </a:t>
            </a:r>
            <a:endParaRPr lang="en-GB" altLang="en-US" sz="1400" b="0" dirty="0">
              <a:solidFill>
                <a:schemeClr val="tx2"/>
              </a:solidFill>
            </a:endParaRPr>
          </a:p>
          <a:p>
            <a:pPr eaLnBrk="1" hangingPunct="1">
              <a:lnSpc>
                <a:spcPct val="100000"/>
              </a:lnSpc>
              <a:spcBef>
                <a:spcPct val="0"/>
              </a:spcBef>
              <a:buFont typeface="Times New Roman" pitchFamily="18" charset="0"/>
              <a:buChar char="•"/>
            </a:pPr>
            <a:endParaRPr lang="en-GB" altLang="en-US" sz="2000" dirty="0">
              <a:solidFill>
                <a:schemeClr val="tx2"/>
              </a:solidFill>
            </a:endParaRPr>
          </a:p>
        </p:txBody>
      </p:sp>
      <p:pic>
        <p:nvPicPr>
          <p:cNvPr id="6" name="Picture 2" descr="C:\Users\n064561\Downloads\42-508499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60648"/>
            <a:ext cx="1063537" cy="500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2"/>
          <p:cNvSpPr>
            <a:spLocks noChangeArrowheads="1"/>
          </p:cNvSpPr>
          <p:nvPr/>
        </p:nvSpPr>
        <p:spPr bwMode="auto">
          <a:xfrm>
            <a:off x="250825" y="1328994"/>
            <a:ext cx="8353425" cy="360710"/>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97200" tIns="53856" rIns="97200" bIns="46800" anchor="ctr"/>
          <a:lstStyle>
            <a:lvl1pPr eaLnBrk="0" hangingPunct="0">
              <a:tabLst>
                <a:tab pos="723900" algn="l"/>
                <a:tab pos="1447800" algn="l"/>
                <a:tab pos="2171700" algn="l"/>
                <a:tab pos="2895600" algn="l"/>
                <a:tab pos="3619500" algn="l"/>
              </a:tabLst>
              <a:defRPr b="1">
                <a:solidFill>
                  <a:schemeClr val="bg1"/>
                </a:solidFill>
                <a:latin typeface="Arial" charset="0"/>
              </a:defRPr>
            </a:lvl1pPr>
            <a:lvl2pPr marL="742950" indent="-285750" eaLnBrk="0" hangingPunct="0">
              <a:tabLst>
                <a:tab pos="723900" algn="l"/>
                <a:tab pos="1447800" algn="l"/>
                <a:tab pos="2171700" algn="l"/>
                <a:tab pos="2895600" algn="l"/>
                <a:tab pos="3619500" algn="l"/>
              </a:tabLst>
              <a:defRPr b="1">
                <a:solidFill>
                  <a:schemeClr val="bg1"/>
                </a:solidFill>
                <a:latin typeface="Arial" charset="0"/>
              </a:defRPr>
            </a:lvl2pPr>
            <a:lvl3pPr marL="1143000" indent="-228600" eaLnBrk="0" hangingPunct="0">
              <a:tabLst>
                <a:tab pos="723900" algn="l"/>
                <a:tab pos="1447800" algn="l"/>
                <a:tab pos="2171700" algn="l"/>
                <a:tab pos="2895600" algn="l"/>
                <a:tab pos="3619500" algn="l"/>
              </a:tabLst>
              <a:defRPr b="1">
                <a:solidFill>
                  <a:schemeClr val="bg1"/>
                </a:solidFill>
                <a:latin typeface="Arial" charset="0"/>
              </a:defRPr>
            </a:lvl3pPr>
            <a:lvl4pPr marL="1600200" indent="-228600" eaLnBrk="0" hangingPunct="0">
              <a:tabLst>
                <a:tab pos="723900" algn="l"/>
                <a:tab pos="1447800" algn="l"/>
                <a:tab pos="2171700" algn="l"/>
                <a:tab pos="2895600" algn="l"/>
                <a:tab pos="3619500" algn="l"/>
              </a:tabLst>
              <a:defRPr b="1">
                <a:solidFill>
                  <a:schemeClr val="bg1"/>
                </a:solidFill>
                <a:latin typeface="Arial" charset="0"/>
              </a:defRPr>
            </a:lvl4pPr>
            <a:lvl5pPr marL="2057400" indent="-228600" eaLnBrk="0" hangingPunct="0">
              <a:tabLst>
                <a:tab pos="723900" algn="l"/>
                <a:tab pos="1447800" algn="l"/>
                <a:tab pos="2171700" algn="l"/>
                <a:tab pos="2895600" algn="l"/>
                <a:tab pos="3619500" algn="l"/>
              </a:tabLst>
              <a:defRPr b="1">
                <a:solidFill>
                  <a:schemeClr val="bg1"/>
                </a:solidFill>
                <a:latin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9pPr>
          </a:lstStyle>
          <a:p>
            <a:pPr algn="ctr" eaLnBrk="1" hangingPunct="1">
              <a:lnSpc>
                <a:spcPct val="96000"/>
              </a:lnSpc>
            </a:pPr>
            <a:r>
              <a:rPr lang="en-GB" altLang="en-US" sz="1100" dirty="0" smtClean="0">
                <a:solidFill>
                  <a:srgbClr val="FFFFFF"/>
                </a:solidFill>
                <a:cs typeface="Times New Roman" pitchFamily="18" charset="0"/>
              </a:rPr>
              <a:t>Euro zone GDP growth forecast. 1.6% in 2015E, 2.0% in 2017E</a:t>
            </a:r>
            <a:endParaRPr lang="en-GB" altLang="en-US" sz="1100" b="0" i="1" dirty="0">
              <a:solidFill>
                <a:srgbClr val="FFFFFF"/>
              </a:solidFill>
              <a:cs typeface="Times New Roman" pitchFamily="18" charset="0"/>
            </a:endParaRP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893" y="1802160"/>
            <a:ext cx="3901173"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5071" y="1691291"/>
            <a:ext cx="4029179" cy="2601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90288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número de diapositiva"/>
          <p:cNvSpPr txBox="1">
            <a:spLocks noGrp="1"/>
          </p:cNvSpPr>
          <p:nvPr/>
        </p:nvSpPr>
        <p:spPr bwMode="auto">
          <a:xfrm>
            <a:off x="8101013" y="131763"/>
            <a:ext cx="86836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algn="r" eaLnBrk="1" hangingPunct="1">
              <a:spcBef>
                <a:spcPct val="0"/>
              </a:spcBef>
            </a:pPr>
            <a:fld id="{7744BA7D-E4C1-435C-B8A6-112C8E3734CA}" type="slidenum">
              <a:rPr lang="es-ES_tradnl" altLang="en-US" sz="1500"/>
              <a:pPr algn="r" eaLnBrk="1" hangingPunct="1">
                <a:spcBef>
                  <a:spcPct val="0"/>
                </a:spcBef>
              </a:pPr>
              <a:t>8</a:t>
            </a:fld>
            <a:endParaRPr lang="es-ES_tradnl" altLang="en-US" sz="1500" dirty="0"/>
          </a:p>
        </p:txBody>
      </p:sp>
      <p:sp>
        <p:nvSpPr>
          <p:cNvPr id="3075" name="Text Box 2"/>
          <p:cNvSpPr txBox="1">
            <a:spLocks noChangeArrowheads="1"/>
          </p:cNvSpPr>
          <p:nvPr/>
        </p:nvSpPr>
        <p:spPr bwMode="auto">
          <a:xfrm>
            <a:off x="250825" y="188913"/>
            <a:ext cx="8353425" cy="668337"/>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endParaRPr lang="en-US" altLang="en-US" sz="1800" dirty="0">
              <a:solidFill>
                <a:schemeClr val="bg1"/>
              </a:solidFill>
            </a:endParaRPr>
          </a:p>
          <a:p>
            <a:pPr algn="ctr" defTabSz="914400">
              <a:lnSpc>
                <a:spcPct val="100000"/>
              </a:lnSpc>
              <a:spcBef>
                <a:spcPct val="0"/>
              </a:spcBef>
              <a:buClrTx/>
              <a:buSzTx/>
              <a:buFontTx/>
              <a:buNone/>
            </a:pPr>
            <a:r>
              <a:rPr lang="en-GB" altLang="en-US" sz="2000" dirty="0" smtClean="0">
                <a:solidFill>
                  <a:schemeClr val="bg1"/>
                </a:solidFill>
              </a:rPr>
              <a:t>    And a wildcard: credit growth</a:t>
            </a:r>
          </a:p>
          <a:p>
            <a:pPr algn="ctr" defTabSz="914400">
              <a:lnSpc>
                <a:spcPct val="100000"/>
              </a:lnSpc>
              <a:spcBef>
                <a:spcPct val="0"/>
              </a:spcBef>
              <a:buClrTx/>
              <a:buSzTx/>
              <a:buFontTx/>
              <a:buNone/>
            </a:pPr>
            <a:endParaRPr lang="en-US" altLang="en-US" sz="1800" dirty="0">
              <a:solidFill>
                <a:schemeClr val="bg1"/>
              </a:solidFill>
              <a:cs typeface="Times New Roman" pitchFamily="18" charset="0"/>
            </a:endParaRPr>
          </a:p>
        </p:txBody>
      </p:sp>
      <p:sp>
        <p:nvSpPr>
          <p:cNvPr id="3076" name="Rectangle 12"/>
          <p:cNvSpPr>
            <a:spLocks noChangeArrowheads="1"/>
          </p:cNvSpPr>
          <p:nvPr/>
        </p:nvSpPr>
        <p:spPr bwMode="auto">
          <a:xfrm>
            <a:off x="599454" y="4509120"/>
            <a:ext cx="8191674"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27">
                <a:solidFill>
                  <a:srgbClr val="000000"/>
                </a:solidFill>
                <a:prstDash val="sysDot"/>
                <a:miter lim="800000"/>
                <a:headEnd/>
                <a:tailEnd/>
              </a14:hiddenLine>
            </a:ext>
          </a:extLst>
        </p:spPr>
        <p:txBody>
          <a:bodyPr wrap="square">
            <a:spAutoFit/>
          </a:bodyPr>
          <a:lstStyle>
            <a:lvl1pPr marL="182563" indent="-182563" eaLnBrk="0" hangingPunct="0">
              <a:lnSpc>
                <a:spcPct val="96000"/>
              </a:lnSpc>
              <a:spcBef>
                <a:spcPts val="600"/>
              </a:spcBef>
              <a:defRPr sz="2400" b="1">
                <a:solidFill>
                  <a:srgbClr val="FF0000"/>
                </a:solidFill>
                <a:latin typeface="Arial" pitchFamily="34" charset="0"/>
                <a:ea typeface="MS PGothic" pitchFamily="34" charset="-128"/>
              </a:defRPr>
            </a:lvl1pPr>
            <a:lvl2pPr marL="925513" indent="-182563"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eaLnBrk="1" hangingPunct="1">
              <a:lnSpc>
                <a:spcPct val="100000"/>
              </a:lnSpc>
              <a:spcBef>
                <a:spcPct val="0"/>
              </a:spcBef>
              <a:buFont typeface="Times New Roman" pitchFamily="18" charset="0"/>
              <a:buChar char="•"/>
            </a:pPr>
            <a:r>
              <a:rPr lang="en-GB" altLang="en-US" sz="1800" dirty="0" smtClean="0">
                <a:solidFill>
                  <a:schemeClr val="tx2"/>
                </a:solidFill>
              </a:rPr>
              <a:t>Bank credit about to return to growth, fostering personal and capital spending </a:t>
            </a:r>
            <a:r>
              <a:rPr lang="en-GB" altLang="en-US" sz="1600" b="0" dirty="0" smtClean="0">
                <a:solidFill>
                  <a:schemeClr val="tx2"/>
                </a:solidFill>
              </a:rPr>
              <a:t> </a:t>
            </a:r>
            <a:endParaRPr lang="en-GB" altLang="en-US" sz="1800" dirty="0" smtClean="0">
              <a:solidFill>
                <a:schemeClr val="tx2"/>
              </a:solidFill>
            </a:endParaRPr>
          </a:p>
          <a:p>
            <a:pPr lvl="1" eaLnBrk="1" hangingPunct="1">
              <a:lnSpc>
                <a:spcPct val="100000"/>
              </a:lnSpc>
              <a:spcBef>
                <a:spcPct val="0"/>
              </a:spcBef>
              <a:buFont typeface="Times New Roman" pitchFamily="18" charset="0"/>
              <a:buChar char="•"/>
            </a:pPr>
            <a:r>
              <a:rPr lang="en-GB" altLang="en-US" sz="1600" b="0" dirty="0" smtClean="0">
                <a:solidFill>
                  <a:schemeClr val="tx2"/>
                </a:solidFill>
              </a:rPr>
              <a:t>Banks have been already easing lending standards for a few quarters</a:t>
            </a:r>
            <a:endParaRPr lang="en-GB" altLang="en-US" sz="1600" b="0" dirty="0">
              <a:solidFill>
                <a:schemeClr val="tx2"/>
              </a:solidFill>
            </a:endParaRPr>
          </a:p>
          <a:p>
            <a:pPr lvl="1" eaLnBrk="1" hangingPunct="1">
              <a:lnSpc>
                <a:spcPct val="100000"/>
              </a:lnSpc>
              <a:spcBef>
                <a:spcPct val="0"/>
              </a:spcBef>
              <a:buFont typeface="Times New Roman" pitchFamily="18" charset="0"/>
              <a:buChar char="•"/>
            </a:pPr>
            <a:r>
              <a:rPr lang="en-GB" altLang="en-US" sz="1600" b="0" dirty="0" smtClean="0">
                <a:solidFill>
                  <a:schemeClr val="tx2"/>
                </a:solidFill>
              </a:rPr>
              <a:t>Credit growth already present in some segments/countries</a:t>
            </a:r>
            <a:endParaRPr lang="en-GB" altLang="en-US" sz="1600" b="0" dirty="0">
              <a:solidFill>
                <a:schemeClr val="tx2"/>
              </a:solidFill>
            </a:endParaRPr>
          </a:p>
          <a:p>
            <a:pPr eaLnBrk="1" hangingPunct="1">
              <a:lnSpc>
                <a:spcPct val="100000"/>
              </a:lnSpc>
              <a:spcBef>
                <a:spcPct val="0"/>
              </a:spcBef>
              <a:buFont typeface="Times New Roman" pitchFamily="18" charset="0"/>
              <a:buChar char="•"/>
            </a:pPr>
            <a:endParaRPr lang="en-GB" altLang="en-US" sz="1800" dirty="0" smtClean="0">
              <a:solidFill>
                <a:schemeClr val="tx2"/>
              </a:solidFill>
            </a:endParaRPr>
          </a:p>
          <a:p>
            <a:pPr lvl="1" eaLnBrk="1" hangingPunct="1">
              <a:lnSpc>
                <a:spcPct val="100000"/>
              </a:lnSpc>
              <a:spcBef>
                <a:spcPct val="0"/>
              </a:spcBef>
              <a:buFont typeface="Times New Roman" pitchFamily="18" charset="0"/>
              <a:buChar char="•"/>
            </a:pPr>
            <a:endParaRPr lang="en-GB" altLang="en-US" sz="1600" b="0" dirty="0" smtClean="0">
              <a:solidFill>
                <a:schemeClr val="tx2"/>
              </a:solidFill>
            </a:endParaRPr>
          </a:p>
          <a:p>
            <a:pPr marL="742950" lvl="1" indent="0" eaLnBrk="1" hangingPunct="1">
              <a:lnSpc>
                <a:spcPct val="100000"/>
              </a:lnSpc>
              <a:spcBef>
                <a:spcPct val="0"/>
              </a:spcBef>
            </a:pPr>
            <a:r>
              <a:rPr lang="en-GB" altLang="en-US" sz="1600" b="0" dirty="0" smtClean="0">
                <a:solidFill>
                  <a:schemeClr val="tx2"/>
                </a:solidFill>
              </a:rPr>
              <a:t> </a:t>
            </a:r>
            <a:endParaRPr lang="en-GB" altLang="en-US" sz="1400" b="0" dirty="0">
              <a:solidFill>
                <a:schemeClr val="tx2"/>
              </a:solidFill>
            </a:endParaRPr>
          </a:p>
          <a:p>
            <a:pPr eaLnBrk="1" hangingPunct="1">
              <a:lnSpc>
                <a:spcPct val="100000"/>
              </a:lnSpc>
              <a:spcBef>
                <a:spcPct val="0"/>
              </a:spcBef>
              <a:buFont typeface="Times New Roman" pitchFamily="18" charset="0"/>
              <a:buChar char="•"/>
            </a:pPr>
            <a:endParaRPr lang="en-GB" altLang="en-US" sz="2000" dirty="0">
              <a:solidFill>
                <a:schemeClr val="tx2"/>
              </a:solidFill>
            </a:endParaRPr>
          </a:p>
        </p:txBody>
      </p:sp>
      <p:pic>
        <p:nvPicPr>
          <p:cNvPr id="6" name="Picture 2" descr="C:\Users\n064561\Downloads\42-508499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60648"/>
            <a:ext cx="1063537" cy="500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2"/>
          <p:cNvSpPr>
            <a:spLocks noChangeArrowheads="1"/>
          </p:cNvSpPr>
          <p:nvPr/>
        </p:nvSpPr>
        <p:spPr bwMode="auto">
          <a:xfrm>
            <a:off x="323528" y="1148639"/>
            <a:ext cx="3653135" cy="360710"/>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97200" tIns="53856" rIns="97200" bIns="46800" anchor="ctr"/>
          <a:lstStyle>
            <a:lvl1pPr eaLnBrk="0" hangingPunct="0">
              <a:tabLst>
                <a:tab pos="723900" algn="l"/>
                <a:tab pos="1447800" algn="l"/>
                <a:tab pos="2171700" algn="l"/>
                <a:tab pos="2895600" algn="l"/>
                <a:tab pos="3619500" algn="l"/>
              </a:tabLst>
              <a:defRPr b="1">
                <a:solidFill>
                  <a:schemeClr val="bg1"/>
                </a:solidFill>
                <a:latin typeface="Arial" charset="0"/>
              </a:defRPr>
            </a:lvl1pPr>
            <a:lvl2pPr marL="742950" indent="-285750" eaLnBrk="0" hangingPunct="0">
              <a:tabLst>
                <a:tab pos="723900" algn="l"/>
                <a:tab pos="1447800" algn="l"/>
                <a:tab pos="2171700" algn="l"/>
                <a:tab pos="2895600" algn="l"/>
                <a:tab pos="3619500" algn="l"/>
              </a:tabLst>
              <a:defRPr b="1">
                <a:solidFill>
                  <a:schemeClr val="bg1"/>
                </a:solidFill>
                <a:latin typeface="Arial" charset="0"/>
              </a:defRPr>
            </a:lvl2pPr>
            <a:lvl3pPr marL="1143000" indent="-228600" eaLnBrk="0" hangingPunct="0">
              <a:tabLst>
                <a:tab pos="723900" algn="l"/>
                <a:tab pos="1447800" algn="l"/>
                <a:tab pos="2171700" algn="l"/>
                <a:tab pos="2895600" algn="l"/>
                <a:tab pos="3619500" algn="l"/>
              </a:tabLst>
              <a:defRPr b="1">
                <a:solidFill>
                  <a:schemeClr val="bg1"/>
                </a:solidFill>
                <a:latin typeface="Arial" charset="0"/>
              </a:defRPr>
            </a:lvl3pPr>
            <a:lvl4pPr marL="1600200" indent="-228600" eaLnBrk="0" hangingPunct="0">
              <a:tabLst>
                <a:tab pos="723900" algn="l"/>
                <a:tab pos="1447800" algn="l"/>
                <a:tab pos="2171700" algn="l"/>
                <a:tab pos="2895600" algn="l"/>
                <a:tab pos="3619500" algn="l"/>
              </a:tabLst>
              <a:defRPr b="1">
                <a:solidFill>
                  <a:schemeClr val="bg1"/>
                </a:solidFill>
                <a:latin typeface="Arial" charset="0"/>
              </a:defRPr>
            </a:lvl4pPr>
            <a:lvl5pPr marL="2057400" indent="-228600" eaLnBrk="0" hangingPunct="0">
              <a:tabLst>
                <a:tab pos="723900" algn="l"/>
                <a:tab pos="1447800" algn="l"/>
                <a:tab pos="2171700" algn="l"/>
                <a:tab pos="2895600" algn="l"/>
                <a:tab pos="3619500" algn="l"/>
              </a:tabLst>
              <a:defRPr b="1">
                <a:solidFill>
                  <a:schemeClr val="bg1"/>
                </a:solidFill>
                <a:latin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9pPr>
          </a:lstStyle>
          <a:p>
            <a:pPr algn="ctr" eaLnBrk="1" hangingPunct="1">
              <a:lnSpc>
                <a:spcPct val="96000"/>
              </a:lnSpc>
            </a:pPr>
            <a:r>
              <a:rPr lang="en-GB" altLang="en-US" sz="1100" dirty="0" smtClean="0">
                <a:solidFill>
                  <a:srgbClr val="FFFFFF"/>
                </a:solidFill>
                <a:cs typeface="Times New Roman" pitchFamily="18" charset="0"/>
              </a:rPr>
              <a:t>France: Loans to NFCs and households </a:t>
            </a:r>
            <a:r>
              <a:rPr lang="en-GB" altLang="en-US" sz="1100" b="0" i="1" dirty="0" smtClean="0">
                <a:solidFill>
                  <a:srgbClr val="FFFFFF"/>
                </a:solidFill>
                <a:cs typeface="Times New Roman" pitchFamily="18" charset="0"/>
              </a:rPr>
              <a:t>(% y/y)</a:t>
            </a:r>
            <a:endParaRPr lang="en-GB" altLang="en-US" sz="1100" b="0" i="1" dirty="0">
              <a:solidFill>
                <a:srgbClr val="FFFFFF"/>
              </a:solidFill>
              <a:cs typeface="Times New Roman" pitchFamily="18" charset="0"/>
            </a:endParaRPr>
          </a:p>
        </p:txBody>
      </p:sp>
      <p:sp>
        <p:nvSpPr>
          <p:cNvPr id="11" name="Rectangle 10"/>
          <p:cNvSpPr/>
          <p:nvPr/>
        </p:nvSpPr>
        <p:spPr>
          <a:xfrm>
            <a:off x="452313" y="4051816"/>
            <a:ext cx="1872629" cy="215444"/>
          </a:xfrm>
          <a:prstGeom prst="rect">
            <a:avLst/>
          </a:prstGeom>
        </p:spPr>
        <p:txBody>
          <a:bodyPr wrap="none">
            <a:spAutoFit/>
          </a:bodyPr>
          <a:lstStyle/>
          <a:p>
            <a:r>
              <a:rPr lang="en-GB" altLang="en-US" sz="800" b="0" dirty="0" smtClean="0">
                <a:solidFill>
                  <a:schemeClr val="tx2"/>
                </a:solidFill>
              </a:rPr>
              <a:t>Source. ECB, Bloomberg, Santander</a:t>
            </a:r>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324" y="1512175"/>
            <a:ext cx="3665339" cy="2384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2"/>
          <p:cNvSpPr>
            <a:spLocks noChangeArrowheads="1"/>
          </p:cNvSpPr>
          <p:nvPr/>
        </p:nvSpPr>
        <p:spPr bwMode="auto">
          <a:xfrm>
            <a:off x="4427537" y="1156484"/>
            <a:ext cx="3936031" cy="360710"/>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97200" tIns="53856" rIns="97200" bIns="46800" anchor="ctr"/>
          <a:lstStyle>
            <a:lvl1pPr eaLnBrk="0" hangingPunct="0">
              <a:tabLst>
                <a:tab pos="723900" algn="l"/>
                <a:tab pos="1447800" algn="l"/>
                <a:tab pos="2171700" algn="l"/>
                <a:tab pos="2895600" algn="l"/>
                <a:tab pos="3619500" algn="l"/>
              </a:tabLst>
              <a:defRPr b="1">
                <a:solidFill>
                  <a:schemeClr val="bg1"/>
                </a:solidFill>
                <a:latin typeface="Arial" charset="0"/>
              </a:defRPr>
            </a:lvl1pPr>
            <a:lvl2pPr marL="742950" indent="-285750" eaLnBrk="0" hangingPunct="0">
              <a:tabLst>
                <a:tab pos="723900" algn="l"/>
                <a:tab pos="1447800" algn="l"/>
                <a:tab pos="2171700" algn="l"/>
                <a:tab pos="2895600" algn="l"/>
                <a:tab pos="3619500" algn="l"/>
              </a:tabLst>
              <a:defRPr b="1">
                <a:solidFill>
                  <a:schemeClr val="bg1"/>
                </a:solidFill>
                <a:latin typeface="Arial" charset="0"/>
              </a:defRPr>
            </a:lvl2pPr>
            <a:lvl3pPr marL="1143000" indent="-228600" eaLnBrk="0" hangingPunct="0">
              <a:tabLst>
                <a:tab pos="723900" algn="l"/>
                <a:tab pos="1447800" algn="l"/>
                <a:tab pos="2171700" algn="l"/>
                <a:tab pos="2895600" algn="l"/>
                <a:tab pos="3619500" algn="l"/>
              </a:tabLst>
              <a:defRPr b="1">
                <a:solidFill>
                  <a:schemeClr val="bg1"/>
                </a:solidFill>
                <a:latin typeface="Arial" charset="0"/>
              </a:defRPr>
            </a:lvl3pPr>
            <a:lvl4pPr marL="1600200" indent="-228600" eaLnBrk="0" hangingPunct="0">
              <a:tabLst>
                <a:tab pos="723900" algn="l"/>
                <a:tab pos="1447800" algn="l"/>
                <a:tab pos="2171700" algn="l"/>
                <a:tab pos="2895600" algn="l"/>
                <a:tab pos="3619500" algn="l"/>
              </a:tabLst>
              <a:defRPr b="1">
                <a:solidFill>
                  <a:schemeClr val="bg1"/>
                </a:solidFill>
                <a:latin typeface="Arial" charset="0"/>
              </a:defRPr>
            </a:lvl4pPr>
            <a:lvl5pPr marL="2057400" indent="-228600" eaLnBrk="0" hangingPunct="0">
              <a:tabLst>
                <a:tab pos="723900" algn="l"/>
                <a:tab pos="1447800" algn="l"/>
                <a:tab pos="2171700" algn="l"/>
                <a:tab pos="2895600" algn="l"/>
                <a:tab pos="3619500" algn="l"/>
              </a:tabLst>
              <a:defRPr b="1">
                <a:solidFill>
                  <a:schemeClr val="bg1"/>
                </a:solidFill>
                <a:latin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b="1">
                <a:solidFill>
                  <a:schemeClr val="bg1"/>
                </a:solidFill>
                <a:latin typeface="Arial" charset="0"/>
              </a:defRPr>
            </a:lvl9pPr>
          </a:lstStyle>
          <a:p>
            <a:pPr algn="ctr" eaLnBrk="1" hangingPunct="1">
              <a:lnSpc>
                <a:spcPct val="96000"/>
              </a:lnSpc>
            </a:pPr>
            <a:r>
              <a:rPr lang="en-GB" altLang="en-US" sz="1100" dirty="0" smtClean="0">
                <a:solidFill>
                  <a:srgbClr val="FFFFFF"/>
                </a:solidFill>
                <a:cs typeface="Times New Roman" pitchFamily="18" charset="0"/>
              </a:rPr>
              <a:t>Euro zone: % of banks tightening lending standards</a:t>
            </a:r>
            <a:endParaRPr lang="en-GB" altLang="en-US" sz="1100" b="0" i="1" dirty="0">
              <a:solidFill>
                <a:srgbClr val="FFFFFF"/>
              </a:solidFill>
              <a:cs typeface="Times New Roman" pitchFamily="18" charset="0"/>
            </a:endParaRPr>
          </a:p>
        </p:txBody>
      </p:sp>
      <p:sp>
        <p:nvSpPr>
          <p:cNvPr id="13" name="Rectangle 12"/>
          <p:cNvSpPr/>
          <p:nvPr/>
        </p:nvSpPr>
        <p:spPr>
          <a:xfrm>
            <a:off x="4522923" y="3950673"/>
            <a:ext cx="1872629" cy="215444"/>
          </a:xfrm>
          <a:prstGeom prst="rect">
            <a:avLst/>
          </a:prstGeom>
        </p:spPr>
        <p:txBody>
          <a:bodyPr wrap="none">
            <a:spAutoFit/>
          </a:bodyPr>
          <a:lstStyle/>
          <a:p>
            <a:r>
              <a:rPr lang="en-GB" altLang="en-US" sz="800" b="0" dirty="0" smtClean="0">
                <a:solidFill>
                  <a:schemeClr val="tx2"/>
                </a:solidFill>
              </a:rPr>
              <a:t>Source. ECB, Bloomberg, Santander</a:t>
            </a:r>
            <a:endParaRPr lang="en-US" dirty="0"/>
          </a:p>
        </p:txBody>
      </p:sp>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3129" y="1541577"/>
            <a:ext cx="3960439" cy="2409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07274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número de diapositiva"/>
          <p:cNvSpPr txBox="1">
            <a:spLocks noGrp="1"/>
          </p:cNvSpPr>
          <p:nvPr/>
        </p:nvSpPr>
        <p:spPr bwMode="auto">
          <a:xfrm>
            <a:off x="8101013" y="131763"/>
            <a:ext cx="86836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lnSpc>
                <a:spcPct val="96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Arial" pitchFamily="34" charset="0"/>
                <a:ea typeface="MS PGothic" pitchFamily="34" charset="-128"/>
              </a:defRPr>
            </a:lvl1pPr>
            <a:lvl2pPr eaLnBrk="0" hangingPunct="0">
              <a:lnSpc>
                <a:spcPct val="96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24"/>
                </a:solidFill>
                <a:latin typeface="Arial" pitchFamily="34" charset="0"/>
                <a:ea typeface="MS PGothic" pitchFamily="34" charset="-128"/>
              </a:defRPr>
            </a:lvl2pPr>
            <a:lvl3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3pPr>
            <a:lvl4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4pPr>
            <a:lvl5pPr eaLnBrk="0" hangingPunct="0">
              <a:lnSpc>
                <a:spcPct val="96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24"/>
                </a:solidFill>
                <a:latin typeface="Arial" pitchFamily="34" charset="0"/>
                <a:ea typeface="MS PGothic" pitchFamily="34" charset="-128"/>
              </a:defRPr>
            </a:lvl9pPr>
          </a:lstStyle>
          <a:p>
            <a:pPr algn="r" eaLnBrk="1" hangingPunct="1">
              <a:spcBef>
                <a:spcPct val="0"/>
              </a:spcBef>
            </a:pPr>
            <a:fld id="{7744BA7D-E4C1-435C-B8A6-112C8E3734CA}" type="slidenum">
              <a:rPr lang="es-ES_tradnl" altLang="en-US" sz="1500"/>
              <a:pPr algn="r" eaLnBrk="1" hangingPunct="1">
                <a:spcBef>
                  <a:spcPct val="0"/>
                </a:spcBef>
              </a:pPr>
              <a:t>9</a:t>
            </a:fld>
            <a:endParaRPr lang="es-ES_tradnl" altLang="en-US" sz="1500" dirty="0"/>
          </a:p>
        </p:txBody>
      </p:sp>
      <p:sp>
        <p:nvSpPr>
          <p:cNvPr id="3075" name="Text Box 2"/>
          <p:cNvSpPr txBox="1">
            <a:spLocks noChangeArrowheads="1"/>
          </p:cNvSpPr>
          <p:nvPr/>
        </p:nvSpPr>
        <p:spPr bwMode="auto">
          <a:xfrm>
            <a:off x="250825" y="188913"/>
            <a:ext cx="8353425" cy="668337"/>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7200" tIns="46800" rIns="97200" bIns="46800" anchor="ctr"/>
          <a:lstStyle>
            <a:lvl1pPr eaLnBrk="0" hangingPunct="0">
              <a:lnSpc>
                <a:spcPct val="96000"/>
              </a:lnSpc>
              <a:spcBef>
                <a:spcPts val="600"/>
              </a:spcBef>
              <a:defRPr sz="2400" b="1">
                <a:solidFill>
                  <a:srgbClr val="FF0000"/>
                </a:solidFill>
                <a:latin typeface="Arial" pitchFamily="34" charset="0"/>
                <a:ea typeface="MS PGothic" pitchFamily="34" charset="-128"/>
              </a:defRPr>
            </a:lvl1pPr>
            <a:lvl2pPr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algn="ctr" defTabSz="914400">
              <a:lnSpc>
                <a:spcPct val="100000"/>
              </a:lnSpc>
              <a:spcBef>
                <a:spcPct val="0"/>
              </a:spcBef>
              <a:buClrTx/>
              <a:buSzTx/>
              <a:buFontTx/>
              <a:buNone/>
            </a:pPr>
            <a:endParaRPr lang="en-US" altLang="en-US" sz="1800" dirty="0">
              <a:solidFill>
                <a:schemeClr val="bg1"/>
              </a:solidFill>
            </a:endParaRPr>
          </a:p>
          <a:p>
            <a:pPr algn="ctr" defTabSz="914400">
              <a:lnSpc>
                <a:spcPct val="100000"/>
              </a:lnSpc>
              <a:spcBef>
                <a:spcPct val="0"/>
              </a:spcBef>
              <a:buClrTx/>
              <a:buSzTx/>
              <a:buFontTx/>
              <a:buNone/>
            </a:pPr>
            <a:r>
              <a:rPr lang="en-GB" altLang="en-US" sz="2000" dirty="0" smtClean="0">
                <a:solidFill>
                  <a:schemeClr val="bg1"/>
                </a:solidFill>
              </a:rPr>
              <a:t>    Another Q1 one-off</a:t>
            </a:r>
          </a:p>
          <a:p>
            <a:pPr algn="ctr" defTabSz="914400">
              <a:lnSpc>
                <a:spcPct val="100000"/>
              </a:lnSpc>
              <a:spcBef>
                <a:spcPct val="0"/>
              </a:spcBef>
              <a:buClrTx/>
              <a:buSzTx/>
              <a:buFontTx/>
              <a:buNone/>
            </a:pPr>
            <a:endParaRPr lang="en-US" altLang="en-US" sz="1800" dirty="0">
              <a:solidFill>
                <a:schemeClr val="bg1"/>
              </a:solidFill>
              <a:cs typeface="Times New Roman" pitchFamily="18" charset="0"/>
            </a:endParaRPr>
          </a:p>
        </p:txBody>
      </p:sp>
      <p:sp>
        <p:nvSpPr>
          <p:cNvPr id="3076" name="Rectangle 12"/>
          <p:cNvSpPr>
            <a:spLocks noChangeArrowheads="1"/>
          </p:cNvSpPr>
          <p:nvPr/>
        </p:nvSpPr>
        <p:spPr bwMode="auto">
          <a:xfrm>
            <a:off x="539552" y="4221088"/>
            <a:ext cx="819167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27">
                <a:solidFill>
                  <a:srgbClr val="000000"/>
                </a:solidFill>
                <a:prstDash val="sysDot"/>
                <a:miter lim="800000"/>
                <a:headEnd/>
                <a:tailEnd/>
              </a14:hiddenLine>
            </a:ext>
          </a:extLst>
        </p:spPr>
        <p:txBody>
          <a:bodyPr wrap="square">
            <a:spAutoFit/>
          </a:bodyPr>
          <a:lstStyle>
            <a:lvl1pPr marL="182563" indent="-182563" eaLnBrk="0" hangingPunct="0">
              <a:lnSpc>
                <a:spcPct val="96000"/>
              </a:lnSpc>
              <a:spcBef>
                <a:spcPts val="600"/>
              </a:spcBef>
              <a:defRPr sz="2400" b="1">
                <a:solidFill>
                  <a:srgbClr val="FF0000"/>
                </a:solidFill>
                <a:latin typeface="Arial" pitchFamily="34" charset="0"/>
                <a:ea typeface="MS PGothic" pitchFamily="34" charset="-128"/>
              </a:defRPr>
            </a:lvl1pPr>
            <a:lvl2pPr marL="925513" indent="-182563" eaLnBrk="0" hangingPunct="0">
              <a:lnSpc>
                <a:spcPct val="96000"/>
              </a:lnSpc>
              <a:spcBef>
                <a:spcPts val="550"/>
              </a:spcBef>
              <a:defRPr sz="2200">
                <a:solidFill>
                  <a:srgbClr val="000024"/>
                </a:solidFill>
                <a:latin typeface="Arial" pitchFamily="34" charset="0"/>
                <a:ea typeface="MS PGothic" pitchFamily="34" charset="-128"/>
              </a:defRPr>
            </a:lvl2pPr>
            <a:lvl3pPr eaLnBrk="0" hangingPunct="0">
              <a:lnSpc>
                <a:spcPct val="96000"/>
              </a:lnSpc>
              <a:spcBef>
                <a:spcPts val="500"/>
              </a:spcBef>
              <a:defRPr sz="2000">
                <a:solidFill>
                  <a:srgbClr val="000024"/>
                </a:solidFill>
                <a:latin typeface="Arial" pitchFamily="34" charset="0"/>
                <a:ea typeface="MS PGothic" pitchFamily="34" charset="-128"/>
              </a:defRPr>
            </a:lvl3pPr>
            <a:lvl4pPr eaLnBrk="0" hangingPunct="0">
              <a:lnSpc>
                <a:spcPct val="96000"/>
              </a:lnSpc>
              <a:spcBef>
                <a:spcPts val="500"/>
              </a:spcBef>
              <a:defRPr sz="2000">
                <a:solidFill>
                  <a:srgbClr val="000024"/>
                </a:solidFill>
                <a:latin typeface="Arial" pitchFamily="34" charset="0"/>
                <a:ea typeface="MS PGothic" pitchFamily="34" charset="-128"/>
              </a:defRPr>
            </a:lvl4pPr>
            <a:lvl5pPr eaLnBrk="0" hangingPunct="0">
              <a:lnSpc>
                <a:spcPct val="96000"/>
              </a:lnSpc>
              <a:spcBef>
                <a:spcPts val="500"/>
              </a:spcBef>
              <a:defRPr sz="2000">
                <a:solidFill>
                  <a:srgbClr val="000024"/>
                </a:solidFill>
                <a:latin typeface="Arial" pitchFamily="34" charset="0"/>
                <a:ea typeface="MS PGothic" pitchFamily="34" charset="-128"/>
              </a:defRPr>
            </a:lvl5pPr>
            <a:lvl6pPr marL="25146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6pPr>
            <a:lvl7pPr marL="29718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7pPr>
            <a:lvl8pPr marL="34290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8pPr>
            <a:lvl9pPr marL="3886200" indent="-228600" defTabSz="457200" eaLnBrk="0" fontAlgn="base" hangingPunct="0">
              <a:lnSpc>
                <a:spcPct val="96000"/>
              </a:lnSpc>
              <a:spcBef>
                <a:spcPts val="500"/>
              </a:spcBef>
              <a:spcAft>
                <a:spcPct val="0"/>
              </a:spcAft>
              <a:buClr>
                <a:srgbClr val="000000"/>
              </a:buClr>
              <a:buSzPct val="100000"/>
              <a:buFont typeface="Times New Roman" pitchFamily="18" charset="0"/>
              <a:defRPr sz="2000">
                <a:solidFill>
                  <a:srgbClr val="000024"/>
                </a:solidFill>
                <a:latin typeface="Arial" pitchFamily="34" charset="0"/>
                <a:ea typeface="MS PGothic" pitchFamily="34" charset="-128"/>
              </a:defRPr>
            </a:lvl9pPr>
          </a:lstStyle>
          <a:p>
            <a:pPr eaLnBrk="1" hangingPunct="1">
              <a:lnSpc>
                <a:spcPct val="100000"/>
              </a:lnSpc>
              <a:spcBef>
                <a:spcPct val="0"/>
              </a:spcBef>
              <a:buFont typeface="Times New Roman" pitchFamily="18" charset="0"/>
              <a:buChar char="•"/>
            </a:pPr>
            <a:r>
              <a:rPr lang="en-GB" altLang="en-US" sz="1800" dirty="0" smtClean="0">
                <a:solidFill>
                  <a:schemeClr val="tx2"/>
                </a:solidFill>
              </a:rPr>
              <a:t>A number of anomalies/distortions tarnishing Q1 GDP numbers</a:t>
            </a:r>
          </a:p>
          <a:p>
            <a:pPr lvl="1" eaLnBrk="1" hangingPunct="1">
              <a:lnSpc>
                <a:spcPct val="100000"/>
              </a:lnSpc>
              <a:spcBef>
                <a:spcPct val="0"/>
              </a:spcBef>
              <a:buFont typeface="Times New Roman" pitchFamily="18" charset="0"/>
              <a:buChar char="•"/>
            </a:pPr>
            <a:r>
              <a:rPr lang="en-GB" altLang="en-US" sz="1600" b="0" dirty="0" smtClean="0">
                <a:solidFill>
                  <a:schemeClr val="tx2"/>
                </a:solidFill>
              </a:rPr>
              <a:t>Unusually cold weather</a:t>
            </a:r>
            <a:endParaRPr lang="en-GB" altLang="en-US" sz="1600" b="0" dirty="0">
              <a:solidFill>
                <a:schemeClr val="tx2"/>
              </a:solidFill>
            </a:endParaRPr>
          </a:p>
          <a:p>
            <a:pPr lvl="1" eaLnBrk="1" hangingPunct="1">
              <a:lnSpc>
                <a:spcPct val="100000"/>
              </a:lnSpc>
              <a:spcBef>
                <a:spcPct val="0"/>
              </a:spcBef>
              <a:buFont typeface="Times New Roman" pitchFamily="18" charset="0"/>
              <a:buChar char="•"/>
            </a:pPr>
            <a:r>
              <a:rPr lang="en-GB" altLang="en-US" sz="1600" b="0" dirty="0" smtClean="0">
                <a:solidFill>
                  <a:schemeClr val="tx2"/>
                </a:solidFill>
              </a:rPr>
              <a:t>West Coast port strikes</a:t>
            </a:r>
          </a:p>
          <a:p>
            <a:pPr lvl="1" eaLnBrk="1" hangingPunct="1">
              <a:lnSpc>
                <a:spcPct val="100000"/>
              </a:lnSpc>
              <a:spcBef>
                <a:spcPct val="0"/>
              </a:spcBef>
              <a:buFont typeface="Times New Roman" pitchFamily="18" charset="0"/>
              <a:buChar char="•"/>
            </a:pPr>
            <a:r>
              <a:rPr lang="en-GB" altLang="en-US" sz="1600" b="0" dirty="0" smtClean="0">
                <a:solidFill>
                  <a:schemeClr val="tx2"/>
                </a:solidFill>
              </a:rPr>
              <a:t>Pitfalls in seasonal adjustment affecting Q1</a:t>
            </a:r>
            <a:endParaRPr lang="en-GB" altLang="en-US" sz="1600" b="0" dirty="0">
              <a:solidFill>
                <a:schemeClr val="tx2"/>
              </a:solidFill>
            </a:endParaRPr>
          </a:p>
        </p:txBody>
      </p:sp>
      <p:pic>
        <p:nvPicPr>
          <p:cNvPr id="14" name="Picture 2" descr="http://media.cleveland.com/weather/blog_impact/photo/noaa-january-graphicgif-505f020687caba78.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39" y="1484784"/>
            <a:ext cx="2817433" cy="214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1506489"/>
            <a:ext cx="2683009" cy="170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3708" y="1370248"/>
            <a:ext cx="2928553" cy="2374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250825" y="3746731"/>
            <a:ext cx="2799164" cy="215444"/>
          </a:xfrm>
          <a:prstGeom prst="rect">
            <a:avLst/>
          </a:prstGeom>
        </p:spPr>
        <p:txBody>
          <a:bodyPr wrap="none">
            <a:spAutoFit/>
          </a:bodyPr>
          <a:lstStyle/>
          <a:p>
            <a:r>
              <a:rPr lang="en-GB" altLang="en-US" sz="800" b="0" dirty="0" smtClean="0">
                <a:solidFill>
                  <a:schemeClr val="tx2"/>
                </a:solidFill>
              </a:rPr>
              <a:t>Sources. NOAA, Federal Reserve Bank of San Francisco</a:t>
            </a:r>
            <a:endParaRPr lang="en-US" dirty="0"/>
          </a:p>
        </p:txBody>
      </p:sp>
      <p:pic>
        <p:nvPicPr>
          <p:cNvPr id="717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286386"/>
            <a:ext cx="900311" cy="473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23499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ción en blanco">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527" cap="flat" cmpd="sng" algn="ctr">
          <a:solidFill>
            <a:srgbClr val="FF0000"/>
          </a:solidFill>
          <a:prstDash val="sysDot"/>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1" i="0" u="none" strike="noStrike" cap="none" normalizeH="0" baseline="0" smtClean="0">
            <a:ln>
              <a:noFill/>
            </a:ln>
            <a:solidFill>
              <a:schemeClr val="bg1"/>
            </a:solidFill>
            <a:effectLst/>
            <a:latin typeface="Arial" charset="0"/>
            <a:ea typeface="MS PGothic" pitchFamily="34" charset="-128"/>
          </a:defRPr>
        </a:defPPr>
      </a:lstStyle>
    </a:spDef>
    <a:lnDef>
      <a:spPr bwMode="auto">
        <a:xfrm>
          <a:off x="0" y="0"/>
          <a:ext cx="1" cy="1"/>
        </a:xfrm>
        <a:custGeom>
          <a:avLst/>
          <a:gdLst/>
          <a:ahLst/>
          <a:cxnLst/>
          <a:rect l="0" t="0" r="0" b="0"/>
          <a:pathLst/>
        </a:custGeom>
        <a:noFill/>
        <a:ln w="25527" cap="flat" cmpd="sng" algn="ctr">
          <a:solidFill>
            <a:srgbClr val="FF0000"/>
          </a:solidFill>
          <a:prstDash val="sysDot"/>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1" i="0" u="none" strike="noStrike" cap="none" normalizeH="0" baseline="0" smtClean="0">
            <a:ln>
              <a:noFill/>
            </a:ln>
            <a:solidFill>
              <a:schemeClr val="bg1"/>
            </a:solidFill>
            <a:effectLst/>
            <a:latin typeface="Arial" charset="0"/>
            <a:ea typeface="MS PGothic" pitchFamily="34" charset="-128"/>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5908</Words>
  <Application>Microsoft Macintosh PowerPoint</Application>
  <PresentationFormat>Diavoorstelling (4:3)</PresentationFormat>
  <Paragraphs>466</Paragraphs>
  <Slides>66</Slides>
  <Notes>8</Notes>
  <HiddenSlides>0</HiddenSlides>
  <MMClips>0</MMClips>
  <ScaleCrop>false</ScaleCrop>
  <HeadingPairs>
    <vt:vector size="4" baseType="variant">
      <vt:variant>
        <vt:lpstr>Thema</vt:lpstr>
      </vt:variant>
      <vt:variant>
        <vt:i4>1</vt:i4>
      </vt:variant>
      <vt:variant>
        <vt:lpstr>Diatitels</vt:lpstr>
      </vt:variant>
      <vt:variant>
        <vt:i4>66</vt:i4>
      </vt:variant>
    </vt:vector>
  </HeadingPairs>
  <TitlesOfParts>
    <vt:vector size="67" baseType="lpstr">
      <vt:lpstr>Presentación en blanco</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 Corporativa</dc:title>
  <dc:creator>Santander</dc:creator>
  <cp:lastModifiedBy>Jos UITDEHAAG</cp:lastModifiedBy>
  <cp:revision>2127</cp:revision>
  <cp:lastPrinted>2015-05-28T10:25:53Z</cp:lastPrinted>
  <dcterms:created xsi:type="dcterms:W3CDTF">2004-10-29T10:10:45Z</dcterms:created>
  <dcterms:modified xsi:type="dcterms:W3CDTF">2015-05-30T13:49:06Z</dcterms:modified>
</cp:coreProperties>
</file>