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82" r:id="rId3"/>
    <p:sldId id="283" r:id="rId4"/>
    <p:sldId id="290" r:id="rId5"/>
    <p:sldId id="289" r:id="rId6"/>
    <p:sldId id="288" r:id="rId7"/>
    <p:sldId id="287" r:id="rId8"/>
    <p:sldId id="286" r:id="rId9"/>
    <p:sldId id="291" r:id="rId10"/>
    <p:sldId id="292" r:id="rId11"/>
    <p:sldId id="28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52" autoAdjust="0"/>
  </p:normalViewPr>
  <p:slideViewPr>
    <p:cSldViewPr>
      <p:cViewPr varScale="1">
        <p:scale>
          <a:sx n="65" d="100"/>
          <a:sy n="65" d="100"/>
        </p:scale>
        <p:origin x="98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23/05/2015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23/05/2015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23/05/2015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23/05/2015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23/05/2015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23/05/2015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23/05/2015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23/05/2015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23/05/2015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23/05/2015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23/05/2015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23/05/2015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23/05/2015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info@kpkoda.e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EPT_animation_luxembourgEdition_1080p.mp4" TargetMode="External"/><Relationship Id="rId2" Type="http://schemas.openxmlformats.org/officeDocument/2006/relationships/hyperlink" Target="https://www.youtube.com/watch?v=D2GiWCl54e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960511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Cross-Border Enforcement Proceeding Tool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500" y="3284984"/>
            <a:ext cx="8001000" cy="1584176"/>
          </a:xfrm>
        </p:spPr>
        <p:txBody>
          <a:bodyPr>
            <a:normAutofit/>
          </a:bodyPr>
          <a:lstStyle/>
          <a:p>
            <a:r>
              <a:rPr lang="et-EE" dirty="0" smtClean="0"/>
              <a:t>Janek Pool</a:t>
            </a:r>
            <a:endParaRPr lang="fr-FR" dirty="0" smtClean="0"/>
          </a:p>
          <a:p>
            <a:r>
              <a:rPr lang="en-US" dirty="0"/>
              <a:t>Chairman of the Assembly of </a:t>
            </a:r>
            <a:r>
              <a:rPr lang="en-US" dirty="0" smtClean="0"/>
              <a:t>Ba</a:t>
            </a:r>
            <a:r>
              <a:rPr lang="et-EE" dirty="0" smtClean="0"/>
              <a:t>i</a:t>
            </a:r>
            <a:r>
              <a:rPr lang="en-US" dirty="0" err="1" smtClean="0"/>
              <a:t>liffs</a:t>
            </a:r>
            <a:r>
              <a:rPr lang="et-EE" dirty="0" smtClean="0"/>
              <a:t> of Estonia</a:t>
            </a:r>
            <a:endParaRPr lang="fr-FR" sz="1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5390933"/>
            <a:ext cx="2120900" cy="1485900"/>
          </a:xfrm>
          <a:prstGeom prst="rect">
            <a:avLst/>
          </a:prstGeom>
        </p:spPr>
      </p:pic>
      <p:pic>
        <p:nvPicPr>
          <p:cNvPr id="6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151"/>
            <a:ext cx="1875058" cy="8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 start using CEPT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t-EE" dirty="0" err="1"/>
              <a:t>Contact</a:t>
            </a:r>
            <a:r>
              <a:rPr lang="et-EE" dirty="0"/>
              <a:t> </a:t>
            </a:r>
            <a:r>
              <a:rPr lang="en-US" dirty="0"/>
              <a:t>Estonian Chamber of Bailiffs and Trustees in Bankruptcy </a:t>
            </a:r>
            <a:endParaRPr lang="et-EE" dirty="0"/>
          </a:p>
          <a:p>
            <a:pPr marL="349250" lvl="1" indent="0">
              <a:buNone/>
            </a:pPr>
            <a:r>
              <a:rPr lang="et-EE" dirty="0">
                <a:hlinkClick r:id="rId2"/>
              </a:rPr>
              <a:t>info@kpkoda.ee</a:t>
            </a:r>
            <a:endParaRPr lang="et-EE" dirty="0"/>
          </a:p>
          <a:p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will</a:t>
            </a:r>
            <a:r>
              <a:rPr lang="et-EE" dirty="0"/>
              <a:t> </a:t>
            </a:r>
            <a:r>
              <a:rPr lang="et-EE" dirty="0" err="1"/>
              <a:t>receive</a:t>
            </a:r>
            <a:r>
              <a:rPr lang="et-EE" dirty="0"/>
              <a:t> </a:t>
            </a:r>
            <a:r>
              <a:rPr lang="et-EE" dirty="0" err="1"/>
              <a:t>application</a:t>
            </a:r>
            <a:r>
              <a:rPr lang="et-EE" dirty="0"/>
              <a:t> </a:t>
            </a:r>
            <a:r>
              <a:rPr lang="et-EE" dirty="0" err="1"/>
              <a:t>files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set-up</a:t>
            </a:r>
            <a:r>
              <a:rPr lang="et-EE" dirty="0"/>
              <a:t> </a:t>
            </a:r>
            <a:r>
              <a:rPr lang="et-EE" dirty="0" err="1"/>
              <a:t>instructions</a:t>
            </a:r>
            <a:r>
              <a:rPr lang="et-EE" dirty="0"/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707"/>
            <a:ext cx="1875058" cy="8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960511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Thank</a:t>
            </a:r>
            <a:r>
              <a:rPr lang="fr-FR" sz="4000" dirty="0" smtClean="0"/>
              <a:t> </a:t>
            </a:r>
            <a:r>
              <a:rPr lang="fr-FR" sz="4000" dirty="0" err="1" smtClean="0"/>
              <a:t>you</a:t>
            </a:r>
            <a:r>
              <a:rPr lang="fr-FR" sz="4000" dirty="0" smtClean="0"/>
              <a:t> - Merci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500" y="3284984"/>
            <a:ext cx="8001000" cy="1584176"/>
          </a:xfrm>
        </p:spPr>
        <p:txBody>
          <a:bodyPr>
            <a:normAutofit/>
          </a:bodyPr>
          <a:lstStyle/>
          <a:p>
            <a:r>
              <a:rPr lang="et-EE" dirty="0" smtClean="0"/>
              <a:t>Janek Pool</a:t>
            </a:r>
            <a:endParaRPr lang="fr-FR" dirty="0" smtClean="0"/>
          </a:p>
          <a:p>
            <a:r>
              <a:rPr lang="en-US" dirty="0"/>
              <a:t>Chairman of the Assembly of </a:t>
            </a:r>
            <a:r>
              <a:rPr lang="en-US" dirty="0" smtClean="0"/>
              <a:t>Ba</a:t>
            </a:r>
            <a:r>
              <a:rPr lang="et-EE" dirty="0" smtClean="0"/>
              <a:t>i</a:t>
            </a:r>
            <a:r>
              <a:rPr lang="en-US" dirty="0" err="1" smtClean="0"/>
              <a:t>liffs</a:t>
            </a:r>
            <a:r>
              <a:rPr lang="en-US" dirty="0" smtClean="0"/>
              <a:t> </a:t>
            </a:r>
            <a:r>
              <a:rPr lang="en-US" dirty="0"/>
              <a:t>of Estonia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5366615"/>
            <a:ext cx="2120900" cy="1485900"/>
          </a:xfrm>
          <a:prstGeom prst="rect">
            <a:avLst/>
          </a:prstGeom>
        </p:spPr>
      </p:pic>
      <p:pic>
        <p:nvPicPr>
          <p:cNvPr id="6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1875058" cy="8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CEPT project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Preliminary analysis was done in </a:t>
            </a:r>
            <a:r>
              <a:rPr lang="en-US" dirty="0" smtClean="0"/>
              <a:t>2009.</a:t>
            </a:r>
            <a:endParaRPr lang="et-EE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Development </a:t>
            </a:r>
            <a:r>
              <a:rPr lang="en-US" dirty="0"/>
              <a:t>was done 2013-2015.</a:t>
            </a:r>
          </a:p>
          <a:p>
            <a:pPr>
              <a:spcBef>
                <a:spcPts val="0"/>
              </a:spcBef>
            </a:pPr>
            <a:r>
              <a:rPr lang="en-US" dirty="0"/>
              <a:t>Partners were: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Ministry of Justice of Estonia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Chamber of Bailiffs and Trustees in Bankruptcy of Estonia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U</a:t>
            </a:r>
            <a:r>
              <a:rPr lang="et-EE" dirty="0" smtClean="0"/>
              <a:t>IHJ</a:t>
            </a:r>
            <a:r>
              <a:rPr lang="en-US" dirty="0" smtClean="0"/>
              <a:t>;</a:t>
            </a:r>
            <a:endParaRPr lang="en-US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Lithuanian Chamber of Bailiffs;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Council of Latvian Judicial Officers.</a:t>
            </a:r>
          </a:p>
          <a:p>
            <a:pPr>
              <a:spcBef>
                <a:spcPts val="0"/>
              </a:spcBef>
            </a:pPr>
            <a:r>
              <a:rPr lang="en-US" dirty="0"/>
              <a:t>Project was co-funded by the European Union.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707"/>
            <a:ext cx="1875058" cy="8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Problems today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Cross-border enforcement documents are currently sent to competent judicial officers on paper</a:t>
            </a:r>
            <a:r>
              <a:rPr lang="et-EE" dirty="0" smtClean="0"/>
              <a:t>.</a:t>
            </a:r>
          </a:p>
          <a:p>
            <a:pPr>
              <a:spcBef>
                <a:spcPts val="0"/>
              </a:spcBef>
            </a:pPr>
            <a:endParaRPr lang="et-EE" dirty="0"/>
          </a:p>
          <a:p>
            <a:pPr>
              <a:spcBef>
                <a:spcPts val="0"/>
              </a:spcBef>
            </a:pPr>
            <a:r>
              <a:rPr lang="et-EE" dirty="0"/>
              <a:t>No </a:t>
            </a:r>
            <a:r>
              <a:rPr lang="et-EE" dirty="0" err="1"/>
              <a:t>way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n-GB" dirty="0"/>
              <a:t>verify </a:t>
            </a:r>
            <a:r>
              <a:rPr lang="et-EE" dirty="0" err="1"/>
              <a:t>digitally</a:t>
            </a:r>
            <a:r>
              <a:rPr lang="et-EE" dirty="0"/>
              <a:t> sent </a:t>
            </a:r>
            <a:r>
              <a:rPr lang="en-GB" dirty="0"/>
              <a:t>documents' authenticity</a:t>
            </a:r>
            <a:r>
              <a:rPr lang="et-EE" dirty="0" smtClean="0"/>
              <a:t>.</a:t>
            </a:r>
          </a:p>
          <a:p>
            <a:pPr>
              <a:spcBef>
                <a:spcPts val="0"/>
              </a:spcBef>
            </a:pPr>
            <a:endParaRPr lang="et-EE" dirty="0"/>
          </a:p>
          <a:p>
            <a:pPr>
              <a:spcBef>
                <a:spcPts val="0"/>
              </a:spcBef>
            </a:pPr>
            <a:r>
              <a:rPr lang="en-GB" dirty="0"/>
              <a:t>Creditor is burdened by the obligation to translate necessary documents to the official language of the receiving Member State</a:t>
            </a:r>
            <a:r>
              <a:rPr lang="et-EE" dirty="0" smtClean="0"/>
              <a:t>.</a:t>
            </a:r>
          </a:p>
          <a:p>
            <a:pPr>
              <a:spcBef>
                <a:spcPts val="0"/>
              </a:spcBef>
            </a:pPr>
            <a:endParaRPr lang="et-EE" dirty="0"/>
          </a:p>
          <a:p>
            <a:pPr>
              <a:spcBef>
                <a:spcPts val="0"/>
              </a:spcBef>
            </a:pPr>
            <a:r>
              <a:rPr lang="et-EE" dirty="0"/>
              <a:t>I</a:t>
            </a:r>
            <a:r>
              <a:rPr lang="en-GB" dirty="0" err="1"/>
              <a:t>nsufficient</a:t>
            </a:r>
            <a:r>
              <a:rPr lang="en-GB" dirty="0"/>
              <a:t> information about competent judicial officers</a:t>
            </a:r>
            <a:r>
              <a:rPr lang="et-EE" dirty="0"/>
              <a:t> </a:t>
            </a:r>
            <a:r>
              <a:rPr lang="et-EE" dirty="0" err="1"/>
              <a:t>in</a:t>
            </a:r>
            <a:r>
              <a:rPr lang="et-EE" dirty="0"/>
              <a:t> </a:t>
            </a:r>
            <a:r>
              <a:rPr lang="et-EE" dirty="0" err="1"/>
              <a:t>other</a:t>
            </a:r>
            <a:r>
              <a:rPr lang="et-EE" dirty="0"/>
              <a:t> </a:t>
            </a:r>
            <a:r>
              <a:rPr lang="et-EE" dirty="0" err="1"/>
              <a:t>Member</a:t>
            </a:r>
            <a:r>
              <a:rPr lang="et-EE" dirty="0"/>
              <a:t> </a:t>
            </a:r>
            <a:r>
              <a:rPr lang="et-EE" dirty="0" err="1"/>
              <a:t>States</a:t>
            </a:r>
            <a:r>
              <a:rPr lang="et-EE" dirty="0"/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707"/>
            <a:ext cx="1875058" cy="8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Objective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The objective of the </a:t>
            </a:r>
            <a:r>
              <a:rPr lang="et-EE" sz="2000" dirty="0" err="1"/>
              <a:t>creation</a:t>
            </a:r>
            <a:r>
              <a:rPr lang="et-EE" sz="2000" dirty="0"/>
              <a:t> of </a:t>
            </a:r>
            <a:r>
              <a:rPr lang="et-EE" sz="2000" dirty="0" err="1"/>
              <a:t>the</a:t>
            </a:r>
            <a:r>
              <a:rPr lang="et-EE" sz="2000" dirty="0"/>
              <a:t> </a:t>
            </a:r>
            <a:r>
              <a:rPr lang="en-GB" sz="2000" dirty="0">
                <a:hlinkClick r:id="rId2"/>
              </a:rPr>
              <a:t>Cross-Border Enforcement </a:t>
            </a:r>
            <a:r>
              <a:rPr lang="en-GB" sz="2000" dirty="0">
                <a:hlinkClick r:id="rId3" action="ppaction://hlinkfile"/>
              </a:rPr>
              <a:t>Proceeding Tool </a:t>
            </a:r>
            <a:r>
              <a:rPr lang="en-US" sz="2000" dirty="0"/>
              <a:t>is </a:t>
            </a:r>
            <a:endParaRPr lang="et-EE" sz="2000" dirty="0" smtClean="0"/>
          </a:p>
          <a:p>
            <a:pPr marL="0" indent="0">
              <a:spcBef>
                <a:spcPts val="0"/>
              </a:spcBef>
              <a:buNone/>
            </a:pPr>
            <a:endParaRPr lang="et-EE" sz="2000" dirty="0"/>
          </a:p>
          <a:p>
            <a:pPr>
              <a:spcBef>
                <a:spcPts val="0"/>
              </a:spcBef>
            </a:pPr>
            <a:r>
              <a:rPr lang="en-US" sz="2000" dirty="0"/>
              <a:t>to develop an online cross-border enforcement proceeding tool for EU citizens, businesses and bailiffs, enabling to start an enforcement process; </a:t>
            </a:r>
            <a:endParaRPr lang="et-EE" sz="2000" dirty="0" smtClean="0"/>
          </a:p>
          <a:p>
            <a:pPr>
              <a:spcBef>
                <a:spcPts val="0"/>
              </a:spcBef>
            </a:pPr>
            <a:endParaRPr lang="et-EE" sz="2000" dirty="0"/>
          </a:p>
          <a:p>
            <a:pPr>
              <a:spcBef>
                <a:spcPts val="0"/>
              </a:spcBef>
            </a:pPr>
            <a:r>
              <a:rPr lang="en-US" sz="2000" dirty="0"/>
              <a:t>to archive and send relevant documents and data electronically to other EU member states. </a:t>
            </a:r>
            <a:endParaRPr lang="et-EE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707"/>
            <a:ext cx="1875058" cy="8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Identification of person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707"/>
            <a:ext cx="1875058" cy="841293"/>
          </a:xfrm>
          <a:prstGeom prst="rect">
            <a:avLst/>
          </a:prstGeom>
        </p:spPr>
      </p:pic>
      <p:sp>
        <p:nvSpPr>
          <p:cNvPr id="6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t-EE" sz="2000" dirty="0" err="1" smtClean="0"/>
              <a:t>Electronic</a:t>
            </a:r>
            <a:r>
              <a:rPr lang="et-EE" sz="2000" dirty="0" smtClean="0"/>
              <a:t> </a:t>
            </a:r>
            <a:r>
              <a:rPr lang="et-EE" sz="2000" dirty="0" err="1" smtClean="0"/>
              <a:t>ID-card</a:t>
            </a:r>
            <a:r>
              <a:rPr lang="et-EE" sz="2000" dirty="0" smtClean="0"/>
              <a:t> </a:t>
            </a:r>
            <a:r>
              <a:rPr lang="et-EE" sz="2000" dirty="0" err="1" smtClean="0"/>
              <a:t>or</a:t>
            </a:r>
            <a:r>
              <a:rPr lang="et-EE" sz="2000" dirty="0" smtClean="0"/>
              <a:t> </a:t>
            </a:r>
            <a:r>
              <a:rPr lang="et-EE" sz="2000" dirty="0" err="1" smtClean="0"/>
              <a:t>residence</a:t>
            </a:r>
            <a:r>
              <a:rPr lang="et-EE" sz="2000" dirty="0" smtClean="0"/>
              <a:t> </a:t>
            </a:r>
            <a:r>
              <a:rPr lang="et-EE" sz="2000" dirty="0" err="1" smtClean="0"/>
              <a:t>permit</a:t>
            </a:r>
            <a:r>
              <a:rPr lang="et-EE" sz="2000" dirty="0" smtClean="0"/>
              <a:t> </a:t>
            </a:r>
            <a:r>
              <a:rPr lang="et-EE" sz="2000" dirty="0" err="1" smtClean="0"/>
              <a:t>card</a:t>
            </a:r>
            <a:endParaRPr lang="et-EE" sz="1600" dirty="0"/>
          </a:p>
          <a:p>
            <a:pPr>
              <a:buFont typeface="Wingdings" pitchFamily="2" charset="2"/>
              <a:buChar char="§"/>
            </a:pPr>
            <a:r>
              <a:rPr lang="et-EE" sz="2000" dirty="0" err="1" smtClean="0"/>
              <a:t>Official</a:t>
            </a:r>
            <a:r>
              <a:rPr lang="et-EE" sz="2000" dirty="0" smtClean="0"/>
              <a:t> </a:t>
            </a:r>
            <a:r>
              <a:rPr lang="et-EE" sz="2000" dirty="0" err="1" smtClean="0"/>
              <a:t>identity</a:t>
            </a:r>
            <a:r>
              <a:rPr lang="et-EE" sz="2000" dirty="0" smtClean="0"/>
              <a:t> </a:t>
            </a:r>
            <a:r>
              <a:rPr lang="et-EE" sz="2000" dirty="0" err="1" smtClean="0"/>
              <a:t>document</a:t>
            </a:r>
            <a:r>
              <a:rPr lang="et-EE" sz="2000" dirty="0" smtClean="0"/>
              <a:t> </a:t>
            </a:r>
            <a:r>
              <a:rPr lang="et-EE" sz="2000" dirty="0" err="1" smtClean="0"/>
              <a:t>in</a:t>
            </a:r>
            <a:r>
              <a:rPr lang="et-EE" sz="2000" dirty="0" smtClean="0"/>
              <a:t> Estonia </a:t>
            </a:r>
            <a:endParaRPr lang="ru-RU" sz="2000" dirty="0" smtClean="0"/>
          </a:p>
        </p:txBody>
      </p:sp>
      <p:pic>
        <p:nvPicPr>
          <p:cNvPr id="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585822">
            <a:off x="5799142" y="2066027"/>
            <a:ext cx="2514600" cy="1463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63500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810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98" y="3746728"/>
            <a:ext cx="1895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4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Estonian e-Residency</a:t>
            </a:r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1654853"/>
            <a:ext cx="8042275" cy="423409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707"/>
            <a:ext cx="1875058" cy="8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CEPT </a:t>
            </a:r>
            <a:r>
              <a:rPr lang="et-EE" dirty="0"/>
              <a:t>c</a:t>
            </a:r>
            <a:r>
              <a:rPr lang="fr-FR" dirty="0" smtClean="0"/>
              <a:t>over </a:t>
            </a:r>
            <a:r>
              <a:rPr lang="et-EE" dirty="0"/>
              <a:t>v</a:t>
            </a:r>
            <a:r>
              <a:rPr lang="fr-FR" dirty="0" smtClean="0"/>
              <a:t>iew</a:t>
            </a:r>
            <a:endParaRPr lang="fr-FR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9" y="1600200"/>
            <a:ext cx="6976346" cy="43434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707"/>
            <a:ext cx="1875058" cy="8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Administration of inquiries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707"/>
            <a:ext cx="1875058" cy="841293"/>
          </a:xfrm>
          <a:prstGeom prst="rect">
            <a:avLst/>
          </a:prstGeom>
        </p:spPr>
      </p:pic>
      <p:pic>
        <p:nvPicPr>
          <p:cNvPr id="6" name="Sisu kohatäid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1650059"/>
            <a:ext cx="8042275" cy="4243681"/>
          </a:xfrm>
        </p:spPr>
      </p:pic>
    </p:spTree>
    <p:extLst>
      <p:ext uri="{BB962C8B-B14F-4D97-AF65-F5344CB8AC3E}">
        <p14:creationId xmlns:p14="http://schemas.microsoft.com/office/powerpoint/2010/main" val="40134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of application of enforcement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707"/>
            <a:ext cx="1875058" cy="841293"/>
          </a:xfrm>
          <a:prstGeom prst="rect">
            <a:avLst/>
          </a:prstGeom>
        </p:spPr>
      </p:pic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26" y="1600200"/>
            <a:ext cx="6502172" cy="4343400"/>
          </a:xfrm>
        </p:spPr>
      </p:pic>
    </p:spTree>
    <p:extLst>
      <p:ext uri="{BB962C8B-B14F-4D97-AF65-F5344CB8AC3E}">
        <p14:creationId xmlns:p14="http://schemas.microsoft.com/office/powerpoint/2010/main" val="38993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esje">
  <a:themeElements>
    <a:clrScheme name="Briesj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esj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esj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Briesje.thmx</Template>
  <TotalTime>1115</TotalTime>
  <Words>245</Words>
  <Application>Microsoft Office PowerPoint</Application>
  <PresentationFormat>Ekraaniseanss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5" baseType="lpstr">
      <vt:lpstr>News Gothic MT</vt:lpstr>
      <vt:lpstr>Wingdings</vt:lpstr>
      <vt:lpstr>Wingdings 2</vt:lpstr>
      <vt:lpstr>Briesje</vt:lpstr>
      <vt:lpstr>Cross-Border Enforcement Proceeding Tool</vt:lpstr>
      <vt:lpstr>CEPT project</vt:lpstr>
      <vt:lpstr>Problems today</vt:lpstr>
      <vt:lpstr>Objective</vt:lpstr>
      <vt:lpstr>Identification of person</vt:lpstr>
      <vt:lpstr>Estonian e-Residency</vt:lpstr>
      <vt:lpstr>CEPT cover view</vt:lpstr>
      <vt:lpstr>Administration of inquiries</vt:lpstr>
      <vt:lpstr>Administration of application of enforcement</vt:lpstr>
      <vt:lpstr>To start using CEPT</vt:lpstr>
      <vt:lpstr>Thank you - Merci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CEPT</dc:title>
  <dc:creator>CHARDON</dc:creator>
  <cp:lastModifiedBy>Janek Pool</cp:lastModifiedBy>
  <cp:revision>61</cp:revision>
  <dcterms:created xsi:type="dcterms:W3CDTF">2011-10-09T12:32:06Z</dcterms:created>
  <dcterms:modified xsi:type="dcterms:W3CDTF">2015-05-23T10:35:24Z</dcterms:modified>
</cp:coreProperties>
</file>