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3" r:id="rId4"/>
    <p:sldId id="284" r:id="rId5"/>
    <p:sldId id="282" r:id="rId6"/>
    <p:sldId id="286" r:id="rId7"/>
    <p:sldId id="28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27-05-15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Representation</a:t>
            </a:r>
            <a:r>
              <a:rPr lang="fr-FR" sz="4000" dirty="0" smtClean="0"/>
              <a:t> in Court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 err="1" smtClean="0"/>
              <a:t>Wilbert</a:t>
            </a:r>
            <a:r>
              <a:rPr lang="fr-FR" dirty="0" smtClean="0"/>
              <a:t> van de Donk</a:t>
            </a:r>
          </a:p>
          <a:p>
            <a:r>
              <a:rPr lang="fr-FR" sz="1800" dirty="0" smtClean="0"/>
              <a:t>Chairman Royal Professional </a:t>
            </a:r>
            <a:r>
              <a:rPr lang="fr-FR" sz="1800" dirty="0" err="1" smtClean="0"/>
              <a:t>Board</a:t>
            </a:r>
            <a:r>
              <a:rPr lang="fr-FR" sz="1800" dirty="0" smtClean="0"/>
              <a:t> of </a:t>
            </a:r>
            <a:r>
              <a:rPr lang="fr-FR" sz="1800" dirty="0" err="1" smtClean="0"/>
              <a:t>Judicial</a:t>
            </a:r>
            <a:r>
              <a:rPr lang="fr-FR" sz="1800" dirty="0" smtClean="0"/>
              <a:t> </a:t>
            </a:r>
            <a:r>
              <a:rPr lang="fr-FR" sz="1800" dirty="0" err="1" smtClean="0"/>
              <a:t>Officers</a:t>
            </a:r>
            <a:r>
              <a:rPr lang="fr-FR" sz="1800" dirty="0" smtClean="0"/>
              <a:t>, </a:t>
            </a:r>
          </a:p>
          <a:p>
            <a:r>
              <a:rPr lang="fr-FR" dirty="0"/>
              <a:t>T</a:t>
            </a:r>
            <a:r>
              <a:rPr lang="fr-FR" sz="1800" dirty="0" smtClean="0"/>
              <a:t>he </a:t>
            </a:r>
            <a:r>
              <a:rPr lang="fr-FR" sz="1800" dirty="0" err="1" smtClean="0"/>
              <a:t>Netherlands</a:t>
            </a:r>
            <a:r>
              <a:rPr lang="fr-FR" sz="1800" dirty="0" smtClean="0"/>
              <a:t>. </a:t>
            </a:r>
            <a:endParaRPr lang="fr-FR" sz="1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err="1"/>
              <a:t>Representation</a:t>
            </a:r>
            <a:r>
              <a:rPr lang="fr-FR" sz="4800" dirty="0"/>
              <a:t> in </a:t>
            </a:r>
            <a:r>
              <a:rPr lang="fr-FR" sz="4800" dirty="0" smtClean="0"/>
              <a:t>Court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 smtClean="0">
                <a:latin typeface="Verdana" charset="0"/>
              </a:rPr>
              <a:t>900 </a:t>
            </a:r>
            <a:r>
              <a:rPr lang="nl-NL" sz="2000" dirty="0" err="1" smtClean="0">
                <a:latin typeface="Verdana" charset="0"/>
              </a:rPr>
              <a:t>bailiffs</a:t>
            </a:r>
            <a:r>
              <a:rPr lang="nl-NL" sz="2000" dirty="0" smtClean="0">
                <a:latin typeface="Verdana" charset="0"/>
              </a:rPr>
              <a:t>, private </a:t>
            </a:r>
            <a:r>
              <a:rPr lang="nl-NL" sz="2000" dirty="0" err="1">
                <a:latin typeface="Verdana" charset="0"/>
              </a:rPr>
              <a:t>practice</a:t>
            </a:r>
            <a:endParaRPr lang="nl-NL" sz="2000" dirty="0">
              <a:latin typeface="Verdana" charset="0"/>
            </a:endParaRPr>
          </a:p>
          <a:p>
            <a:r>
              <a:rPr lang="nl-NL" sz="2000" dirty="0" smtClean="0">
                <a:latin typeface="Verdana" charset="0"/>
              </a:rPr>
              <a:t>250 </a:t>
            </a:r>
            <a:r>
              <a:rPr lang="nl-NL" sz="2000" dirty="0">
                <a:latin typeface="Verdana" charset="0"/>
              </a:rPr>
              <a:t>companies</a:t>
            </a:r>
          </a:p>
          <a:p>
            <a:pPr lvl="1"/>
            <a:r>
              <a:rPr lang="nl-NL" sz="2000" dirty="0" err="1">
                <a:latin typeface="Verdana" charset="0"/>
              </a:rPr>
              <a:t>Some</a:t>
            </a:r>
            <a:r>
              <a:rPr lang="nl-NL" sz="2000" dirty="0">
                <a:latin typeface="Verdana" charset="0"/>
              </a:rPr>
              <a:t> have offices </a:t>
            </a:r>
            <a:r>
              <a:rPr lang="nl-NL" sz="2000" dirty="0" err="1">
                <a:latin typeface="Verdana" charset="0"/>
              </a:rPr>
              <a:t>across</a:t>
            </a:r>
            <a:r>
              <a:rPr lang="nl-NL" sz="2000" dirty="0">
                <a:latin typeface="Verdana" charset="0"/>
              </a:rPr>
              <a:t> the country</a:t>
            </a:r>
          </a:p>
          <a:p>
            <a:pPr lvl="1"/>
            <a:r>
              <a:rPr lang="nl-NL" sz="2000" dirty="0">
                <a:latin typeface="Verdana" charset="0"/>
              </a:rPr>
              <a:t>Most have </a:t>
            </a:r>
            <a:r>
              <a:rPr lang="nl-NL" sz="2000" dirty="0" err="1" smtClean="0">
                <a:latin typeface="Verdana" charset="0"/>
              </a:rPr>
              <a:t>one</a:t>
            </a:r>
            <a:r>
              <a:rPr lang="nl-NL" sz="2000" dirty="0" smtClean="0">
                <a:latin typeface="Verdana" charset="0"/>
              </a:rPr>
              <a:t> </a:t>
            </a:r>
            <a:r>
              <a:rPr lang="nl-NL" sz="2000" dirty="0" err="1" smtClean="0">
                <a:latin typeface="Verdana" charset="0"/>
              </a:rPr>
              <a:t>location</a:t>
            </a:r>
            <a:endParaRPr lang="nl-NL" sz="2000" dirty="0" smtClean="0">
              <a:latin typeface="Verdana" charset="0"/>
            </a:endParaRPr>
          </a:p>
          <a:p>
            <a:pPr lvl="1"/>
            <a:endParaRPr lang="nl-NL" sz="2000" dirty="0">
              <a:latin typeface="Verdana" charset="0"/>
            </a:endParaRPr>
          </a:p>
          <a:p>
            <a:r>
              <a:rPr lang="nl-NL" sz="2000" dirty="0" smtClean="0">
                <a:latin typeface="Verdana" charset="0"/>
              </a:rPr>
              <a:t>Monopoly (</a:t>
            </a:r>
            <a:r>
              <a:rPr lang="nl-NL" sz="2000" dirty="0" err="1" smtClean="0">
                <a:latin typeface="Verdana" charset="0"/>
              </a:rPr>
              <a:t>except</a:t>
            </a:r>
            <a:r>
              <a:rPr lang="nl-NL" sz="2000" dirty="0" smtClean="0">
                <a:latin typeface="Verdana" charset="0"/>
              </a:rPr>
              <a:t> </a:t>
            </a:r>
            <a:r>
              <a:rPr lang="nl-NL" sz="2000" dirty="0" err="1" smtClean="0">
                <a:latin typeface="Verdana" charset="0"/>
              </a:rPr>
              <a:t>taxes</a:t>
            </a:r>
            <a:r>
              <a:rPr lang="nl-NL" sz="2000" dirty="0" smtClean="0">
                <a:latin typeface="Verdana" charset="0"/>
              </a:rPr>
              <a:t> e.g.)</a:t>
            </a:r>
            <a:endParaRPr lang="nl-NL" sz="2000" dirty="0">
              <a:latin typeface="Verdana" charset="0"/>
            </a:endParaRPr>
          </a:p>
          <a:p>
            <a:r>
              <a:rPr lang="nl-NL" sz="2000" dirty="0" err="1">
                <a:latin typeface="Verdana" charset="0"/>
              </a:rPr>
              <a:t>Trusted</a:t>
            </a:r>
            <a:r>
              <a:rPr lang="nl-NL" sz="2000" dirty="0">
                <a:latin typeface="Verdana" charset="0"/>
              </a:rPr>
              <a:t> bank account</a:t>
            </a:r>
          </a:p>
          <a:p>
            <a:r>
              <a:rPr lang="nl-NL" sz="2000" dirty="0">
                <a:latin typeface="Verdana" charset="0"/>
              </a:rPr>
              <a:t>Bureau of Financial </a:t>
            </a:r>
            <a:r>
              <a:rPr lang="nl-NL" sz="2000" dirty="0" err="1">
                <a:latin typeface="Verdana" charset="0"/>
              </a:rPr>
              <a:t>Supervision</a:t>
            </a:r>
            <a:endParaRPr lang="nl-NL" sz="2000" dirty="0">
              <a:latin typeface="Verdana" charset="0"/>
            </a:endParaRPr>
          </a:p>
          <a:p>
            <a:r>
              <a:rPr lang="nl-NL" sz="2000" dirty="0" err="1">
                <a:latin typeface="Verdana" charset="0"/>
              </a:rPr>
              <a:t>Disciplinary</a:t>
            </a:r>
            <a:r>
              <a:rPr lang="nl-NL" sz="2000" dirty="0">
                <a:latin typeface="Verdana" charset="0"/>
              </a:rPr>
              <a:t> </a:t>
            </a:r>
            <a:r>
              <a:rPr lang="nl-NL" sz="2000" dirty="0" smtClean="0">
                <a:latin typeface="Verdana" charset="0"/>
              </a:rPr>
              <a:t>procedures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err="1"/>
              <a:t>Representation</a:t>
            </a:r>
            <a:r>
              <a:rPr lang="fr-FR" sz="4800" dirty="0"/>
              <a:t> in </a:t>
            </a:r>
            <a:r>
              <a:rPr lang="fr-FR" sz="4800" dirty="0" smtClean="0"/>
              <a:t>Court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200" dirty="0" smtClean="0">
              <a:latin typeface="Verdana"/>
              <a:cs typeface="Verdana"/>
            </a:endParaRPr>
          </a:p>
          <a:p>
            <a:r>
              <a:rPr lang="nl-NL" sz="2000" dirty="0" err="1">
                <a:latin typeface="Verdana"/>
                <a:cs typeface="Verdana"/>
              </a:rPr>
              <a:t>Judicial</a:t>
            </a:r>
            <a:r>
              <a:rPr lang="nl-NL" sz="2000" dirty="0">
                <a:latin typeface="Verdana"/>
                <a:cs typeface="Verdana"/>
              </a:rPr>
              <a:t> </a:t>
            </a:r>
            <a:r>
              <a:rPr lang="nl-NL" sz="2000" dirty="0" err="1">
                <a:latin typeface="Verdana"/>
                <a:cs typeface="Verdana"/>
              </a:rPr>
              <a:t>Officers</a:t>
            </a:r>
            <a:r>
              <a:rPr lang="nl-NL" sz="2000" dirty="0">
                <a:latin typeface="Verdana"/>
                <a:cs typeface="Verdana"/>
              </a:rPr>
              <a:t> Act (2001</a:t>
            </a:r>
            <a:r>
              <a:rPr lang="nl-NL" sz="2000" dirty="0" smtClean="0">
                <a:latin typeface="Verdana"/>
                <a:cs typeface="Verdana"/>
              </a:rPr>
              <a:t>)</a:t>
            </a:r>
            <a:br>
              <a:rPr lang="nl-NL" sz="2000" dirty="0" smtClean="0">
                <a:latin typeface="Verdana"/>
                <a:cs typeface="Verdana"/>
              </a:rPr>
            </a:br>
            <a:r>
              <a:rPr lang="nl-NL" sz="2000" dirty="0" smtClean="0">
                <a:latin typeface="Verdana"/>
                <a:cs typeface="Verdana"/>
              </a:rPr>
              <a:t>	</a:t>
            </a:r>
            <a:r>
              <a:rPr lang="nl-NL" sz="2000" dirty="0" err="1" smtClean="0">
                <a:latin typeface="Verdana"/>
                <a:cs typeface="Verdana"/>
              </a:rPr>
              <a:t>describes</a:t>
            </a:r>
            <a:r>
              <a:rPr lang="nl-NL" sz="2000" dirty="0" smtClean="0">
                <a:latin typeface="Verdana"/>
                <a:cs typeface="Verdana"/>
              </a:rPr>
              <a:t> the </a:t>
            </a:r>
            <a:r>
              <a:rPr lang="nl-NL" sz="2000" dirty="0">
                <a:latin typeface="Verdana"/>
                <a:cs typeface="Verdana"/>
              </a:rPr>
              <a:t>status, </a:t>
            </a:r>
            <a:r>
              <a:rPr lang="nl-NL" sz="2000" dirty="0" err="1">
                <a:latin typeface="Verdana"/>
                <a:cs typeface="Verdana"/>
              </a:rPr>
              <a:t>role</a:t>
            </a:r>
            <a:r>
              <a:rPr lang="nl-NL" sz="2000" dirty="0">
                <a:latin typeface="Verdana"/>
                <a:cs typeface="Verdana"/>
              </a:rPr>
              <a:t>, </a:t>
            </a:r>
            <a:r>
              <a:rPr lang="nl-NL" sz="2000" dirty="0" err="1">
                <a:latin typeface="Verdana"/>
                <a:cs typeface="Verdana"/>
              </a:rPr>
              <a:t>responsibilities</a:t>
            </a:r>
            <a:r>
              <a:rPr lang="nl-NL" sz="2000" dirty="0">
                <a:latin typeface="Verdana"/>
                <a:cs typeface="Verdana"/>
              </a:rPr>
              <a:t> </a:t>
            </a:r>
            <a:r>
              <a:rPr lang="nl-NL" sz="2000" dirty="0" err="1">
                <a:latin typeface="Verdana"/>
                <a:cs typeface="Verdana"/>
              </a:rPr>
              <a:t>and</a:t>
            </a:r>
            <a:r>
              <a:rPr lang="nl-NL" sz="2000" dirty="0">
                <a:latin typeface="Verdana"/>
                <a:cs typeface="Verdana"/>
              </a:rPr>
              <a:t> </a:t>
            </a:r>
            <a:r>
              <a:rPr lang="nl-NL" sz="2000" dirty="0" err="1" smtClean="0">
                <a:latin typeface="Verdana"/>
                <a:cs typeface="Verdana"/>
              </a:rPr>
              <a:t>powers</a:t>
            </a:r>
            <a:r>
              <a:rPr lang="nl-NL" sz="2000" dirty="0" smtClean="0">
                <a:latin typeface="Verdana"/>
                <a:cs typeface="Verdana"/>
              </a:rPr>
              <a:t> </a:t>
            </a:r>
            <a:br>
              <a:rPr lang="nl-NL" sz="2000" dirty="0" smtClean="0">
                <a:latin typeface="Verdana"/>
                <a:cs typeface="Verdana"/>
              </a:rPr>
            </a:br>
            <a:r>
              <a:rPr lang="nl-NL" sz="2000" dirty="0" smtClean="0">
                <a:latin typeface="Verdana"/>
                <a:cs typeface="Verdana"/>
              </a:rPr>
              <a:t>	of the </a:t>
            </a:r>
            <a:r>
              <a:rPr lang="nl-NL" sz="2000" dirty="0" err="1" smtClean="0">
                <a:latin typeface="Verdana"/>
                <a:cs typeface="Verdana"/>
              </a:rPr>
              <a:t>dutch</a:t>
            </a:r>
            <a:r>
              <a:rPr lang="nl-NL" sz="2000" dirty="0" smtClean="0">
                <a:latin typeface="Verdana"/>
                <a:cs typeface="Verdana"/>
              </a:rPr>
              <a:t> </a:t>
            </a:r>
            <a:r>
              <a:rPr lang="nl-NL" sz="2000" dirty="0" err="1" smtClean="0">
                <a:latin typeface="Verdana"/>
                <a:cs typeface="Verdana"/>
              </a:rPr>
              <a:t>bailiffs</a:t>
            </a:r>
            <a:r>
              <a:rPr lang="nl-NL" sz="2000" dirty="0" smtClean="0">
                <a:latin typeface="Verdana"/>
                <a:cs typeface="Verdana"/>
              </a:rPr>
              <a:t> :</a:t>
            </a:r>
          </a:p>
          <a:p>
            <a:endParaRPr lang="nl-NL" sz="2000" dirty="0" smtClean="0">
              <a:latin typeface="Verdana"/>
              <a:cs typeface="Verdana"/>
            </a:endParaRPr>
          </a:p>
          <a:p>
            <a:r>
              <a:rPr lang="nl-NL" sz="2000" dirty="0" smtClean="0">
                <a:latin typeface="Verdana"/>
                <a:cs typeface="Verdana"/>
              </a:rPr>
              <a:t>1. Recovery (in </a:t>
            </a:r>
            <a:r>
              <a:rPr lang="nl-NL" sz="2000" dirty="0" err="1" smtClean="0">
                <a:latin typeface="Verdana"/>
                <a:cs typeface="Verdana"/>
              </a:rPr>
              <a:t>general</a:t>
            </a:r>
            <a:r>
              <a:rPr lang="nl-NL" sz="2000" dirty="0" smtClean="0">
                <a:latin typeface="Verdana"/>
                <a:cs typeface="Verdana"/>
              </a:rPr>
              <a:t>), </a:t>
            </a:r>
            <a:r>
              <a:rPr lang="nl-NL" sz="2000" dirty="0" err="1" smtClean="0">
                <a:latin typeface="Verdana"/>
                <a:cs typeface="Verdana"/>
              </a:rPr>
              <a:t>additional</a:t>
            </a:r>
            <a:r>
              <a:rPr lang="nl-NL" sz="2000" dirty="0" smtClean="0">
                <a:latin typeface="Verdana"/>
                <a:cs typeface="Verdana"/>
              </a:rPr>
              <a:t> </a:t>
            </a:r>
            <a:r>
              <a:rPr lang="nl-NL" sz="2000" dirty="0" err="1" smtClean="0">
                <a:latin typeface="Verdana"/>
                <a:cs typeface="Verdana"/>
              </a:rPr>
              <a:t>task</a:t>
            </a:r>
            <a:endParaRPr lang="nl-NL" sz="2000" dirty="0">
              <a:latin typeface="Verdana"/>
              <a:cs typeface="Verdana"/>
            </a:endParaRPr>
          </a:p>
          <a:p>
            <a:r>
              <a:rPr lang="nl-NL" sz="2000" dirty="0" smtClean="0">
                <a:latin typeface="Verdana"/>
                <a:cs typeface="Verdana"/>
              </a:rPr>
              <a:t>2. Official </a:t>
            </a:r>
            <a:r>
              <a:rPr lang="nl-NL" sz="2000" dirty="0" err="1" smtClean="0">
                <a:latin typeface="Verdana"/>
                <a:cs typeface="Verdana"/>
              </a:rPr>
              <a:t>tasks</a:t>
            </a:r>
            <a:r>
              <a:rPr lang="nl-NL" sz="2000" dirty="0" smtClean="0">
                <a:latin typeface="Verdana"/>
                <a:cs typeface="Verdana"/>
              </a:rPr>
              <a:t> (</a:t>
            </a:r>
            <a:r>
              <a:rPr lang="nl-NL" sz="2000" dirty="0" err="1" smtClean="0">
                <a:latin typeface="Verdana"/>
                <a:cs typeface="Verdana"/>
              </a:rPr>
              <a:t>sumons</a:t>
            </a:r>
            <a:r>
              <a:rPr lang="nl-NL" sz="2000" dirty="0" smtClean="0">
                <a:latin typeface="Verdana"/>
                <a:cs typeface="Verdana"/>
              </a:rPr>
              <a:t>, </a:t>
            </a:r>
            <a:r>
              <a:rPr lang="nl-NL" sz="2000" dirty="0" err="1" smtClean="0">
                <a:latin typeface="Verdana"/>
                <a:cs typeface="Verdana"/>
              </a:rPr>
              <a:t>execution</a:t>
            </a:r>
            <a:r>
              <a:rPr lang="nl-NL" sz="2000" dirty="0" smtClean="0">
                <a:latin typeface="Verdana"/>
                <a:cs typeface="Verdana"/>
              </a:rPr>
              <a:t> </a:t>
            </a:r>
            <a:r>
              <a:rPr lang="nl-NL" sz="2000" dirty="0" err="1" smtClean="0">
                <a:latin typeface="Verdana"/>
                <a:cs typeface="Verdana"/>
              </a:rPr>
              <a:t>etc</a:t>
            </a:r>
            <a:r>
              <a:rPr lang="nl-NL" sz="2000" dirty="0" smtClean="0">
                <a:latin typeface="Verdana"/>
                <a:cs typeface="Verdana"/>
              </a:rPr>
              <a:t>)</a:t>
            </a:r>
            <a:endParaRPr lang="nl-NL" sz="2000" dirty="0">
              <a:latin typeface="Verdana"/>
              <a:cs typeface="Verdana"/>
            </a:endParaRPr>
          </a:p>
          <a:p>
            <a:r>
              <a:rPr lang="en-GB" sz="2200" dirty="0" smtClean="0">
                <a:latin typeface="Verdana"/>
                <a:cs typeface="Verdana"/>
              </a:rPr>
              <a:t>3. Representation in court</a:t>
            </a:r>
            <a:endParaRPr lang="fr-FR" sz="2200" dirty="0">
              <a:latin typeface="Verdana"/>
              <a:cs typeface="Verdana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err="1"/>
              <a:t>Representation</a:t>
            </a:r>
            <a:r>
              <a:rPr lang="fr-FR" sz="4400" dirty="0"/>
              <a:t> in </a:t>
            </a:r>
            <a:r>
              <a:rPr lang="fr-FR" sz="4400" dirty="0" smtClean="0"/>
              <a:t>Court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200" dirty="0"/>
              <a:t>out-of-</a:t>
            </a:r>
            <a:r>
              <a:rPr lang="nl-NL" sz="2200" dirty="0" smtClean="0"/>
              <a:t>court recovery </a:t>
            </a:r>
            <a:r>
              <a:rPr lang="nl-NL" sz="2200" dirty="0" smtClean="0">
                <a:sym typeface="Wingdings"/>
              </a:rPr>
              <a:t></a:t>
            </a:r>
            <a:r>
              <a:rPr lang="nl-NL" sz="2200" dirty="0" smtClean="0"/>
              <a:t>		1. </a:t>
            </a:r>
            <a:r>
              <a:rPr lang="nl-NL" sz="2200" dirty="0" err="1" smtClean="0"/>
              <a:t>collection</a:t>
            </a:r>
            <a:r>
              <a:rPr lang="nl-NL" sz="2200" dirty="0" smtClean="0"/>
              <a:t> agency</a:t>
            </a:r>
            <a:br>
              <a:rPr lang="nl-NL" sz="2200" dirty="0" smtClean="0"/>
            </a:br>
            <a:r>
              <a:rPr lang="nl-NL" sz="2200" dirty="0" smtClean="0"/>
              <a:t>					2. </a:t>
            </a:r>
            <a:r>
              <a:rPr lang="nl-NL" sz="2200" dirty="0" err="1" smtClean="0"/>
              <a:t>attourney</a:t>
            </a:r>
            <a:r>
              <a:rPr lang="nl-NL" sz="2200" dirty="0" smtClean="0"/>
              <a:t> /</a:t>
            </a:r>
            <a:r>
              <a:rPr lang="nl-NL" sz="2200" dirty="0" err="1" smtClean="0"/>
              <a:t>lawyers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 smtClean="0"/>
              <a:t>					3. </a:t>
            </a:r>
            <a:r>
              <a:rPr lang="fr-FR" sz="2200" dirty="0" err="1" smtClean="0"/>
              <a:t>bailiffs</a:t>
            </a:r>
            <a:endParaRPr lang="fr-FR" sz="2200" dirty="0" smtClean="0"/>
          </a:p>
          <a:p>
            <a:r>
              <a:rPr lang="fr-FR" sz="2200" dirty="0" err="1" smtClean="0"/>
              <a:t>Summons</a:t>
            </a:r>
            <a:r>
              <a:rPr lang="fr-FR" sz="2200" dirty="0" smtClean="0"/>
              <a:t> </a:t>
            </a:r>
            <a:r>
              <a:rPr lang="fr-FR" sz="2200" dirty="0" smtClean="0">
                <a:sym typeface="Wingdings"/>
              </a:rPr>
              <a:t>			1. </a:t>
            </a:r>
            <a:r>
              <a:rPr lang="fr-FR" sz="2200" dirty="0" err="1">
                <a:sym typeface="Wingdings"/>
              </a:rPr>
              <a:t>b</a:t>
            </a:r>
            <a:r>
              <a:rPr lang="fr-FR" sz="2200" dirty="0" err="1" smtClean="0">
                <a:sym typeface="Wingdings"/>
              </a:rPr>
              <a:t>ailiffs</a:t>
            </a:r>
            <a:endParaRPr lang="fr-FR" sz="2200" dirty="0">
              <a:sym typeface="Wingdings"/>
            </a:endParaRPr>
          </a:p>
          <a:p>
            <a:endParaRPr lang="fr-FR" sz="2200" dirty="0"/>
          </a:p>
          <a:p>
            <a:r>
              <a:rPr lang="fr-FR" sz="2200" dirty="0" err="1" smtClean="0"/>
              <a:t>Representation</a:t>
            </a:r>
            <a:r>
              <a:rPr lang="fr-FR" sz="2200" dirty="0" smtClean="0"/>
              <a:t> in court </a:t>
            </a:r>
            <a:r>
              <a:rPr lang="fr-FR" sz="2200" dirty="0" smtClean="0">
                <a:sym typeface="Wingdings"/>
              </a:rPr>
              <a:t>	1. </a:t>
            </a:r>
            <a:r>
              <a:rPr lang="fr-FR" sz="2200" dirty="0" err="1" smtClean="0">
                <a:sym typeface="Wingdings"/>
              </a:rPr>
              <a:t>attourney</a:t>
            </a:r>
            <a:r>
              <a:rPr lang="fr-FR" sz="2200" dirty="0" smtClean="0">
                <a:sym typeface="Wingdings"/>
              </a:rPr>
              <a:t> / </a:t>
            </a:r>
            <a:r>
              <a:rPr lang="fr-FR" sz="2200" dirty="0" err="1" smtClean="0">
                <a:sym typeface="Wingdings"/>
              </a:rPr>
              <a:t>lawyer</a:t>
            </a:r>
            <a:r>
              <a:rPr lang="fr-FR" sz="2200" dirty="0" smtClean="0">
                <a:sym typeface="Wingdings"/>
              </a:rPr>
              <a:t> 						(civil court)</a:t>
            </a:r>
            <a:br>
              <a:rPr lang="fr-FR" sz="2200" dirty="0" smtClean="0">
                <a:sym typeface="Wingdings"/>
              </a:rPr>
            </a:br>
            <a:r>
              <a:rPr lang="fr-FR" sz="2200" dirty="0" smtClean="0">
                <a:sym typeface="Wingdings"/>
              </a:rPr>
              <a:t>					2. </a:t>
            </a:r>
            <a:r>
              <a:rPr lang="fr-FR" sz="2200" dirty="0" err="1" smtClean="0">
                <a:sym typeface="Wingdings"/>
              </a:rPr>
              <a:t>bailiffs</a:t>
            </a:r>
            <a:r>
              <a:rPr lang="fr-FR" sz="2200" dirty="0" smtClean="0">
                <a:sym typeface="Wingdings"/>
              </a:rPr>
              <a:t>/coll. </a:t>
            </a:r>
            <a:r>
              <a:rPr lang="fr-FR" sz="2200" dirty="0" err="1" smtClean="0">
                <a:sym typeface="Wingdings"/>
              </a:rPr>
              <a:t>agency</a:t>
            </a:r>
            <a:r>
              <a:rPr lang="fr-FR" sz="2200" dirty="0" smtClean="0">
                <a:sym typeface="Wingdings"/>
              </a:rPr>
              <a:t> 						(</a:t>
            </a:r>
            <a:r>
              <a:rPr lang="fr-FR" sz="2200" dirty="0" err="1" smtClean="0">
                <a:sym typeface="Wingdings"/>
              </a:rPr>
              <a:t>small</a:t>
            </a:r>
            <a:r>
              <a:rPr lang="fr-FR" sz="2200" dirty="0" smtClean="0">
                <a:sym typeface="Wingdings"/>
              </a:rPr>
              <a:t> claims)</a:t>
            </a:r>
            <a:endParaRPr lang="fr-FR" sz="2200" dirty="0">
              <a:sym typeface="Wingdings"/>
            </a:endParaRPr>
          </a:p>
          <a:p>
            <a:r>
              <a:rPr lang="fr-FR" sz="2200" dirty="0" err="1" smtClean="0">
                <a:sym typeface="Wingdings"/>
              </a:rPr>
              <a:t>Enforcement</a:t>
            </a:r>
            <a:r>
              <a:rPr lang="fr-FR" sz="2200" dirty="0" smtClean="0">
                <a:sym typeface="Wingdings"/>
              </a:rPr>
              <a:t> 			1. </a:t>
            </a:r>
            <a:r>
              <a:rPr lang="fr-FR" sz="2200" dirty="0" err="1">
                <a:sym typeface="Wingdings"/>
              </a:rPr>
              <a:t>b</a:t>
            </a:r>
            <a:r>
              <a:rPr lang="fr-FR" sz="2200" dirty="0" err="1" smtClean="0">
                <a:sym typeface="Wingdings"/>
              </a:rPr>
              <a:t>ailiffs</a:t>
            </a:r>
            <a:endParaRPr lang="nl-NL" sz="22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err="1"/>
              <a:t>Representation</a:t>
            </a:r>
            <a:r>
              <a:rPr lang="fr-FR" sz="4800" dirty="0"/>
              <a:t> in </a:t>
            </a:r>
            <a:r>
              <a:rPr lang="fr-FR" sz="4800" dirty="0" smtClean="0"/>
              <a:t>Court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9275" y="1268760"/>
            <a:ext cx="8042276" cy="467484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Verdana" charset="0"/>
            </a:endParaRPr>
          </a:p>
          <a:p>
            <a:r>
              <a:rPr lang="en-US" sz="2000" dirty="0" smtClean="0">
                <a:latin typeface="Verdana" charset="0"/>
              </a:rPr>
              <a:t>District </a:t>
            </a:r>
            <a:r>
              <a:rPr lang="en-US" sz="2000" dirty="0">
                <a:latin typeface="Verdana" charset="0"/>
              </a:rPr>
              <a:t>Courts: 11 </a:t>
            </a:r>
          </a:p>
          <a:p>
            <a:r>
              <a:rPr lang="en-US" sz="2000" dirty="0">
                <a:latin typeface="Verdana" charset="0"/>
              </a:rPr>
              <a:t>Courts of Appeal: 4 </a:t>
            </a:r>
          </a:p>
          <a:p>
            <a:r>
              <a:rPr lang="en-US" sz="2000" dirty="0">
                <a:latin typeface="Verdana" charset="0"/>
              </a:rPr>
              <a:t>Supreme Court: 1 (civil, criminal and tax law</a:t>
            </a:r>
            <a:r>
              <a:rPr lang="en-US" sz="2000" dirty="0" smtClean="0">
                <a:latin typeface="Verdana" charset="0"/>
              </a:rPr>
              <a:t>)</a:t>
            </a:r>
          </a:p>
          <a:p>
            <a:endParaRPr lang="en-US" sz="2000" dirty="0">
              <a:latin typeface="Verdana" charset="0"/>
            </a:endParaRPr>
          </a:p>
          <a:p>
            <a:pPr lvl="1"/>
            <a:r>
              <a:rPr lang="en-US" sz="2000" dirty="0" smtClean="0">
                <a:latin typeface="Verdana" charset="0"/>
              </a:rPr>
              <a:t>District Courts:</a:t>
            </a:r>
          </a:p>
          <a:p>
            <a:pPr lvl="2"/>
            <a:r>
              <a:rPr lang="en-US" dirty="0" smtClean="0">
                <a:latin typeface="Verdana" charset="0"/>
              </a:rPr>
              <a:t>- all civil procedure, attorney/lawyer is required </a:t>
            </a:r>
          </a:p>
          <a:p>
            <a:pPr lvl="2"/>
            <a:r>
              <a:rPr lang="en-US" dirty="0" smtClean="0">
                <a:latin typeface="Verdana" charset="0"/>
              </a:rPr>
              <a:t>- ‘ small claims’  court: claims &lt; </a:t>
            </a:r>
            <a:r>
              <a:rPr lang="en-US" dirty="0" err="1" smtClean="0">
                <a:latin typeface="Verdana" charset="0"/>
              </a:rPr>
              <a:t>eur.</a:t>
            </a:r>
            <a:r>
              <a:rPr lang="en-US" dirty="0" smtClean="0">
                <a:latin typeface="Verdana" charset="0"/>
              </a:rPr>
              <a:t> 25.000,= </a:t>
            </a:r>
          </a:p>
          <a:p>
            <a:pPr lvl="4"/>
            <a:r>
              <a:rPr lang="en-US" sz="2000" dirty="0" smtClean="0">
                <a:latin typeface="Verdana" charset="0"/>
              </a:rPr>
              <a:t>Parties can appear in person, or by means of en </a:t>
            </a:r>
            <a:r>
              <a:rPr lang="en-US" sz="2000" b="1" u="sng" dirty="0" smtClean="0">
                <a:latin typeface="Verdana" charset="0"/>
              </a:rPr>
              <a:t>representative</a:t>
            </a:r>
            <a:endParaRPr lang="en-US" sz="2000" b="1" u="sng" dirty="0">
              <a:latin typeface="Verdana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err="1"/>
              <a:t>Representation</a:t>
            </a:r>
            <a:r>
              <a:rPr lang="fr-FR" sz="4800" dirty="0"/>
              <a:t> in </a:t>
            </a:r>
            <a:r>
              <a:rPr lang="fr-FR" sz="4800" dirty="0" smtClean="0"/>
              <a:t>Court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49275" y="1268760"/>
            <a:ext cx="8042276" cy="467484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Verdana" charset="0"/>
            </a:endParaRPr>
          </a:p>
          <a:p>
            <a:r>
              <a:rPr lang="nl-NL" sz="2000" dirty="0" err="1" smtClean="0">
                <a:latin typeface="Verdana" charset="0"/>
              </a:rPr>
              <a:t>Note</a:t>
            </a:r>
            <a:r>
              <a:rPr lang="nl-NL" sz="2000" dirty="0" smtClean="0">
                <a:latin typeface="Verdana" charset="0"/>
              </a:rPr>
              <a:t>: </a:t>
            </a:r>
            <a:r>
              <a:rPr lang="nl-NL" sz="2000" b="1" dirty="0" smtClean="0">
                <a:latin typeface="Verdana" charset="0"/>
              </a:rPr>
              <a:t>ALL</a:t>
            </a:r>
            <a:r>
              <a:rPr lang="nl-NL" sz="2000" dirty="0" smtClean="0">
                <a:latin typeface="Verdana" charset="0"/>
              </a:rPr>
              <a:t> </a:t>
            </a:r>
            <a:r>
              <a:rPr lang="nl-NL" sz="2000" dirty="0" err="1" smtClean="0">
                <a:latin typeface="Verdana" charset="0"/>
              </a:rPr>
              <a:t>activities</a:t>
            </a:r>
            <a:r>
              <a:rPr lang="nl-NL" sz="2000" dirty="0" smtClean="0">
                <a:latin typeface="Verdana" charset="0"/>
              </a:rPr>
              <a:t> subject </a:t>
            </a:r>
            <a:r>
              <a:rPr lang="nl-NL" sz="2000" dirty="0" err="1" smtClean="0">
                <a:latin typeface="Verdana" charset="0"/>
              </a:rPr>
              <a:t>to</a:t>
            </a:r>
            <a:r>
              <a:rPr lang="nl-NL" sz="2000" dirty="0" smtClean="0">
                <a:latin typeface="Verdana" charset="0"/>
              </a:rPr>
              <a:t>:</a:t>
            </a:r>
            <a:br>
              <a:rPr lang="nl-NL" sz="2000" dirty="0" smtClean="0">
                <a:latin typeface="Verdana" charset="0"/>
              </a:rPr>
            </a:br>
            <a:r>
              <a:rPr lang="nl-NL" sz="2000" dirty="0" smtClean="0">
                <a:latin typeface="Verdana" charset="0"/>
              </a:rPr>
              <a:t/>
            </a:r>
            <a:br>
              <a:rPr lang="nl-NL" sz="2000" dirty="0" smtClean="0">
                <a:latin typeface="Verdana" charset="0"/>
              </a:rPr>
            </a:br>
            <a:r>
              <a:rPr lang="nl-NL" sz="2000" dirty="0" smtClean="0">
                <a:latin typeface="Verdana" charset="0"/>
              </a:rPr>
              <a:t>	- Bureau </a:t>
            </a:r>
            <a:r>
              <a:rPr lang="nl-NL" sz="2000" dirty="0">
                <a:latin typeface="Verdana" charset="0"/>
              </a:rPr>
              <a:t>of Financial </a:t>
            </a:r>
            <a:r>
              <a:rPr lang="nl-NL" sz="2000" dirty="0" err="1" smtClean="0">
                <a:latin typeface="Verdana" charset="0"/>
              </a:rPr>
              <a:t>Supervision</a:t>
            </a:r>
            <a:r>
              <a:rPr lang="nl-NL" sz="2000" dirty="0" smtClean="0">
                <a:latin typeface="Verdana" charset="0"/>
              </a:rPr>
              <a:t>, </a:t>
            </a:r>
            <a:r>
              <a:rPr lang="nl-NL" sz="2000" dirty="0" err="1" smtClean="0">
                <a:latin typeface="Verdana" charset="0"/>
              </a:rPr>
              <a:t>and</a:t>
            </a:r>
            <a:r>
              <a:rPr lang="nl-NL" sz="2000" dirty="0" smtClean="0">
                <a:latin typeface="Verdana" charset="0"/>
              </a:rPr>
              <a:t> </a:t>
            </a:r>
            <a:br>
              <a:rPr lang="nl-NL" sz="2000" dirty="0" smtClean="0">
                <a:latin typeface="Verdana" charset="0"/>
              </a:rPr>
            </a:br>
            <a:r>
              <a:rPr lang="nl-NL" sz="2000" dirty="0" smtClean="0">
                <a:latin typeface="Verdana" charset="0"/>
              </a:rPr>
              <a:t>	- </a:t>
            </a:r>
            <a:r>
              <a:rPr lang="nl-NL" sz="2000" dirty="0" err="1" smtClean="0">
                <a:latin typeface="Verdana" charset="0"/>
              </a:rPr>
              <a:t>Disciplinary</a:t>
            </a:r>
            <a:r>
              <a:rPr lang="nl-NL" sz="2000" dirty="0" smtClean="0">
                <a:latin typeface="Verdana" charset="0"/>
              </a:rPr>
              <a:t> procedures</a:t>
            </a:r>
          </a:p>
          <a:p>
            <a:endParaRPr lang="nl-NL" sz="2000" dirty="0">
              <a:latin typeface="Verdana" charset="0"/>
            </a:endParaRPr>
          </a:p>
          <a:p>
            <a:r>
              <a:rPr lang="nl-NL" sz="2000" dirty="0" smtClean="0">
                <a:latin typeface="Verdana" charset="0"/>
              </a:rPr>
              <a:t>In </a:t>
            </a:r>
            <a:r>
              <a:rPr lang="nl-NL" sz="2000" dirty="0" err="1" smtClean="0">
                <a:latin typeface="Verdana" charset="0"/>
              </a:rPr>
              <a:t>accordance</a:t>
            </a:r>
            <a:r>
              <a:rPr lang="nl-NL" sz="2000" dirty="0" smtClean="0">
                <a:latin typeface="Verdana" charset="0"/>
              </a:rPr>
              <a:t> </a:t>
            </a:r>
            <a:r>
              <a:rPr lang="nl-NL" sz="2000" dirty="0" err="1" smtClean="0">
                <a:latin typeface="Verdana" charset="0"/>
              </a:rPr>
              <a:t>with</a:t>
            </a:r>
            <a:r>
              <a:rPr lang="nl-NL" sz="2000" dirty="0" smtClean="0">
                <a:latin typeface="Verdana" charset="0"/>
              </a:rPr>
              <a:t> </a:t>
            </a:r>
            <a:r>
              <a:rPr lang="nl-NL" sz="2000" dirty="0" err="1" smtClean="0">
                <a:latin typeface="Verdana" charset="0"/>
              </a:rPr>
              <a:t>guidelines</a:t>
            </a:r>
            <a:r>
              <a:rPr lang="nl-NL" sz="2000" dirty="0" smtClean="0">
                <a:latin typeface="Verdana" charset="0"/>
              </a:rPr>
              <a:t> CEPEJ (</a:t>
            </a:r>
            <a:r>
              <a:rPr lang="nl-NL" sz="2000" dirty="0" smtClean="0"/>
              <a:t>The </a:t>
            </a:r>
            <a:r>
              <a:rPr lang="nl-NL" sz="2000" dirty="0"/>
              <a:t>European </a:t>
            </a:r>
            <a:r>
              <a:rPr lang="nl-NL" sz="2000" dirty="0" err="1"/>
              <a:t>Commission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the Efficiency of </a:t>
            </a:r>
            <a:r>
              <a:rPr lang="nl-NL" sz="2000" dirty="0" err="1" smtClean="0"/>
              <a:t>Justice</a:t>
            </a:r>
            <a:r>
              <a:rPr lang="nl-NL" sz="2000" dirty="0" smtClean="0"/>
              <a:t>)</a:t>
            </a:r>
            <a:endParaRPr lang="en-US" sz="2000" dirty="0" smtClean="0">
              <a:latin typeface="Verdana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1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- Merci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" y="3284984"/>
            <a:ext cx="8001000" cy="1584176"/>
          </a:xfrm>
        </p:spPr>
        <p:txBody>
          <a:bodyPr>
            <a:normAutofit/>
          </a:bodyPr>
          <a:lstStyle/>
          <a:p>
            <a:r>
              <a:rPr lang="fr-FR" dirty="0" err="1" smtClean="0"/>
              <a:t>Wilbert</a:t>
            </a:r>
            <a:r>
              <a:rPr lang="fr-FR" dirty="0" smtClean="0"/>
              <a:t> van de Donk </a:t>
            </a:r>
            <a:endParaRPr lang="fr-FR" dirty="0"/>
          </a:p>
          <a:p>
            <a:r>
              <a:rPr lang="fr-FR" dirty="0"/>
              <a:t>Chairman Royal Professional </a:t>
            </a:r>
            <a:r>
              <a:rPr lang="fr-FR" dirty="0" err="1"/>
              <a:t>Board</a:t>
            </a:r>
            <a:r>
              <a:rPr lang="fr-FR" dirty="0"/>
              <a:t> of </a:t>
            </a:r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Officers</a:t>
            </a:r>
            <a:r>
              <a:rPr lang="fr-FR" dirty="0"/>
              <a:t>, </a:t>
            </a:r>
          </a:p>
          <a:p>
            <a:r>
              <a:rPr lang="fr-FR" dirty="0"/>
              <a:t>The </a:t>
            </a:r>
            <a:r>
              <a:rPr lang="fr-FR" dirty="0" err="1"/>
              <a:t>Netherlands</a:t>
            </a:r>
            <a:r>
              <a:rPr lang="fr-FR" dirty="0"/>
              <a:t>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326</TotalTime>
  <Words>165</Words>
  <Application>Microsoft Macintosh PowerPoint</Application>
  <PresentationFormat>Diavoorstelling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Briesje</vt:lpstr>
      <vt:lpstr>Representation in Court</vt:lpstr>
      <vt:lpstr>Representation in Court</vt:lpstr>
      <vt:lpstr>Representation in Court</vt:lpstr>
      <vt:lpstr>Representation in Court</vt:lpstr>
      <vt:lpstr>Representation in Court</vt:lpstr>
      <vt:lpstr>Representation in Court</vt:lpstr>
      <vt:lpstr>Thank you -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Jos UITDEHAAG</cp:lastModifiedBy>
  <cp:revision>59</cp:revision>
  <dcterms:created xsi:type="dcterms:W3CDTF">2011-10-09T12:32:06Z</dcterms:created>
  <dcterms:modified xsi:type="dcterms:W3CDTF">2015-05-27T12:28:54Z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933730099</vt:i4>
  </property>
  <property fmtid="{D5CDD505-2E9C-101B-9397-08002B2CF9AE}" pid="3" name="_NewReviewCycle">
    <vt:lpwstr/>
  </property>
  <property fmtid="{D5CDD505-2E9C-101B-9397-08002B2CF9AE}" pid="4" name="_EmailSubject">
    <vt:lpwstr>About the Congress in Madrid</vt:lpwstr>
  </property>
  <property fmtid="{D5CDD505-2E9C-101B-9397-08002B2CF9AE}" pid="5" name="_AuthorEmail">
    <vt:lpwstr>wilbert.vddonk@janssen-janssen.nl</vt:lpwstr>
  </property>
  <property fmtid="{D5CDD505-2E9C-101B-9397-08002B2CF9AE}" pid="6" name="_AuthorEmailDisplayName">
    <vt:lpwstr>Wilbert van de Donk | Janssen &amp; Janssen c.s., Incasso &amp; Gerechtsdeurwaarders</vt:lpwstr>
  </property>
</Properties>
</file>