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1" autoAdjust="0"/>
    <p:restoredTop sz="92750" autoAdjust="0"/>
  </p:normalViewPr>
  <p:slideViewPr>
    <p:cSldViewPr snapToGrid="0">
      <p:cViewPr varScale="1">
        <p:scale>
          <a:sx n="57" d="100"/>
          <a:sy n="57" d="100"/>
        </p:scale>
        <p:origin x="102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57B-D1DB-4506-B911-3085993D46CF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CEE-130B-44C3-8656-A584FEC8D60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2231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57B-D1DB-4506-B911-3085993D46CF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CEE-130B-44C3-8656-A584FEC8D60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6914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57B-D1DB-4506-B911-3085993D46CF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CEE-130B-44C3-8656-A584FEC8D60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92588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57B-D1DB-4506-B911-3085993D46CF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CEE-130B-44C3-8656-A584FEC8D60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10965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57B-D1DB-4506-B911-3085993D46CF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CEE-130B-44C3-8656-A584FEC8D60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9786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57B-D1DB-4506-B911-3085993D46CF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CEE-130B-44C3-8656-A584FEC8D60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0256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57B-D1DB-4506-B911-3085993D46CF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CEE-130B-44C3-8656-A584FEC8D60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9640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57B-D1DB-4506-B911-3085993D46CF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CEE-130B-44C3-8656-A584FEC8D60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9076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57B-D1DB-4506-B911-3085993D46CF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CEE-130B-44C3-8656-A584FEC8D60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074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57B-D1DB-4506-B911-3085993D46CF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CEE-130B-44C3-8656-A584FEC8D60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013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57B-D1DB-4506-B911-3085993D46CF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CEE-130B-44C3-8656-A584FEC8D60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307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57B-D1DB-4506-B911-3085993D46CF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CEE-130B-44C3-8656-A584FEC8D60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6713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t-EE" smtClean="0"/>
              <a:t>Muutke pealkirja laadi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57B-D1DB-4506-B911-3085993D46CF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CEE-130B-44C3-8656-A584FEC8D60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7193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3C4D57B-D1DB-4506-B911-3085993D46CF}" type="datetimeFigureOut">
              <a:rPr lang="et-EE" smtClean="0"/>
              <a:pPr/>
              <a:t>14.05.2015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9648CEE-130B-44C3-8656-A584FEC8D60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3614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Developments in Estonian legislation of enforcement proceedings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1" cy="1459254"/>
          </a:xfrm>
        </p:spPr>
        <p:txBody>
          <a:bodyPr>
            <a:noAutofit/>
          </a:bodyPr>
          <a:lstStyle/>
          <a:p>
            <a:endParaRPr lang="et-EE" sz="2400" dirty="0" smtClean="0"/>
          </a:p>
          <a:p>
            <a:r>
              <a:rPr lang="en-US" sz="2400" dirty="0" smtClean="0"/>
              <a:t>Tallinn Bailiff and Trustee in Bankruptcy </a:t>
            </a:r>
          </a:p>
          <a:p>
            <a:r>
              <a:rPr lang="en-US" sz="2400" dirty="0" smtClean="0"/>
              <a:t>Elin </a:t>
            </a:r>
            <a:r>
              <a:rPr lang="en-US" sz="2400" dirty="0" err="1" smtClean="0"/>
              <a:t>Vilippus</a:t>
            </a:r>
            <a:endParaRPr lang="en-US" sz="2400" dirty="0"/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312" y="0"/>
            <a:ext cx="1875058" cy="84129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312" y="5372100"/>
            <a:ext cx="21209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96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Criticism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719667" y="1690688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New regulation is highly criticized among bailiffs;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It does not guarantee sufficient income for maintaining the office and financing failed proceedings; therefore it is considered </a:t>
            </a:r>
            <a:r>
              <a:rPr lang="en-US" sz="2600" dirty="0" err="1" smtClean="0"/>
              <a:t>demotivating</a:t>
            </a:r>
            <a:r>
              <a:rPr lang="en-US" sz="26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dirty="0" smtClean="0"/>
              <a:t>Bailiffs fees were raised in 2001. Result: efficiency of enforcement proceedings </a:t>
            </a:r>
            <a:r>
              <a:rPr lang="en-US" sz="2600" b="1" dirty="0" smtClean="0"/>
              <a:t>increased by 50 %</a:t>
            </a:r>
            <a:r>
              <a:rPr lang="en-US" sz="2600" dirty="0" smtClean="0"/>
              <a:t> (number of closed files doubled).</a:t>
            </a:r>
          </a:p>
        </p:txBody>
      </p:sp>
    </p:spTree>
    <p:extLst>
      <p:ext uri="{BB962C8B-B14F-4D97-AF65-F5344CB8AC3E}">
        <p14:creationId xmlns:p14="http://schemas.microsoft.com/office/powerpoint/2010/main" val="112749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</a:t>
            </a:r>
            <a:r>
              <a:rPr lang="en-US" dirty="0" smtClean="0"/>
              <a:t>you</a:t>
            </a:r>
            <a:r>
              <a:rPr lang="et-EE" dirty="0" smtClean="0"/>
              <a:t>!</a:t>
            </a:r>
            <a:br>
              <a:rPr lang="et-EE" dirty="0" smtClean="0"/>
            </a:br>
            <a:r>
              <a:rPr lang="en-US" dirty="0" smtClean="0"/>
              <a:t>Merci!</a:t>
            </a:r>
            <a:endParaRPr lang="en-US" dirty="0"/>
          </a:p>
        </p:txBody>
      </p:sp>
      <p:sp>
        <p:nvSpPr>
          <p:cNvPr id="2" name="Alapealkiri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Tallinn Bailiff and Trustee in Bankruptcy </a:t>
            </a:r>
          </a:p>
          <a:p>
            <a:r>
              <a:rPr lang="en-US" sz="2400" dirty="0"/>
              <a:t>Elin </a:t>
            </a:r>
            <a:r>
              <a:rPr lang="en-US" sz="2400" dirty="0" err="1"/>
              <a:t>Vilippus</a:t>
            </a:r>
            <a:endParaRPr lang="en-US" sz="2400" dirty="0"/>
          </a:p>
          <a:p>
            <a:endParaRPr lang="et-EE" sz="2400" dirty="0"/>
          </a:p>
        </p:txBody>
      </p:sp>
      <p:pic>
        <p:nvPicPr>
          <p:cNvPr id="3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471" y="0"/>
            <a:ext cx="1875058" cy="84129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5550" y="5372100"/>
            <a:ext cx="21209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4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maintenance problems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36,000 single parent households in Estonia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every fourth child is being raised by a single parent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2/3 of them is raised in poverty</a:t>
            </a:r>
            <a:endParaRPr lang="et-EE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t-EE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over 12,000 maintenance claims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total debt exceeds 10 million euros</a:t>
            </a:r>
          </a:p>
        </p:txBody>
      </p:sp>
    </p:spTree>
    <p:extLst>
      <p:ext uri="{BB962C8B-B14F-4D97-AF65-F5344CB8AC3E}">
        <p14:creationId xmlns:p14="http://schemas.microsoft.com/office/powerpoint/2010/main" val="30172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alimony enforcement proceedings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00" dirty="0" smtClean="0"/>
              <a:t>March 2016</a:t>
            </a:r>
            <a:endParaRPr lang="et-EE" sz="2600" dirty="0" smtClean="0"/>
          </a:p>
          <a:p>
            <a:pPr marL="0" indent="0">
              <a:buNone/>
            </a:pPr>
            <a:r>
              <a:rPr lang="en-US" sz="2600" dirty="0" smtClean="0"/>
              <a:t>Court can suspend debtor’s: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right to drive a motor vehicle or to operate a small ship or jet ski</a:t>
            </a:r>
            <a:r>
              <a:rPr lang="et-EE" sz="2600" dirty="0" smtClean="0"/>
              <a:t>;</a:t>
            </a:r>
            <a:endParaRPr lang="en-US" sz="2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hunting right, fishing card</a:t>
            </a:r>
            <a:r>
              <a:rPr lang="et-EE" sz="2600" dirty="0" smtClean="0"/>
              <a:t>;</a:t>
            </a:r>
            <a:endParaRPr lang="en-US" sz="2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weapons permit and permit to acquire a weapon</a:t>
            </a:r>
            <a:r>
              <a:rPr lang="et-EE" sz="2600" dirty="0"/>
              <a:t>.</a:t>
            </a:r>
            <a:endParaRPr lang="en-US" sz="2600" dirty="0" smtClean="0"/>
          </a:p>
          <a:p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50% of the population of Estonia have the right to drive</a:t>
            </a:r>
          </a:p>
          <a:p>
            <a:endParaRPr lang="et-EE" sz="2600" dirty="0"/>
          </a:p>
        </p:txBody>
      </p:sp>
    </p:spTree>
    <p:extLst>
      <p:ext uri="{BB962C8B-B14F-4D97-AF65-F5344CB8AC3E}">
        <p14:creationId xmlns:p14="http://schemas.microsoft.com/office/powerpoint/2010/main" val="20132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ldi kohatäide 2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5" r="4425"/>
          <a:stretch>
            <a:fillRect/>
          </a:stretch>
        </p:blipFill>
        <p:spPr>
          <a:xfrm>
            <a:off x="638561" y="0"/>
            <a:ext cx="11112914" cy="6858000"/>
          </a:xfrm>
        </p:spPr>
      </p:pic>
    </p:spTree>
    <p:extLst>
      <p:ext uri="{BB962C8B-B14F-4D97-AF65-F5344CB8AC3E}">
        <p14:creationId xmlns:p14="http://schemas.microsoft.com/office/powerpoint/2010/main" val="412782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Idea’s roots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t-EE" sz="2600" dirty="0" smtClean="0"/>
              <a:t>AIM: </a:t>
            </a:r>
            <a:r>
              <a:rPr lang="en-US" sz="2600" dirty="0" smtClean="0"/>
              <a:t>To deprive debtor from enjoying certain benefits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Idea derives from United States, Canada, Czech Republic, Slovakia and Australia;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Washington test: 300% more money was collected due to suspension of the right to drive;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Other restrictions were considered as well (</a:t>
            </a:r>
            <a:r>
              <a:rPr lang="en-US" sz="2600" dirty="0" err="1" smtClean="0"/>
              <a:t>licences</a:t>
            </a:r>
            <a:r>
              <a:rPr lang="en-US" sz="2600" dirty="0" smtClean="0"/>
              <a:t>, activity permits, permission to leave the country)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73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mtClean="0"/>
              <a:t>New obligations for enforcement officer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sz="2600" dirty="0" err="1" smtClean="0"/>
              <a:t>question</a:t>
            </a:r>
            <a:r>
              <a:rPr lang="et-EE" sz="2600" dirty="0" smtClean="0"/>
              <a:t> </a:t>
            </a:r>
            <a:r>
              <a:rPr lang="et-EE" sz="2600" dirty="0" err="1" smtClean="0"/>
              <a:t>alimony</a:t>
            </a:r>
            <a:r>
              <a:rPr lang="et-EE" sz="2600" dirty="0" smtClean="0"/>
              <a:t> </a:t>
            </a:r>
            <a:r>
              <a:rPr lang="et-EE" sz="2600" dirty="0" err="1" smtClean="0"/>
              <a:t>debtor</a:t>
            </a:r>
            <a:r>
              <a:rPr lang="et-EE" sz="2600" dirty="0" smtClean="0"/>
              <a:t> at </a:t>
            </a:r>
            <a:r>
              <a:rPr lang="et-EE" sz="2600" dirty="0" err="1" smtClean="0"/>
              <a:t>least</a:t>
            </a:r>
            <a:r>
              <a:rPr lang="et-EE" sz="2600" dirty="0" smtClean="0"/>
              <a:t> </a:t>
            </a:r>
            <a:r>
              <a:rPr lang="et-EE" sz="2600" b="1" dirty="0" err="1" smtClean="0"/>
              <a:t>every</a:t>
            </a:r>
            <a:r>
              <a:rPr lang="et-EE" sz="2600" b="1" dirty="0" smtClean="0"/>
              <a:t> </a:t>
            </a:r>
            <a:r>
              <a:rPr lang="et-EE" sz="2600" b="1" dirty="0" err="1" smtClean="0"/>
              <a:t>two</a:t>
            </a:r>
            <a:r>
              <a:rPr lang="et-EE" sz="2600" b="1" dirty="0" smtClean="0"/>
              <a:t> </a:t>
            </a:r>
            <a:r>
              <a:rPr lang="et-EE" sz="2600" b="1" dirty="0" err="1" smtClean="0"/>
              <a:t>months</a:t>
            </a:r>
            <a:r>
              <a:rPr lang="et-EE" sz="2600" b="1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t-EE" sz="2600" dirty="0" err="1" smtClean="0"/>
              <a:t>establish</a:t>
            </a:r>
            <a:r>
              <a:rPr lang="et-EE" sz="2600" dirty="0" smtClean="0"/>
              <a:t> </a:t>
            </a:r>
            <a:r>
              <a:rPr lang="et-EE" sz="2600" dirty="0" err="1" smtClean="0"/>
              <a:t>the</a:t>
            </a:r>
            <a:r>
              <a:rPr lang="et-EE" sz="2600" dirty="0" smtClean="0"/>
              <a:t> </a:t>
            </a:r>
            <a:r>
              <a:rPr lang="et-EE" sz="2600" dirty="0" err="1" smtClean="0"/>
              <a:t>reason</a:t>
            </a:r>
            <a:r>
              <a:rPr lang="et-EE" sz="2600" dirty="0" smtClean="0"/>
              <a:t> of non-</a:t>
            </a:r>
            <a:r>
              <a:rPr lang="et-EE" sz="2600" dirty="0" err="1" smtClean="0"/>
              <a:t>payment</a:t>
            </a:r>
            <a:r>
              <a:rPr lang="et-EE" sz="2600" dirty="0" smtClean="0"/>
              <a:t>;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search </a:t>
            </a:r>
            <a:r>
              <a:rPr lang="et-EE" sz="2600" dirty="0" err="1" smtClean="0"/>
              <a:t>debtor’s</a:t>
            </a:r>
            <a:r>
              <a:rPr lang="et-EE" sz="2600" dirty="0" smtClean="0"/>
              <a:t> </a:t>
            </a:r>
            <a:r>
              <a:rPr lang="en-US" sz="2600" dirty="0" smtClean="0"/>
              <a:t>premises and land </a:t>
            </a:r>
            <a:r>
              <a:rPr lang="en-US" sz="2600" b="1" dirty="0" smtClean="0"/>
              <a:t>at</a:t>
            </a:r>
            <a:r>
              <a:rPr lang="en-US" sz="2600" dirty="0" smtClean="0"/>
              <a:t> </a:t>
            </a:r>
            <a:r>
              <a:rPr lang="en-US" sz="2600" b="1" dirty="0" smtClean="0"/>
              <a:t>least once a year;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seize amounts paid to </a:t>
            </a:r>
            <a:r>
              <a:rPr lang="en-US" sz="2600" b="1" dirty="0" smtClean="0"/>
              <a:t>third parties </a:t>
            </a:r>
            <a:r>
              <a:rPr lang="en-US" sz="2600" dirty="0" smtClean="0"/>
              <a:t>if they exceed the minimum not subject to seizure;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Permit to suspend various benefits lies with the </a:t>
            </a:r>
            <a:r>
              <a:rPr lang="en-US" sz="2600" b="1" dirty="0" smtClean="0"/>
              <a:t>court.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919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Changes in enforcement officer’s fees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So far: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dirty="0" smtClean="0"/>
              <a:t>fee has depended on the amount of collected claim;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dirty="0" smtClean="0"/>
              <a:t>valid procedure is built on </a:t>
            </a:r>
            <a:r>
              <a:rPr lang="en-US" sz="2600" b="1" dirty="0" smtClean="0"/>
              <a:t>cross-</a:t>
            </a:r>
            <a:r>
              <a:rPr lang="en-US" sz="2600" b="1" dirty="0" err="1" smtClean="0"/>
              <a:t>subsidising</a:t>
            </a:r>
            <a:r>
              <a:rPr lang="en-US" sz="2600" dirty="0" smtClean="0"/>
              <a:t>; bailiffs finance the costs of failed proceedings on the account of successful ones.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/>
              <a:t>Amount of bailiff’s fee is nevertheless considered to be disproportionately large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5649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regulation </a:t>
            </a:r>
            <a:r>
              <a:rPr lang="et-EE" dirty="0" smtClean="0"/>
              <a:t>– </a:t>
            </a:r>
            <a:r>
              <a:rPr lang="en-US" dirty="0" smtClean="0"/>
              <a:t>January 2017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468878"/>
            <a:ext cx="10515600" cy="498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Objective: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enforcement proceedings </a:t>
            </a:r>
            <a:r>
              <a:rPr lang="en-US" b="1" dirty="0" smtClean="0"/>
              <a:t>less costly </a:t>
            </a:r>
            <a:r>
              <a:rPr lang="en-US" dirty="0" smtClean="0"/>
              <a:t>for the debtors;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motivate debtor to pay debt </a:t>
            </a:r>
            <a:r>
              <a:rPr lang="en-US" b="1" dirty="0" smtClean="0"/>
              <a:t>voluntarily</a:t>
            </a:r>
            <a:r>
              <a:rPr lang="en-US" dirty="0" smtClean="0"/>
              <a:t> (minimal </a:t>
            </a:r>
            <a:r>
              <a:rPr lang="en-US" dirty="0"/>
              <a:t>period of voluntary payment is extended to </a:t>
            </a:r>
            <a:r>
              <a:rPr lang="en-US" b="1" dirty="0"/>
              <a:t>30</a:t>
            </a:r>
            <a:r>
              <a:rPr lang="en-US" dirty="0"/>
              <a:t> </a:t>
            </a:r>
            <a:r>
              <a:rPr lang="en-US" dirty="0" smtClean="0"/>
              <a:t>days)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 case of voluntary payment </a:t>
            </a:r>
            <a:r>
              <a:rPr lang="en-US" b="1" dirty="0"/>
              <a:t>only the initiation fee </a:t>
            </a:r>
            <a:r>
              <a:rPr lang="en-US" dirty="0"/>
              <a:t>has to be paid:</a:t>
            </a:r>
          </a:p>
          <a:p>
            <a:r>
              <a:rPr lang="en-US" dirty="0"/>
              <a:t>15 </a:t>
            </a:r>
            <a:r>
              <a:rPr lang="en-US" dirty="0" err="1"/>
              <a:t>euros</a:t>
            </a:r>
            <a:r>
              <a:rPr lang="en-US" dirty="0"/>
              <a:t> – non-proprietary claims; </a:t>
            </a:r>
          </a:p>
          <a:p>
            <a:r>
              <a:rPr lang="en-US" dirty="0"/>
              <a:t>15 </a:t>
            </a:r>
            <a:r>
              <a:rPr lang="en-US" dirty="0" err="1"/>
              <a:t>euros</a:t>
            </a:r>
            <a:r>
              <a:rPr lang="en-US" dirty="0"/>
              <a:t> – claims up to 51 </a:t>
            </a:r>
            <a:r>
              <a:rPr lang="en-US" dirty="0" err="1"/>
              <a:t>euros</a:t>
            </a:r>
            <a:r>
              <a:rPr lang="en-US" dirty="0"/>
              <a:t>; </a:t>
            </a:r>
          </a:p>
          <a:p>
            <a:r>
              <a:rPr lang="en-US" dirty="0"/>
              <a:t>30 </a:t>
            </a:r>
            <a:r>
              <a:rPr lang="en-US" dirty="0" err="1"/>
              <a:t>euros</a:t>
            </a:r>
            <a:r>
              <a:rPr lang="en-US" dirty="0"/>
              <a:t> – 51-5000 </a:t>
            </a:r>
            <a:r>
              <a:rPr lang="en-US" dirty="0" err="1"/>
              <a:t>euros</a:t>
            </a:r>
            <a:r>
              <a:rPr lang="en-US" dirty="0"/>
              <a:t>;</a:t>
            </a:r>
          </a:p>
          <a:p>
            <a:r>
              <a:rPr lang="en-US" dirty="0"/>
              <a:t>60 </a:t>
            </a:r>
            <a:r>
              <a:rPr lang="en-US" dirty="0" err="1"/>
              <a:t>euros</a:t>
            </a:r>
            <a:r>
              <a:rPr lang="en-US" dirty="0"/>
              <a:t> – in case of claims that exceed 5000 </a:t>
            </a:r>
            <a:r>
              <a:rPr lang="en-US" dirty="0" err="1"/>
              <a:t>euros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531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 regulation </a:t>
            </a:r>
            <a:r>
              <a:rPr lang="et-EE" dirty="0"/>
              <a:t>– </a:t>
            </a:r>
            <a:r>
              <a:rPr lang="en-US" dirty="0"/>
              <a:t>January 2017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556426"/>
            <a:ext cx="10515600" cy="498056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600" b="1" dirty="0" smtClean="0"/>
              <a:t>Initiation </a:t>
            </a:r>
            <a:r>
              <a:rPr lang="en-US" sz="2600" b="1" dirty="0"/>
              <a:t>fee is doubled </a:t>
            </a:r>
            <a:r>
              <a:rPr lang="en-US" sz="2600" dirty="0"/>
              <a:t>if </a:t>
            </a:r>
            <a:r>
              <a:rPr lang="et-EE" sz="2600" dirty="0" smtClean="0"/>
              <a:t>debtor’s </a:t>
            </a:r>
            <a:r>
              <a:rPr lang="en-US" sz="2600" dirty="0" smtClean="0"/>
              <a:t>address is incorrect – delivery of documents is one of the hardest parts in enforcement proceedings;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t-EE" sz="2600" b="1" dirty="0" smtClean="0"/>
              <a:t>M</a:t>
            </a:r>
            <a:r>
              <a:rPr lang="en-US" sz="2600" b="1" dirty="0" err="1" smtClean="0"/>
              <a:t>ain</a:t>
            </a:r>
            <a:r>
              <a:rPr lang="en-US" sz="2600" b="1" dirty="0" smtClean="0"/>
              <a:t> </a:t>
            </a:r>
            <a:r>
              <a:rPr lang="en-US" sz="2600" b="1" dirty="0"/>
              <a:t>fee is 16 </a:t>
            </a:r>
            <a:r>
              <a:rPr lang="et-EE" sz="2600" b="1" dirty="0" smtClean="0"/>
              <a:t>E</a:t>
            </a:r>
            <a:r>
              <a:rPr lang="en-US" sz="2600" b="1" dirty="0" err="1" smtClean="0"/>
              <a:t>uros</a:t>
            </a:r>
            <a:r>
              <a:rPr lang="en-US" sz="2600" b="1" dirty="0" smtClean="0"/>
              <a:t> </a:t>
            </a:r>
            <a:r>
              <a:rPr lang="en-US" sz="2600" dirty="0"/>
              <a:t>if claim is fully satisfied through seizure of a bank account</a:t>
            </a:r>
            <a:r>
              <a:rPr lang="en-US" sz="2600" dirty="0" smtClean="0"/>
              <a:t>;</a:t>
            </a:r>
            <a:endParaRPr lang="et-EE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t-EE" sz="2600" b="1" dirty="0" smtClean="0"/>
              <a:t>A</a:t>
            </a:r>
            <a:r>
              <a:rPr lang="en-US" sz="2600" b="1" dirty="0" err="1" smtClean="0"/>
              <a:t>dditional</a:t>
            </a:r>
            <a:r>
              <a:rPr lang="en-US" sz="2600" b="1" dirty="0" smtClean="0"/>
              <a:t> fee </a:t>
            </a:r>
            <a:r>
              <a:rPr lang="en-US" sz="2600" dirty="0" smtClean="0"/>
              <a:t>for </a:t>
            </a:r>
            <a:r>
              <a:rPr lang="en-US" sz="2600" dirty="0"/>
              <a:t>selling the property is </a:t>
            </a:r>
            <a:r>
              <a:rPr lang="en-US" sz="2600" b="1" dirty="0"/>
              <a:t>maximum 2000 </a:t>
            </a:r>
            <a:r>
              <a:rPr lang="et-EE" sz="2600" b="1" dirty="0" smtClean="0"/>
              <a:t>E</a:t>
            </a:r>
            <a:r>
              <a:rPr lang="en-US" sz="2600" b="1" dirty="0" err="1" smtClean="0"/>
              <a:t>uros</a:t>
            </a:r>
            <a:r>
              <a:rPr lang="en-US" sz="2600" b="1" dirty="0" smtClean="0"/>
              <a:t> </a:t>
            </a:r>
            <a:r>
              <a:rPr lang="en-US" sz="2600" dirty="0" smtClean="0"/>
              <a:t>– to avoid unreasonable profit from selling expensive assets.</a:t>
            </a:r>
          </a:p>
        </p:txBody>
      </p:sp>
    </p:spTree>
    <p:extLst>
      <p:ext uri="{BB962C8B-B14F-4D97-AF65-F5344CB8AC3E}">
        <p14:creationId xmlns:p14="http://schemas.microsoft.com/office/powerpoint/2010/main" val="16162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esje">
  <a:themeElements>
    <a:clrScheme name="Briesj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esj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esj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 Power Point Madrid</Template>
  <TotalTime>83</TotalTime>
  <Words>490</Words>
  <Application>Microsoft Office PowerPoint</Application>
  <PresentationFormat>Laiekraan</PresentationFormat>
  <Paragraphs>61</Paragraphs>
  <Slides>11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5" baseType="lpstr">
      <vt:lpstr>News Gothic MT</vt:lpstr>
      <vt:lpstr>Wingdings</vt:lpstr>
      <vt:lpstr>Wingdings 2</vt:lpstr>
      <vt:lpstr>Briesje</vt:lpstr>
      <vt:lpstr>Developments in Estonian legislation of enforcement proceedings</vt:lpstr>
      <vt:lpstr>Child maintenance problems</vt:lpstr>
      <vt:lpstr>Changes in alimony enforcement proceedings</vt:lpstr>
      <vt:lpstr>PowerPointi esitlus</vt:lpstr>
      <vt:lpstr>Idea’s roots</vt:lpstr>
      <vt:lpstr>New obligations for enforcement officer</vt:lpstr>
      <vt:lpstr>Changes in enforcement officer’s fees</vt:lpstr>
      <vt:lpstr>New regulation – January 2017</vt:lpstr>
      <vt:lpstr>New regulation – January 2017</vt:lpstr>
      <vt:lpstr>Criticism</vt:lpstr>
      <vt:lpstr>Thank you! Merci!</vt:lpstr>
    </vt:vector>
  </TitlesOfParts>
  <Company>Justiitsministeerium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Developments in Estonian legislation of enforcement proceedings</dc:title>
  <dc:creator>Irina Pavlovskaja</dc:creator>
  <cp:lastModifiedBy>Irina Pavlovskaja</cp:lastModifiedBy>
  <cp:revision>55</cp:revision>
  <dcterms:created xsi:type="dcterms:W3CDTF">2015-05-07T16:07:14Z</dcterms:created>
  <dcterms:modified xsi:type="dcterms:W3CDTF">2015-05-14T11:28:10Z</dcterms:modified>
</cp:coreProperties>
</file>