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6" r:id="rId2"/>
    <p:sldId id="257" r:id="rId3"/>
    <p:sldId id="282" r:id="rId4"/>
    <p:sldId id="283" r:id="rId5"/>
    <p:sldId id="284" r:id="rId6"/>
    <p:sldId id="286" r:id="rId7"/>
    <p:sldId id="287" r:id="rId8"/>
    <p:sldId id="288" r:id="rId9"/>
    <p:sldId id="289" r:id="rId10"/>
    <p:sldId id="28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52" autoAdjust="0"/>
  </p:normalViewPr>
  <p:slideViewPr>
    <p:cSldViewPr>
      <p:cViewPr>
        <p:scale>
          <a:sx n="63" d="100"/>
          <a:sy n="63" d="100"/>
        </p:scale>
        <p:origin x="-2172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03/06/2015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1268760"/>
            <a:ext cx="6192688" cy="316835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dirty="0" smtClean="0"/>
              <a:t>Innovative </a:t>
            </a:r>
            <a:r>
              <a:rPr lang="en-GB" sz="4000" dirty="0"/>
              <a:t>Rule of Law Initiative</a:t>
            </a:r>
            <a:r>
              <a:rPr lang="nl-NL" sz="4000" dirty="0"/>
              <a:t/>
            </a:r>
            <a:br>
              <a:rPr lang="nl-NL" sz="4000" dirty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b="1" dirty="0" smtClean="0"/>
              <a:t>Enforcement Toolkit</a:t>
            </a:r>
            <a:br>
              <a:rPr lang="en-GB" sz="4000" b="1" dirty="0" smtClean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dirty="0" smtClean="0"/>
              <a:t>Jos Uitdehaag</a:t>
            </a:r>
            <a:endParaRPr lang="nl-NL" sz="40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5390933"/>
            <a:ext cx="2120900" cy="1485900"/>
          </a:xfrm>
          <a:prstGeom prst="rect">
            <a:avLst/>
          </a:prstGeom>
        </p:spPr>
      </p:pic>
      <p:pic>
        <p:nvPicPr>
          <p:cNvPr id="6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9151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5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960511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Thank</a:t>
            </a:r>
            <a:r>
              <a:rPr lang="fr-FR" sz="4000" dirty="0" smtClean="0"/>
              <a:t> </a:t>
            </a:r>
            <a:r>
              <a:rPr lang="fr-FR" sz="4000" dirty="0" err="1" smtClean="0"/>
              <a:t>you</a:t>
            </a:r>
            <a:r>
              <a:rPr lang="fr-FR" sz="4000" dirty="0" smtClean="0"/>
              <a:t> - Merci</a:t>
            </a:r>
            <a:endParaRPr lang="fr-FR" sz="40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5366615"/>
            <a:ext cx="2120900" cy="1485900"/>
          </a:xfrm>
          <a:prstGeom prst="rect">
            <a:avLst/>
          </a:prstGeom>
        </p:spPr>
      </p:pic>
      <p:pic>
        <p:nvPicPr>
          <p:cNvPr id="6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86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42276" cy="720080"/>
          </a:xfrm>
        </p:spPr>
        <p:txBody>
          <a:bodyPr/>
          <a:lstStyle/>
          <a:p>
            <a:r>
              <a:rPr lang="en-US" sz="2400" b="1" dirty="0"/>
              <a:t>Legal reform: justice for everybody</a:t>
            </a:r>
            <a:endParaRPr lang="fr-FR" sz="2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75058" cy="84129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52736"/>
            <a:ext cx="5760640" cy="5656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09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29136"/>
          </a:xfrm>
        </p:spPr>
        <p:txBody>
          <a:bodyPr/>
          <a:lstStyle/>
          <a:p>
            <a:r>
              <a:rPr lang="nl-NL" sz="2400" b="1" dirty="0" err="1">
                <a:solidFill>
                  <a:srgbClr val="FF0000"/>
                </a:solidFill>
              </a:rPr>
              <a:t>Innovating</a:t>
            </a:r>
            <a:r>
              <a:rPr lang="nl-NL" sz="2400" b="1" dirty="0">
                <a:solidFill>
                  <a:srgbClr val="FF0000"/>
                </a:solidFill>
              </a:rPr>
              <a:t> Justice</a:t>
            </a:r>
            <a:endParaRPr lang="fr-FR" sz="24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Collaborative effort from five legal organizations: </a:t>
            </a:r>
            <a:r>
              <a:rPr lang="en-US" sz="2000" dirty="0">
                <a:solidFill>
                  <a:schemeClr val="tx1"/>
                </a:solidFill>
              </a:rPr>
              <a:t>	- CILC: Center for International Legal Cooperation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	- Hague Institute for the </a:t>
            </a:r>
            <a:r>
              <a:rPr lang="en-US" sz="2000" dirty="0" err="1">
                <a:solidFill>
                  <a:schemeClr val="tx1"/>
                </a:solidFill>
              </a:rPr>
              <a:t>Internationalisation</a:t>
            </a:r>
            <a:r>
              <a:rPr lang="en-US" sz="2000" dirty="0">
                <a:solidFill>
                  <a:schemeClr val="tx1"/>
                </a:solidFill>
              </a:rPr>
              <a:t> of Law </a:t>
            </a:r>
          </a:p>
          <a:p>
            <a:r>
              <a:rPr lang="en-US" sz="2000" dirty="0">
                <a:solidFill>
                  <a:schemeClr val="tx1"/>
                </a:solidFill>
              </a:rPr>
              <a:t>	- </a:t>
            </a:r>
            <a:r>
              <a:rPr lang="en-US" sz="2000" dirty="0" err="1">
                <a:solidFill>
                  <a:schemeClr val="tx1"/>
                </a:solidFill>
              </a:rPr>
              <a:t>Microjustice</a:t>
            </a:r>
            <a:r>
              <a:rPr lang="en-US" sz="2000" dirty="0">
                <a:solidFill>
                  <a:schemeClr val="tx1"/>
                </a:solidFill>
              </a:rPr>
              <a:t> Initiative </a:t>
            </a:r>
          </a:p>
          <a:p>
            <a:r>
              <a:rPr lang="en-US" sz="2000" dirty="0">
                <a:solidFill>
                  <a:schemeClr val="tx1"/>
                </a:solidFill>
              </a:rPr>
              <a:t>	- European Academy for Law and Legislation </a:t>
            </a:r>
          </a:p>
          <a:p>
            <a:r>
              <a:rPr lang="en-US" sz="2000" dirty="0">
                <a:solidFill>
                  <a:schemeClr val="tx1"/>
                </a:solidFill>
              </a:rPr>
              <a:t>	- Tilburg Institute for Interdisciplinary Studies of 	  Civil Law and Conflict Resolution Systems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Subsidized by: </a:t>
            </a:r>
            <a:r>
              <a:rPr lang="en-US" sz="2000" dirty="0">
                <a:solidFill>
                  <a:schemeClr val="tx1"/>
                </a:solidFill>
              </a:rPr>
              <a:t>Dutch Ministry of Economic Affairs, Agriculture and Innovation and the city of The Hague.</a:t>
            </a:r>
            <a:endParaRPr lang="nl-N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4" y="33289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85120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GB" sz="2400" b="1" dirty="0">
                <a:solidFill>
                  <a:srgbClr val="FF0000"/>
                </a:solidFill>
              </a:rPr>
              <a:t>Rule of Law: innovation is necessary: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Innovation is necessary: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en-GB" i="1" dirty="0">
                <a:solidFill>
                  <a:schemeClr val="tx1"/>
                </a:solidFill>
              </a:rPr>
              <a:t>fundamental rights, government power, absence of corruption, order and security, access to civil justice, effective criminal justice and informal justice and, of course, effective regulatory enforcement. </a:t>
            </a:r>
            <a:endParaRPr lang="nl-NL" i="1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57128"/>
          </a:xfrm>
        </p:spPr>
        <p:txBody>
          <a:bodyPr/>
          <a:lstStyle/>
          <a:p>
            <a:r>
              <a:rPr lang="nl-NL" sz="2400" b="1" dirty="0">
                <a:solidFill>
                  <a:srgbClr val="FF0000"/>
                </a:solidFill>
              </a:rPr>
              <a:t>Rule of Law</a:t>
            </a:r>
            <a:endParaRPr lang="fr-FR" sz="2400" b="1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Success in providing, improving and strengthening Rule of Law remains mixed, modest, and hard to measure.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Achieving </a:t>
            </a:r>
            <a:r>
              <a:rPr lang="en-US" sz="2000" b="1" dirty="0">
                <a:solidFill>
                  <a:schemeClr val="tx1"/>
                </a:solidFill>
              </a:rPr>
              <a:t>real</a:t>
            </a:r>
            <a:r>
              <a:rPr lang="en-US" sz="2000" dirty="0">
                <a:solidFill>
                  <a:schemeClr val="tx1"/>
                </a:solidFill>
              </a:rPr>
              <a:t> change in this sector has proven to be difficult.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Aim of the project:</a:t>
            </a:r>
            <a:r>
              <a:rPr lang="en-US" sz="2000" dirty="0">
                <a:solidFill>
                  <a:schemeClr val="tx1"/>
                </a:solidFill>
              </a:rPr>
              <a:t> to create a platform, in which Rule of Law experts can share experiences, showcase their innovations and learn from each other´s efforts.</a:t>
            </a:r>
            <a:endParaRPr lang="nl-NL" sz="2000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57128"/>
          </a:xfrm>
        </p:spPr>
        <p:txBody>
          <a:bodyPr/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Toolkit Enforcement</a:t>
            </a:r>
            <a:endParaRPr lang="fr-FR" sz="2400" b="1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49275" y="1052736"/>
            <a:ext cx="8042276" cy="489086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Acting as a road map, the toolkit will help countries and organizations introduce an enforcement law system.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Instead </a:t>
            </a:r>
            <a:r>
              <a:rPr lang="en-US" sz="2000" dirty="0">
                <a:solidFill>
                  <a:schemeClr val="tx1"/>
                </a:solidFill>
              </a:rPr>
              <a:t>of imposing one specific system, it provides several possibilities, using best practices from different countries.</a:t>
            </a:r>
            <a:endParaRPr lang="nl-NL" sz="2000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22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57128"/>
          </a:xfrm>
        </p:spPr>
        <p:txBody>
          <a:bodyPr/>
          <a:lstStyle/>
          <a:p>
            <a:r>
              <a:rPr lang="en-GB" sz="2400" b="1" dirty="0">
                <a:solidFill>
                  <a:srgbClr val="D92053"/>
                </a:solidFill>
                <a:latin typeface="TheSerifOfficeRegular"/>
                <a:ea typeface="ＭＳ ゴシック"/>
                <a:cs typeface="Tahoma"/>
              </a:rPr>
              <a:t>Setting standards</a:t>
            </a:r>
            <a:endParaRPr lang="fr-FR" sz="2400" b="1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>
                <a:solidFill>
                  <a:srgbClr val="242424"/>
                </a:solidFill>
                <a:ea typeface="Times New Roman"/>
              </a:rPr>
              <a:t>When completed the toolkit: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1600" dirty="0">
                <a:solidFill>
                  <a:srgbClr val="242424"/>
                </a:solidFill>
                <a:ea typeface="Times New Roman"/>
              </a:rPr>
              <a:t>will present a unique and interlinked 	framework consisting of general and 	international principles, which together will 	provide minimum standards for enforcement 	law;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1600" dirty="0">
                <a:solidFill>
                  <a:srgbClr val="242424"/>
                </a:solidFill>
                <a:ea typeface="Times New Roman"/>
              </a:rPr>
              <a:t>will list best practices;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1600" dirty="0">
                <a:solidFill>
                  <a:srgbClr val="242424"/>
                </a:solidFill>
                <a:ea typeface="Times New Roman"/>
              </a:rPr>
              <a:t>when applied will provide insight into the relationship between enforcement law and </a:t>
            </a:r>
            <a:r>
              <a:rPr lang="en-US" sz="1600" dirty="0" smtClean="0">
                <a:solidFill>
                  <a:srgbClr val="242424"/>
                </a:solidFill>
                <a:ea typeface="Times New Roman"/>
              </a:rPr>
              <a:t>the </a:t>
            </a:r>
            <a:r>
              <a:rPr lang="en-US" sz="1600" dirty="0">
                <a:solidFill>
                  <a:srgbClr val="242424"/>
                </a:solidFill>
                <a:ea typeface="Times New Roman"/>
              </a:rPr>
              <a:t>rule of law in the country concerned;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1600" dirty="0">
                <a:solidFill>
                  <a:srgbClr val="242424"/>
                </a:solidFill>
                <a:ea typeface="Times New Roman"/>
              </a:rPr>
              <a:t>will provide a working method for reforming enforcement law, which can be 	used by countries and organizations.</a:t>
            </a:r>
            <a:endParaRPr lang="nl-NL" sz="1600" dirty="0">
              <a:ea typeface="Times New Roman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22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0"/>
            <a:ext cx="81672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3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909"/>
            <a:ext cx="64041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021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esje">
  <a:themeElements>
    <a:clrScheme name="Briesj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esj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esj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Briesje.thmx</Template>
  <TotalTime>283</TotalTime>
  <Words>183</Words>
  <Application>Microsoft Office PowerPoint</Application>
  <PresentationFormat>Affichage à l'écran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Briesje</vt:lpstr>
      <vt:lpstr>            Innovative Rule of Law Initiative  Enforcement Toolkit  Jos Uitdehaag</vt:lpstr>
      <vt:lpstr>Legal reform: justice for everybody</vt:lpstr>
      <vt:lpstr>Innovating Justice</vt:lpstr>
      <vt:lpstr>Rule of Law: innovation is necessary:</vt:lpstr>
      <vt:lpstr>Rule of Law</vt:lpstr>
      <vt:lpstr>Toolkit Enforcement</vt:lpstr>
      <vt:lpstr>Setting standards</vt:lpstr>
      <vt:lpstr>Présentation PowerPoint</vt:lpstr>
      <vt:lpstr>Présentation PowerPoint</vt:lpstr>
      <vt:lpstr>Thank you - Merci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STATEMENTS OF FACTS CARRIED OUT BY JUDICIAL OFFICERS</dc:title>
  <dc:creator>CHARDON</dc:creator>
  <cp:lastModifiedBy>ETUDE</cp:lastModifiedBy>
  <cp:revision>54</cp:revision>
  <dcterms:created xsi:type="dcterms:W3CDTF">2011-10-09T12:32:06Z</dcterms:created>
  <dcterms:modified xsi:type="dcterms:W3CDTF">2015-06-03T06:47:19Z</dcterms:modified>
</cp:coreProperties>
</file>