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18"/>
  </p:notesMasterIdLst>
  <p:sldIdLst>
    <p:sldId id="256" r:id="rId2"/>
    <p:sldId id="308" r:id="rId3"/>
    <p:sldId id="301" r:id="rId4"/>
    <p:sldId id="309" r:id="rId5"/>
    <p:sldId id="310" r:id="rId6"/>
    <p:sldId id="302" r:id="rId7"/>
    <p:sldId id="307" r:id="rId8"/>
    <p:sldId id="304" r:id="rId9"/>
    <p:sldId id="311" r:id="rId10"/>
    <p:sldId id="312" r:id="rId11"/>
    <p:sldId id="313" r:id="rId12"/>
    <p:sldId id="289" r:id="rId13"/>
    <p:sldId id="314" r:id="rId14"/>
    <p:sldId id="315" r:id="rId15"/>
    <p:sldId id="316" r:id="rId16"/>
    <p:sldId id="295"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704" autoAdjust="0"/>
  </p:normalViewPr>
  <p:slideViewPr>
    <p:cSldViewPr>
      <p:cViewPr varScale="1">
        <p:scale>
          <a:sx n="102" d="100"/>
          <a:sy n="102" d="100"/>
        </p:scale>
        <p:origin x="-4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DE67F-7E55-4660-8188-A0EFAA80B096}" type="datetimeFigureOut">
              <a:rPr lang="es-AR" smtClean="0"/>
              <a:t>30-05-15</a:t>
            </a:fld>
            <a:endParaRPr lang="es-AR"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5822E-8C5F-4B37-A346-2D5C9630DC31}" type="slidenum">
              <a:rPr lang="es-AR" smtClean="0"/>
              <a:t>‹nr.›</a:t>
            </a:fld>
            <a:endParaRPr lang="es-AR" dirty="0"/>
          </a:p>
        </p:txBody>
      </p:sp>
    </p:spTree>
    <p:extLst>
      <p:ext uri="{BB962C8B-B14F-4D97-AF65-F5344CB8AC3E}">
        <p14:creationId xmlns:p14="http://schemas.microsoft.com/office/powerpoint/2010/main" val="3524114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nl-NL" smtClean="0"/>
              <a:t>Titelstijl van model bewerken</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nl-NL" smtClean="0"/>
              <a:t>Titelstijl van model bewerken</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t>‹nr.›</a:t>
            </a:fld>
            <a:endParaRPr lang="fr-BE"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Vertical Text Placeholder 2"/>
          <p:cNvSpPr>
            <a:spLocks noGrp="1"/>
          </p:cNvSpPr>
          <p:nvPr>
            <p:ph type="body" orient="vert" idx="1"/>
          </p:nvPr>
        </p:nvSpPr>
        <p:spPr/>
        <p:txBody>
          <a:bodyPr vert="eaVert"/>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nl-NL" smtClean="0"/>
              <a:t>Titelstijl van model bewerken</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Content Placeholder 2"/>
          <p:cNvSpPr>
            <a:spLocks noGrp="1"/>
          </p:cNvSpPr>
          <p:nvPr>
            <p:ph idx="1"/>
          </p:nvPr>
        </p:nvSpPr>
        <p:spPr/>
        <p:txBody>
          <a:bodyPr/>
          <a:lstStyle>
            <a:lvl5pPr>
              <a:defRPr/>
            </a:lvl5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dia met afbeelding">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nl-NL" smtClean="0"/>
              <a:t>Titelstijl van model bewerken</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dirty="0"/>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nl-NL" smtClean="0"/>
              <a:t>Titelstijl van model bewerken</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5" name="Footer Placeholder 4"/>
          <p:cNvSpPr>
            <a:spLocks noGrp="1"/>
          </p:cNvSpPr>
          <p:nvPr>
            <p:ph type="ftr" sz="quarter" idx="11"/>
          </p:nvPr>
        </p:nvSpPr>
        <p:spPr/>
        <p:txBody>
          <a:bodyPr/>
          <a:lstStyle/>
          <a:p>
            <a:endParaRPr lang="fr-BE" dirty="0"/>
          </a:p>
        </p:txBody>
      </p:sp>
      <p:sp>
        <p:nvSpPr>
          <p:cNvPr id="6" name="Slide Number Placeholder 5"/>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nl-NL" smtClean="0"/>
              <a:t>Titelstijl van model bewerken</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Date Placeholder 4"/>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nl-NL" smtClean="0"/>
              <a:t>Titelstijl van model bewerken</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7" name="Date Placeholder 6"/>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8" name="Footer Placeholder 7"/>
          <p:cNvSpPr>
            <a:spLocks noGrp="1"/>
          </p:cNvSpPr>
          <p:nvPr>
            <p:ph type="ftr" sz="quarter" idx="11"/>
          </p:nvPr>
        </p:nvSpPr>
        <p:spPr/>
        <p:txBody>
          <a:bodyPr/>
          <a:lstStyle/>
          <a:p>
            <a:endParaRPr lang="fr-BE" dirty="0"/>
          </a:p>
        </p:txBody>
      </p:sp>
      <p:sp>
        <p:nvSpPr>
          <p:cNvPr id="9" name="Slide Number Placeholder 8"/>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a:p>
        </p:txBody>
      </p:sp>
      <p:sp>
        <p:nvSpPr>
          <p:cNvPr id="3" name="Date Placeholder 2"/>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4" name="Footer Placeholder 3"/>
          <p:cNvSpPr>
            <a:spLocks noGrp="1"/>
          </p:cNvSpPr>
          <p:nvPr>
            <p:ph type="ftr" sz="quarter" idx="11"/>
          </p:nvPr>
        </p:nvSpPr>
        <p:spPr/>
        <p:txBody>
          <a:bodyPr/>
          <a:lstStyle/>
          <a:p>
            <a:endParaRPr lang="fr-BE" dirty="0"/>
          </a:p>
        </p:txBody>
      </p:sp>
      <p:sp>
        <p:nvSpPr>
          <p:cNvPr id="5" name="Slide Number Placeholder 4"/>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3" name="Footer Placeholder 2"/>
          <p:cNvSpPr>
            <a:spLocks noGrp="1"/>
          </p:cNvSpPr>
          <p:nvPr>
            <p:ph type="ftr" sz="quarter" idx="11"/>
          </p:nvPr>
        </p:nvSpPr>
        <p:spPr/>
        <p:txBody>
          <a:bodyPr/>
          <a:lstStyle/>
          <a:p>
            <a:endParaRPr lang="fr-BE" dirty="0"/>
          </a:p>
        </p:txBody>
      </p:sp>
      <p:sp>
        <p:nvSpPr>
          <p:cNvPr id="4" name="Slide Number Placeholder 3"/>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nl-NL" smtClean="0"/>
              <a:t>Titelstijl van model bewerken</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AA309A6D-C09C-4548-B29A-6CF363A7E532}" type="datetimeFigureOut">
              <a:rPr lang="fr-FR" smtClean="0"/>
              <a:t>30-05-15</a:t>
            </a:fld>
            <a:endParaRPr lang="fr-BE" dirty="0"/>
          </a:p>
        </p:txBody>
      </p:sp>
      <p:sp>
        <p:nvSpPr>
          <p:cNvPr id="6" name="Footer Placeholder 5"/>
          <p:cNvSpPr>
            <a:spLocks noGrp="1"/>
          </p:cNvSpPr>
          <p:nvPr>
            <p:ph type="ftr" sz="quarter" idx="11"/>
          </p:nvPr>
        </p:nvSpPr>
        <p:spPr/>
        <p:txBody>
          <a:bodyPr/>
          <a:lstStyle/>
          <a:p>
            <a:endParaRPr lang="fr-BE" dirty="0"/>
          </a:p>
        </p:txBody>
      </p:sp>
      <p:sp>
        <p:nvSpPr>
          <p:cNvPr id="7" name="Slide Number Placeholder 6"/>
          <p:cNvSpPr>
            <a:spLocks noGrp="1"/>
          </p:cNvSpPr>
          <p:nvPr>
            <p:ph type="sldNum" sz="quarter" idx="12"/>
          </p:nvPr>
        </p:nvSpPr>
        <p:spPr/>
        <p:txBody>
          <a:bodyPr/>
          <a:lstStyle/>
          <a:p>
            <a:fld id="{CF4668DC-857F-487D-BFFA-8C0CA5037977}" type="slidenum">
              <a:rPr lang="fr-BE" smtClean="0"/>
              <a:t>‹nr.›</a:t>
            </a:fld>
            <a:endParaRPr lang="fr-BE" dirty="0"/>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nl-NL" smtClean="0"/>
              <a:t>Titelstijl van model bewerken</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A309A6D-C09C-4548-B29A-6CF363A7E532}" type="datetimeFigureOut">
              <a:rPr lang="fr-FR" smtClean="0"/>
              <a:t>30-05-15</a:t>
            </a:fld>
            <a:endParaRPr lang="fr-BE"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fr-BE"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CF4668DC-857F-487D-BFFA-8C0CA5037977}" type="slidenum">
              <a:rPr lang="fr-BE" smtClean="0"/>
              <a:t>‹nr.›</a:t>
            </a:fld>
            <a:endParaRPr lang="fr-BE"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1372217"/>
            <a:ext cx="6480720" cy="1696743"/>
          </a:xfrm>
        </p:spPr>
        <p:txBody>
          <a:bodyPr>
            <a:noAutofit/>
          </a:bodyPr>
          <a:lstStyle/>
          <a:p>
            <a:r>
              <a:rPr lang="fr-FR" sz="3200" dirty="0" smtClean="0"/>
              <a:t>Niveau d’ éducation et de formation de l’agent d’exécution mondial</a:t>
            </a:r>
            <a:endParaRPr lang="fr-FR" sz="3200" dirty="0"/>
          </a:p>
        </p:txBody>
      </p:sp>
      <p:sp>
        <p:nvSpPr>
          <p:cNvPr id="3" name="Sous-titre 2"/>
          <p:cNvSpPr>
            <a:spLocks noGrp="1"/>
          </p:cNvSpPr>
          <p:nvPr>
            <p:ph type="subTitle" idx="1"/>
          </p:nvPr>
        </p:nvSpPr>
        <p:spPr>
          <a:xfrm>
            <a:off x="1403648" y="3429000"/>
            <a:ext cx="6480720" cy="936104"/>
          </a:xfrm>
        </p:spPr>
        <p:txBody>
          <a:bodyPr>
            <a:normAutofit/>
          </a:bodyPr>
          <a:lstStyle/>
          <a:p>
            <a:r>
              <a:rPr lang="fr-FR" dirty="0" smtClean="0">
                <a:solidFill>
                  <a:schemeClr val="tx1"/>
                </a:solidFill>
              </a:rPr>
              <a:t>Aída Kemelmajer de Carlucci</a:t>
            </a:r>
          </a:p>
          <a:p>
            <a:r>
              <a:rPr lang="fr-FR" sz="1800" dirty="0" smtClean="0">
                <a:solidFill>
                  <a:schemeClr val="tx1"/>
                </a:solidFill>
              </a:rPr>
              <a:t>Conseil scientifique</a:t>
            </a:r>
            <a:endParaRPr lang="fr-FR" sz="1800" dirty="0">
              <a:solidFill>
                <a:schemeClr val="tx1"/>
              </a:solidFill>
            </a:endParaRPr>
          </a:p>
        </p:txBody>
      </p:sp>
      <p:pic>
        <p:nvPicPr>
          <p:cNvPr id="5" name="Afbeelding 4"/>
          <p:cNvPicPr>
            <a:picLocks noChangeAspect="1"/>
          </p:cNvPicPr>
          <p:nvPr/>
        </p:nvPicPr>
        <p:blipFill>
          <a:blip r:embed="rId2"/>
          <a:stretch>
            <a:fillRect/>
          </a:stretch>
        </p:blipFill>
        <p:spPr>
          <a:xfrm>
            <a:off x="3779912" y="5390933"/>
            <a:ext cx="2120900" cy="1485900"/>
          </a:xfrm>
          <a:prstGeom prst="rect">
            <a:avLst/>
          </a:prstGeom>
        </p:spPr>
      </p:pic>
      <p:pic>
        <p:nvPicPr>
          <p:cNvPr id="6"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912" y="18009"/>
            <a:ext cx="1875058" cy="841293"/>
          </a:xfrm>
          <a:prstGeom prst="rect">
            <a:avLst/>
          </a:prstGeom>
        </p:spPr>
      </p:pic>
    </p:spTree>
    <p:extLst>
      <p:ext uri="{BB962C8B-B14F-4D97-AF65-F5344CB8AC3E}">
        <p14:creationId xmlns:p14="http://schemas.microsoft.com/office/powerpoint/2010/main" val="56395769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p14:dur="10">
        <p15:prstTrans prst="peelOff"/>
      </p:transition>
    </mc:Choice>
    <mc:Fallback>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404664"/>
            <a:ext cx="8042276" cy="5538937"/>
          </a:xfrm>
        </p:spPr>
        <p:txBody>
          <a:bodyPr/>
          <a:lstStyle/>
          <a:p>
            <a:r>
              <a:rPr lang="fr-FR" b="1" dirty="0" smtClean="0">
                <a:solidFill>
                  <a:srgbClr val="FF0000"/>
                </a:solidFill>
              </a:rPr>
              <a:t>Atterrissons dans notre profession</a:t>
            </a:r>
          </a:p>
          <a:p>
            <a:endParaRPr lang="fr-FR" dirty="0"/>
          </a:p>
          <a:p>
            <a:endParaRPr lang="fr-FR" dirty="0" smtClean="0"/>
          </a:p>
          <a:p>
            <a:r>
              <a:rPr lang="fr-FR" dirty="0" smtClean="0"/>
              <a:t>La crises du système judiciaire</a:t>
            </a:r>
          </a:p>
          <a:p>
            <a:endParaRPr lang="fr-FR" dirty="0"/>
          </a:p>
          <a:p>
            <a:r>
              <a:rPr lang="fr-FR" dirty="0" smtClean="0"/>
              <a:t>La crises de l’éducation</a:t>
            </a:r>
          </a:p>
          <a:p>
            <a:endParaRPr lang="fr-FR" dirty="0" smtClean="0"/>
          </a:p>
          <a:p>
            <a:endParaRPr lang="fr-FR" dirty="0"/>
          </a:p>
          <a:p>
            <a:endParaRPr lang="fr-FR" dirty="0" smtClean="0"/>
          </a:p>
          <a:p>
            <a:endParaRPr lang="fr-FR" dirty="0"/>
          </a:p>
          <a:p>
            <a:endParaRPr lang="fr-FR" dirty="0" smtClean="0"/>
          </a:p>
          <a:p>
            <a:endParaRPr lang="fr-FR" dirty="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endParaRPr lang="fr-FR" dirty="0" smtClean="0"/>
          </a:p>
          <a:p>
            <a:endParaRPr lang="fr-FR" dirty="0"/>
          </a:p>
          <a:p>
            <a:endParaRPr lang="fr-F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16077981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764704"/>
            <a:ext cx="8042276" cy="5178897"/>
          </a:xfrm>
        </p:spPr>
        <p:txBody>
          <a:bodyPr/>
          <a:lstStyle/>
          <a:p>
            <a:r>
              <a:rPr lang="fr-FR" b="1" dirty="0"/>
              <a:t>Qu’est-ce qu’on </a:t>
            </a:r>
            <a:r>
              <a:rPr lang="fr-FR" b="1" dirty="0" smtClean="0"/>
              <a:t>étudie?</a:t>
            </a:r>
          </a:p>
          <a:p>
            <a:endParaRPr lang="fr-FR" dirty="0"/>
          </a:p>
          <a:p>
            <a:r>
              <a:rPr lang="fr-FR" dirty="0" smtClean="0"/>
              <a:t>Tendance </a:t>
            </a:r>
            <a:r>
              <a:rPr lang="fr-FR" dirty="0"/>
              <a:t>à l’indépendance du droit judiciaire </a:t>
            </a:r>
            <a:r>
              <a:rPr lang="fr-FR" dirty="0" smtClean="0"/>
              <a:t>ou de la procédure par </a:t>
            </a:r>
            <a:r>
              <a:rPr lang="fr-FR" dirty="0"/>
              <a:t>rapport au droit </a:t>
            </a:r>
            <a:r>
              <a:rPr lang="fr-FR" dirty="0" smtClean="0"/>
              <a:t>matériel</a:t>
            </a:r>
          </a:p>
          <a:p>
            <a:r>
              <a:rPr lang="fr-FR" dirty="0" smtClean="0"/>
              <a:t>Est-ce-t-elle une connaissance pertinente?</a:t>
            </a:r>
          </a:p>
          <a:p>
            <a:endParaRPr lang="fr-FR" dirty="0"/>
          </a:p>
          <a:p>
            <a:r>
              <a:rPr lang="fr-FR" b="1" dirty="0" smtClean="0"/>
              <a:t>Comment on est évalué?</a:t>
            </a:r>
          </a:p>
          <a:p>
            <a:r>
              <a:rPr lang="fr-FR" dirty="0" smtClean="0"/>
              <a:t>Normalement, un examen. Affrontons-nous les incertitudes?</a:t>
            </a:r>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a:p>
          <a:p>
            <a:endParaRPr lang="es-A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14271964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a:xfrm>
            <a:off x="683568" y="2780928"/>
            <a:ext cx="8042276" cy="1336956"/>
          </a:xfrm>
        </p:spPr>
        <p:txBody>
          <a:bodyPr/>
          <a:lstStyle/>
          <a:p>
            <a:r>
              <a:rPr lang="fr-FR" dirty="0" smtClean="0"/>
              <a:t>Certains points basiques pour envisager le changement</a:t>
            </a:r>
            <a:endParaRPr lang="fr-FR" dirty="0"/>
          </a:p>
        </p:txBody>
      </p:sp>
      <p:pic>
        <p:nvPicPr>
          <p:cNvPr id="3"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5805264"/>
            <a:ext cx="1875058" cy="841293"/>
          </a:xfrm>
          <a:prstGeom prst="rect">
            <a:avLst/>
          </a:prstGeom>
        </p:spPr>
      </p:pic>
    </p:spTree>
    <p:extLst>
      <p:ext uri="{BB962C8B-B14F-4D97-AF65-F5344CB8AC3E}">
        <p14:creationId xmlns:p14="http://schemas.microsoft.com/office/powerpoint/2010/main" val="41601166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764704"/>
            <a:ext cx="8042276" cy="5178897"/>
          </a:xfrm>
        </p:spPr>
        <p:txBody>
          <a:bodyPr/>
          <a:lstStyle/>
          <a:p>
            <a:r>
              <a:rPr lang="fr-FR" dirty="0" smtClean="0"/>
              <a:t>1. L’informatique, instrument nécessaire dans tous les métiers et professions</a:t>
            </a:r>
          </a:p>
          <a:p>
            <a:endParaRPr lang="fr-FR" dirty="0"/>
          </a:p>
          <a:p>
            <a:endParaRPr lang="fr-FR" dirty="0" smtClean="0"/>
          </a:p>
          <a:p>
            <a:endParaRPr lang="fr-FR" dirty="0"/>
          </a:p>
          <a:p>
            <a:endParaRPr lang="fr-FR" dirty="0" smtClean="0"/>
          </a:p>
          <a:p>
            <a:r>
              <a:rPr lang="fr-FR" dirty="0" smtClean="0"/>
              <a:t>2. Nouveau rôle du professeur</a:t>
            </a:r>
          </a:p>
          <a:p>
            <a:endParaRPr lang="fr-F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72453370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fr-FR" dirty="0"/>
              <a:t>3. Matières </a:t>
            </a:r>
            <a:r>
              <a:rPr lang="fr-FR" dirty="0" smtClean="0"/>
              <a:t>nécessaires</a:t>
            </a:r>
            <a:endParaRPr lang="fr-FR" dirty="0"/>
          </a:p>
          <a:p>
            <a:r>
              <a:rPr lang="fr-FR" dirty="0"/>
              <a:t>(a) Droit International privé. Une expérience avec la Convention de La </a:t>
            </a:r>
            <a:r>
              <a:rPr lang="fr-FR" dirty="0" smtClean="0"/>
              <a:t>Haye</a:t>
            </a:r>
            <a:endParaRPr lang="fr-FR" dirty="0"/>
          </a:p>
          <a:p>
            <a:r>
              <a:rPr lang="fr-FR" dirty="0"/>
              <a:t>(b) Droit </a:t>
            </a:r>
            <a:r>
              <a:rPr lang="fr-FR" dirty="0" smtClean="0"/>
              <a:t>international des Droits de l’homme</a:t>
            </a:r>
          </a:p>
          <a:p>
            <a:r>
              <a:rPr lang="fr-FR" dirty="0" smtClean="0"/>
              <a:t>(c) Soft law. </a:t>
            </a:r>
          </a:p>
          <a:p>
            <a:r>
              <a:rPr lang="fr-FR" dirty="0" smtClean="0"/>
              <a:t>(d) Médiation</a:t>
            </a:r>
            <a:endParaRPr lang="fr-FR" dirty="0"/>
          </a:p>
          <a:p>
            <a:endParaRPr lang="fr-FR" dirty="0" smtClean="0"/>
          </a:p>
          <a:p>
            <a:endParaRPr lang="fr-FR" dirty="0"/>
          </a:p>
          <a:p>
            <a:endParaRPr lang="es-A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8070943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836712"/>
            <a:ext cx="8042276" cy="5106889"/>
          </a:xfrm>
        </p:spPr>
        <p:txBody>
          <a:bodyPr/>
          <a:lstStyle/>
          <a:p>
            <a:r>
              <a:rPr lang="fr-FR" dirty="0" smtClean="0"/>
              <a:t>4. Actualisation permanente</a:t>
            </a:r>
          </a:p>
          <a:p>
            <a:endParaRPr lang="fr-FR" dirty="0" smtClean="0"/>
          </a:p>
          <a:p>
            <a:endParaRPr lang="fr-FR" dirty="0"/>
          </a:p>
          <a:p>
            <a:r>
              <a:rPr lang="fr-FR" dirty="0" smtClean="0"/>
              <a:t>Université ou collèges professionnels?</a:t>
            </a:r>
          </a:p>
          <a:p>
            <a:endParaRPr lang="fr-FR" dirty="0"/>
          </a:p>
          <a:p>
            <a:endParaRPr lang="fr-F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32243761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717" y="1052737"/>
            <a:ext cx="8042276" cy="3888432"/>
          </a:xfrm>
        </p:spPr>
        <p:txBody>
          <a:bodyPr>
            <a:normAutofit/>
          </a:bodyPr>
          <a:lstStyle/>
          <a:p>
            <a:r>
              <a:rPr lang="fr-FR" altLang="it-IT" sz="3200" dirty="0" smtClean="0"/>
              <a:t>Les espèces qui survivent ne sont pas les plus forts, les plus rapides, ni le plus intelligent ; ils sont ceux qui s'adaptent plus facilement au changement</a:t>
            </a:r>
            <a:endParaRPr lang="it-IT" altLang="it-IT" sz="3200" dirty="0"/>
          </a:p>
          <a:p>
            <a:r>
              <a:rPr lang="it-IT" altLang="it-IT" sz="3200" dirty="0" smtClean="0"/>
              <a:t>(</a:t>
            </a:r>
            <a:r>
              <a:rPr lang="it-IT" altLang="it-IT" sz="3200" dirty="0"/>
              <a:t>Charles Darwin)</a:t>
            </a:r>
            <a:endParaRPr lang="es-AR" altLang="it-IT" sz="3200" dirty="0"/>
          </a:p>
          <a:p>
            <a:endParaRPr lang="es-AR" sz="3200"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pic>
        <p:nvPicPr>
          <p:cNvPr id="5" name="Afbeelding 4"/>
          <p:cNvPicPr>
            <a:picLocks noChangeAspect="1"/>
          </p:cNvPicPr>
          <p:nvPr/>
        </p:nvPicPr>
        <p:blipFill>
          <a:blip r:embed="rId3"/>
          <a:stretch>
            <a:fillRect/>
          </a:stretch>
        </p:blipFill>
        <p:spPr>
          <a:xfrm>
            <a:off x="107504" y="5300820"/>
            <a:ext cx="2120900" cy="1485900"/>
          </a:xfrm>
          <a:prstGeom prst="rect">
            <a:avLst/>
          </a:prstGeom>
        </p:spPr>
      </p:pic>
    </p:spTree>
    <p:extLst>
      <p:ext uri="{BB962C8B-B14F-4D97-AF65-F5344CB8AC3E}">
        <p14:creationId xmlns:p14="http://schemas.microsoft.com/office/powerpoint/2010/main" val="41131228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620688"/>
            <a:ext cx="8042276" cy="5322913"/>
          </a:xfrm>
        </p:spPr>
        <p:txBody>
          <a:bodyPr>
            <a:normAutofit/>
          </a:bodyPr>
          <a:lstStyle/>
          <a:p>
            <a:r>
              <a:rPr lang="fr-FR" b="1" dirty="0" smtClean="0"/>
              <a:t>Point de départ</a:t>
            </a:r>
          </a:p>
          <a:p>
            <a:endParaRPr lang="fr-FR" b="1" dirty="0" smtClean="0"/>
          </a:p>
          <a:p>
            <a:r>
              <a:rPr lang="fr-FR" dirty="0" smtClean="0"/>
              <a:t>La société, le monde, change; </a:t>
            </a:r>
          </a:p>
          <a:p>
            <a:endParaRPr lang="fr-FR" dirty="0"/>
          </a:p>
          <a:p>
            <a:r>
              <a:rPr lang="fr-FR" dirty="0" smtClean="0"/>
              <a:t>Est-il possible résister le changement?</a:t>
            </a:r>
          </a:p>
          <a:p>
            <a:endParaRPr lang="fr-FR" dirty="0"/>
          </a:p>
          <a:p>
            <a:r>
              <a:rPr lang="fr-FR" dirty="0"/>
              <a:t>Les professions doivent </a:t>
            </a:r>
            <a:r>
              <a:rPr lang="fr-FR" dirty="0" smtClean="0"/>
              <a:t>changer. L’éducation doit changer</a:t>
            </a:r>
            <a:endParaRPr lang="fr-FR" dirty="0"/>
          </a:p>
          <a:p>
            <a:endParaRPr lang="fr-FR" dirty="0" smtClean="0"/>
          </a:p>
          <a:p>
            <a:endParaRPr lang="fr-FR" dirty="0"/>
          </a:p>
          <a:p>
            <a:endParaRPr lang="fr-FR" b="1" dirty="0"/>
          </a:p>
          <a:p>
            <a:endParaRPr lang="fr-FR" b="1"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5059566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260648"/>
            <a:ext cx="8042276" cy="5682953"/>
          </a:xfrm>
        </p:spPr>
        <p:txBody>
          <a:bodyPr>
            <a:normAutofit/>
          </a:bodyPr>
          <a:lstStyle/>
          <a:p>
            <a:r>
              <a:rPr lang="fr-FR" sz="3200" b="1" dirty="0" smtClean="0"/>
              <a:t>Les sept savoirs nécessaires à l’éducation du futur. </a:t>
            </a:r>
            <a:endParaRPr lang="fr-FR" sz="3200" b="1" dirty="0"/>
          </a:p>
          <a:p>
            <a:endParaRPr lang="es-AR" sz="3200" dirty="0" smtClean="0"/>
          </a:p>
          <a:p>
            <a:r>
              <a:rPr lang="es-AR" sz="3200" dirty="0" smtClean="0"/>
              <a:t>Edgar Morin. Unesco.</a:t>
            </a:r>
          </a:p>
          <a:p>
            <a:endParaRPr lang="es-AR" sz="3200" dirty="0"/>
          </a:p>
          <a:p>
            <a:r>
              <a:rPr lang="fr-FR" sz="3200" dirty="0"/>
              <a:t>Il y a sept savoirs « fondamentaux » que l’éducation du futur </a:t>
            </a:r>
            <a:r>
              <a:rPr lang="fr-FR" sz="3200" dirty="0" smtClean="0"/>
              <a:t>devrait traiter </a:t>
            </a:r>
            <a:r>
              <a:rPr lang="fr-FR" sz="3200" dirty="0"/>
              <a:t>dans toute </a:t>
            </a:r>
            <a:r>
              <a:rPr lang="fr-FR" sz="3200" dirty="0" smtClean="0"/>
              <a:t>société.</a:t>
            </a:r>
          </a:p>
          <a:p>
            <a:endParaRPr lang="fr-FR" dirty="0"/>
          </a:p>
          <a:p>
            <a:endParaRPr lang="fr-F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205885940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692696"/>
            <a:ext cx="8042276" cy="5250905"/>
          </a:xfrm>
        </p:spPr>
        <p:txBody>
          <a:bodyPr>
            <a:normAutofit/>
          </a:bodyPr>
          <a:lstStyle/>
          <a:p>
            <a:r>
              <a:rPr lang="fr-FR" dirty="0"/>
              <a:t>1. </a:t>
            </a:r>
            <a:r>
              <a:rPr lang="fr-FR" b="1" dirty="0"/>
              <a:t>Les cécités de la connaissance : l’erreur et l’illusion.</a:t>
            </a:r>
          </a:p>
          <a:p>
            <a:r>
              <a:rPr lang="fr-FR" dirty="0" smtClean="0"/>
              <a:t>L’éducation </a:t>
            </a:r>
            <a:r>
              <a:rPr lang="fr-FR" dirty="0"/>
              <a:t>doit montrer qu’il n’est pas de connaissance qui ne soit, </a:t>
            </a:r>
            <a:r>
              <a:rPr lang="fr-FR" dirty="0" smtClean="0"/>
              <a:t>à quelque </a:t>
            </a:r>
            <a:r>
              <a:rPr lang="fr-FR" dirty="0"/>
              <a:t>degré que ce soit, menacée par l’erreur et par l’illusion. </a:t>
            </a:r>
            <a:r>
              <a:rPr lang="fr-FR" dirty="0" smtClean="0"/>
              <a:t>La théorie </a:t>
            </a:r>
            <a:r>
              <a:rPr lang="fr-FR" dirty="0"/>
              <a:t>de l’information montre qu’il y a risque d’erreur sous l’effet </a:t>
            </a:r>
            <a:r>
              <a:rPr lang="fr-FR" dirty="0" smtClean="0"/>
              <a:t>de perturbations </a:t>
            </a:r>
            <a:r>
              <a:rPr lang="fr-FR" dirty="0"/>
              <a:t>aléatoires ou bruits (noise), dans toute </a:t>
            </a:r>
            <a:r>
              <a:rPr lang="fr-FR" dirty="0" smtClean="0"/>
              <a:t>transmission d’information</a:t>
            </a:r>
            <a:r>
              <a:rPr lang="fr-FR" dirty="0"/>
              <a:t>, toute communication de message.</a:t>
            </a:r>
            <a:endParaRPr lang="es-A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40104886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476672"/>
            <a:ext cx="8042276" cy="5832648"/>
          </a:xfrm>
        </p:spPr>
        <p:txBody>
          <a:bodyPr>
            <a:normAutofit/>
          </a:bodyPr>
          <a:lstStyle/>
          <a:p>
            <a:r>
              <a:rPr lang="fr-FR" sz="2800" dirty="0" smtClean="0"/>
              <a:t>Toute connaissance comporte en elle le risque de l’erreur et de l’illusion. L’éducation du futur doit affronter le problème à deux visages de l’erreur et de l’illusion. La plus grande erreur serait de sous-estimer le problème de l’erreur, la plus grande illusion serait de sous-estimer le problème de l’illusion. La reconnaissance de l’erreur et de l’illusion est d’autant plus difficile que l’erreur et l’illusion ne se  reconnaissent nullement comme telles.</a:t>
            </a:r>
            <a:endParaRPr lang="fr-FR" sz="2800"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202761795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188640"/>
            <a:ext cx="8484047" cy="6120680"/>
          </a:xfrm>
        </p:spPr>
        <p:txBody>
          <a:bodyPr>
            <a:normAutofit/>
          </a:bodyPr>
          <a:lstStyle/>
          <a:p>
            <a:r>
              <a:rPr lang="fr-FR" dirty="0"/>
              <a:t>2. </a:t>
            </a:r>
            <a:r>
              <a:rPr lang="fr-FR" b="1" dirty="0"/>
              <a:t>Les principes d’une connaissance </a:t>
            </a:r>
            <a:r>
              <a:rPr lang="fr-FR" b="1" dirty="0" smtClean="0"/>
              <a:t>pertinente.</a:t>
            </a:r>
            <a:endParaRPr lang="fr-FR" b="1" dirty="0"/>
          </a:p>
          <a:p>
            <a:r>
              <a:rPr lang="fr-FR" dirty="0" smtClean="0"/>
              <a:t>La </a:t>
            </a:r>
            <a:r>
              <a:rPr lang="fr-FR" dirty="0"/>
              <a:t>suprématie d’une connaissance fragmentée selon les </a:t>
            </a:r>
            <a:r>
              <a:rPr lang="fr-FR" dirty="0" smtClean="0"/>
              <a:t>disciplines rend </a:t>
            </a:r>
            <a:r>
              <a:rPr lang="fr-FR" dirty="0"/>
              <a:t>souvent incapable d’opérer le lien entre les parties et </a:t>
            </a:r>
            <a:r>
              <a:rPr lang="fr-FR" dirty="0" smtClean="0"/>
              <a:t>les totalités </a:t>
            </a:r>
            <a:r>
              <a:rPr lang="fr-FR" dirty="0"/>
              <a:t>et doit faire place à un mode de connaissance capable </a:t>
            </a:r>
            <a:r>
              <a:rPr lang="fr-FR" dirty="0" smtClean="0"/>
              <a:t>de saisir </a:t>
            </a:r>
            <a:r>
              <a:rPr lang="fr-FR" dirty="0"/>
              <a:t>ses objets dans leurs contextes, leurs complexes, </a:t>
            </a:r>
            <a:r>
              <a:rPr lang="fr-FR" dirty="0" smtClean="0"/>
              <a:t>leurs ensembles.</a:t>
            </a:r>
          </a:p>
          <a:p>
            <a:endParaRPr lang="fr-FR" dirty="0"/>
          </a:p>
          <a:p>
            <a:r>
              <a:rPr lang="fr-FR" dirty="0"/>
              <a:t>Il est nécessaire de développer l’aptitude naturelle de </a:t>
            </a:r>
            <a:r>
              <a:rPr lang="fr-FR" dirty="0" smtClean="0"/>
              <a:t>l’esprit humain </a:t>
            </a:r>
            <a:r>
              <a:rPr lang="fr-FR" dirty="0"/>
              <a:t>à situer toutes ses informations dans un contexte et </a:t>
            </a:r>
            <a:r>
              <a:rPr lang="fr-FR" dirty="0" smtClean="0"/>
              <a:t>un ensemble</a:t>
            </a:r>
            <a:r>
              <a:rPr lang="fr-FR" dirty="0"/>
              <a:t>. Il est nécessaire d’enseigner les méthodes qui </a:t>
            </a:r>
            <a:r>
              <a:rPr lang="fr-FR" dirty="0" smtClean="0"/>
              <a:t>permettent de </a:t>
            </a:r>
            <a:r>
              <a:rPr lang="fr-FR" dirty="0"/>
              <a:t>saisir les relations mutuelles et influences réciproques </a:t>
            </a:r>
            <a:r>
              <a:rPr lang="fr-FR" dirty="0" smtClean="0"/>
              <a:t>entre parties </a:t>
            </a:r>
            <a:r>
              <a:rPr lang="fr-FR" dirty="0"/>
              <a:t>et tout dans un monde complexe.</a:t>
            </a:r>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329061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3528" y="260648"/>
            <a:ext cx="8496943" cy="6768752"/>
          </a:xfrm>
        </p:spPr>
        <p:txBody>
          <a:bodyPr>
            <a:normAutofit/>
          </a:bodyPr>
          <a:lstStyle/>
          <a:p>
            <a:r>
              <a:rPr lang="fr-FR" sz="3600" b="1" dirty="0" smtClean="0"/>
              <a:t>3. Affronter</a:t>
            </a:r>
            <a:r>
              <a:rPr lang="es-AR" sz="3600" b="1" dirty="0" smtClean="0"/>
              <a:t> </a:t>
            </a:r>
            <a:r>
              <a:rPr lang="es-AR" sz="3600" b="1" dirty="0"/>
              <a:t>les </a:t>
            </a:r>
            <a:r>
              <a:rPr lang="es-AR" sz="3600" b="1" dirty="0" smtClean="0"/>
              <a:t>incertitudes.</a:t>
            </a:r>
            <a:endParaRPr lang="es-AR" sz="3600" b="1" dirty="0"/>
          </a:p>
          <a:p>
            <a:endParaRPr lang="fr-FR" sz="3200" dirty="0" smtClean="0"/>
          </a:p>
          <a:p>
            <a:r>
              <a:rPr lang="fr-FR" sz="3200" dirty="0" smtClean="0"/>
              <a:t>L’inattendu </a:t>
            </a:r>
            <a:r>
              <a:rPr lang="fr-FR" sz="3200" dirty="0"/>
              <a:t>nous surprend. C’est que nous nous sommes installés </a:t>
            </a:r>
            <a:r>
              <a:rPr lang="fr-FR" sz="3200" dirty="0" smtClean="0"/>
              <a:t>en trop </a:t>
            </a:r>
            <a:r>
              <a:rPr lang="fr-FR" sz="3200" dirty="0"/>
              <a:t>grande sécurité dans nos théories et nos idées, et que celles-ci </a:t>
            </a:r>
            <a:r>
              <a:rPr lang="fr-FR" sz="3200" dirty="0" smtClean="0"/>
              <a:t>n’ont aucune </a:t>
            </a:r>
            <a:r>
              <a:rPr lang="fr-FR" sz="3200" dirty="0"/>
              <a:t>structure d’accueil pour le nouveau. Or le nouveau jaillit </a:t>
            </a:r>
            <a:r>
              <a:rPr lang="fr-FR" sz="3200" dirty="0" smtClean="0"/>
              <a:t>sans cesse</a:t>
            </a:r>
            <a:r>
              <a:rPr lang="fr-FR" sz="3200" dirty="0"/>
              <a:t>. On ne peut jamais le prévoir tel qu’il se présentera, mais on </a:t>
            </a:r>
            <a:r>
              <a:rPr lang="fr-FR" sz="3200" dirty="0" smtClean="0"/>
              <a:t>doit s’attendre </a:t>
            </a:r>
            <a:r>
              <a:rPr lang="fr-FR" sz="3200" dirty="0"/>
              <a:t>à sa venue, c’est-à-dire s’attendre à </a:t>
            </a:r>
            <a:r>
              <a:rPr lang="fr-FR" sz="3200" dirty="0" smtClean="0"/>
              <a:t>l’inattendu.</a:t>
            </a:r>
            <a:endParaRPr lang="fr-FR" sz="3200"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365571608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260648"/>
            <a:ext cx="8042276" cy="6048672"/>
          </a:xfrm>
        </p:spPr>
        <p:txBody>
          <a:bodyPr>
            <a:normAutofit/>
          </a:bodyPr>
          <a:lstStyle/>
          <a:p>
            <a:r>
              <a:rPr lang="fr-FR" dirty="0" smtClean="0"/>
              <a:t>Les </a:t>
            </a:r>
            <a:r>
              <a:rPr lang="fr-FR" dirty="0"/>
              <a:t>sciences nous ont fait acquérir beaucoup de certitudes, </a:t>
            </a:r>
            <a:r>
              <a:rPr lang="fr-FR" dirty="0" smtClean="0"/>
              <a:t>mais nous </a:t>
            </a:r>
            <a:r>
              <a:rPr lang="fr-FR" dirty="0"/>
              <a:t>ont également révélé au cours du XXe siècle </a:t>
            </a:r>
            <a:r>
              <a:rPr lang="fr-FR" dirty="0" smtClean="0"/>
              <a:t>d’innombrables domaines </a:t>
            </a:r>
            <a:r>
              <a:rPr lang="fr-FR" dirty="0"/>
              <a:t>d’incertitudes. L’enseignement devrait comporter </a:t>
            </a:r>
            <a:r>
              <a:rPr lang="fr-FR" dirty="0" smtClean="0"/>
              <a:t>un enseignement </a:t>
            </a:r>
            <a:r>
              <a:rPr lang="fr-FR" dirty="0"/>
              <a:t>des incertitudes qui sont apparues dans les </a:t>
            </a:r>
            <a:r>
              <a:rPr lang="fr-FR" dirty="0" smtClean="0"/>
              <a:t>sciences physiques, les sciences </a:t>
            </a:r>
            <a:r>
              <a:rPr lang="fr-FR" dirty="0"/>
              <a:t>de l’évolution biologique et les sciences historiques.</a:t>
            </a:r>
          </a:p>
          <a:p>
            <a:r>
              <a:rPr lang="fr-FR" dirty="0" smtClean="0"/>
              <a:t>Il </a:t>
            </a:r>
            <a:r>
              <a:rPr lang="fr-FR" dirty="0"/>
              <a:t>faudrait enseigner des principes de stratégie, qui </a:t>
            </a:r>
            <a:r>
              <a:rPr lang="fr-FR" dirty="0" smtClean="0"/>
              <a:t>permettent d’affronter </a:t>
            </a:r>
            <a:r>
              <a:rPr lang="fr-FR" dirty="0"/>
              <a:t>les aléas, l’inattendu et l’incertain, et de modifier </a:t>
            </a:r>
            <a:r>
              <a:rPr lang="fr-FR" dirty="0" smtClean="0"/>
              <a:t>leur développement</a:t>
            </a:r>
            <a:r>
              <a:rPr lang="fr-FR" dirty="0"/>
              <a:t>, en vertu des informations acquises en cours </a:t>
            </a:r>
            <a:r>
              <a:rPr lang="fr-FR" dirty="0" smtClean="0"/>
              <a:t>de route</a:t>
            </a:r>
            <a:r>
              <a:rPr lang="fr-FR" dirty="0"/>
              <a:t>. Il faut apprendre à naviguer dans un océan d’incertitudes </a:t>
            </a:r>
            <a:r>
              <a:rPr lang="fr-FR" dirty="0" smtClean="0"/>
              <a:t>à travers </a:t>
            </a:r>
            <a:r>
              <a:rPr lang="fr-FR" dirty="0"/>
              <a:t>des archipels de certitude.</a:t>
            </a:r>
            <a:endParaRPr lang="es-A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41635891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9275" y="620688"/>
            <a:ext cx="8042276" cy="5322913"/>
          </a:xfrm>
        </p:spPr>
        <p:txBody>
          <a:bodyPr>
            <a:normAutofit/>
          </a:bodyPr>
          <a:lstStyle/>
          <a:p>
            <a:r>
              <a:rPr lang="fr-FR" dirty="0" smtClean="0"/>
              <a:t>4. </a:t>
            </a:r>
            <a:r>
              <a:rPr lang="fr-FR" b="1" dirty="0" smtClean="0"/>
              <a:t>Enseigner l’identité terrienne</a:t>
            </a:r>
            <a:r>
              <a:rPr lang="fr-FR" dirty="0" smtClean="0"/>
              <a:t>.  </a:t>
            </a:r>
          </a:p>
          <a:p>
            <a:endParaRPr lang="fr-FR" dirty="0"/>
          </a:p>
          <a:p>
            <a:r>
              <a:rPr lang="fr-FR" dirty="0" smtClean="0"/>
              <a:t>Le destin désormais planétaire du genre humain est une autre réalité clé ignoré par l’enseignement. La connaissance des développements de l’ère planétaire qui vont s’accroître dans le XXI’ siècle, et la reconnaissance de l’identité terrienne, qui sera de plus en plus indispensable pour chacun et pour tous, doivent devenir un des objets majeurs de l’enseignement.</a:t>
            </a:r>
            <a:endParaRPr lang="fr-FR" dirty="0"/>
          </a:p>
        </p:txBody>
      </p:sp>
      <p:pic>
        <p:nvPicPr>
          <p:cNvPr id="4"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5805264"/>
            <a:ext cx="1875058" cy="841293"/>
          </a:xfrm>
          <a:prstGeom prst="rect">
            <a:avLst/>
          </a:prstGeom>
        </p:spPr>
      </p:pic>
    </p:spTree>
    <p:extLst>
      <p:ext uri="{BB962C8B-B14F-4D97-AF65-F5344CB8AC3E}">
        <p14:creationId xmlns:p14="http://schemas.microsoft.com/office/powerpoint/2010/main" val="18514307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esje">
  <a:themeElements>
    <a:clrScheme name="Briesj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esj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iesj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Briesje.thmx</Template>
  <TotalTime>2502</TotalTime>
  <Words>730</Words>
  <Application>Microsoft Macintosh PowerPoint</Application>
  <PresentationFormat>Diavoorstelling (4:3)</PresentationFormat>
  <Paragraphs>86</Paragraphs>
  <Slides>16</Slides>
  <Notes>0</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Briesje</vt:lpstr>
      <vt:lpstr>Niveau d’ éducation et de formation de l’agent d’exécution mondial</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Certains points basiques pour envisager le changement</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STATEMENTS OF FACTS CARRIED OUT BY JUDICIAL OFFICERS</dc:title>
  <dc:creator>CHARDON</dc:creator>
  <cp:lastModifiedBy>Jos UITDEHAAG</cp:lastModifiedBy>
  <cp:revision>88</cp:revision>
  <dcterms:created xsi:type="dcterms:W3CDTF">2011-10-09T12:32:06Z</dcterms:created>
  <dcterms:modified xsi:type="dcterms:W3CDTF">2015-05-30T13:34:42Z</dcterms:modified>
</cp:coreProperties>
</file>