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93" r:id="rId4"/>
    <p:sldId id="273" r:id="rId5"/>
    <p:sldId id="277" r:id="rId6"/>
    <p:sldId id="280" r:id="rId7"/>
    <p:sldId id="278" r:id="rId8"/>
    <p:sldId id="290" r:id="rId9"/>
    <p:sldId id="294" r:id="rId10"/>
    <p:sldId id="281" r:id="rId11"/>
    <p:sldId id="282" r:id="rId12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FD2"/>
    <a:srgbClr val="F37021"/>
    <a:srgbClr val="3166CF"/>
    <a:srgbClr val="2D5EC1"/>
    <a:srgbClr val="BDDEFF"/>
    <a:srgbClr val="99CCFF"/>
    <a:srgbClr val="808080"/>
    <a:srgbClr val="257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7" autoAdjust="0"/>
    <p:restoredTop sz="84571" autoAdjust="0"/>
  </p:normalViewPr>
  <p:slideViewPr>
    <p:cSldViewPr>
      <p:cViewPr varScale="1">
        <p:scale>
          <a:sx n="98" d="100"/>
          <a:sy n="98" d="100"/>
        </p:scale>
        <p:origin x="-23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86" y="66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F791D503-C0C0-4E41-8AB2-FA6C7A85DB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39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785047E-4239-4B39-A264-9BB829949F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88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European Judicial Network – 30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66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6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368083"/>
            <a:ext cx="4429447" cy="332208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3675906"/>
            <a:ext cx="5445126" cy="5522347"/>
          </a:xfrm>
        </p:spPr>
        <p:txBody>
          <a:bodyPr/>
          <a:lstStyle/>
          <a:p>
            <a:pPr algn="just" defTabSz="91577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 defTabSz="915772">
              <a:defRPr/>
            </a:pPr>
            <a:endParaRPr lang="en-GB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363538"/>
            <a:ext cx="4579523" cy="343464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3819922"/>
            <a:ext cx="5445126" cy="5378331"/>
          </a:xfrm>
        </p:spPr>
        <p:txBody>
          <a:bodyPr/>
          <a:lstStyle/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152059"/>
            <a:ext cx="4789487" cy="359211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3891930"/>
            <a:ext cx="5445126" cy="5306323"/>
          </a:xfrm>
        </p:spPr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4540002"/>
            <a:ext cx="5445126" cy="465825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530101"/>
            <a:ext cx="4770469" cy="357785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4251970"/>
            <a:ext cx="5445126" cy="4946283"/>
          </a:xfrm>
        </p:spPr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530225"/>
            <a:ext cx="4770438" cy="3578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4251970"/>
            <a:ext cx="5445126" cy="4946283"/>
          </a:xfrm>
        </p:spPr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422089"/>
            <a:ext cx="4213423" cy="316006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244" y="3675906"/>
            <a:ext cx="5445126" cy="5522347"/>
          </a:xfrm>
        </p:spPr>
        <p:txBody>
          <a:bodyPr/>
          <a:lstStyle/>
          <a:p>
            <a:endParaRPr lang="en-GB" baseline="0" dirty="0" smtClean="0"/>
          </a:p>
          <a:p>
            <a:r>
              <a:rPr lang="en-GB" baseline="0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5047E-4239-4B39-A264-9BB829949FB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15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Fotolia_1516226_X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088" y="981075"/>
            <a:ext cx="4746626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241800" y="981075"/>
            <a:ext cx="4968875" cy="5876925"/>
          </a:xfrm>
          <a:prstGeom prst="rect">
            <a:avLst/>
          </a:prstGeom>
          <a:solidFill>
            <a:srgbClr val="257BA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60925" y="3645024"/>
            <a:ext cx="4033837" cy="1728788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 </a:t>
            </a:r>
            <a:endParaRPr lang="en-GB" noProof="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253BF88-8B73-4C8B-A580-C40B212495FE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097" name="Picture 25" descr="box-fr-en-oran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6638925"/>
            <a:ext cx="6191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LOGO-CE---quadri-orang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625"/>
            <a:ext cx="15113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09107-1824-4120-99BF-B29C6CA6AE4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9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9D0C-970E-4D0D-9BFA-072F481761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46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355FA-DF1F-461F-B808-D39F45DA10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58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BB8CA-4DDA-4A7F-9F08-1D0F39925B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16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57EFE-7940-4C2C-AE41-F4FC3A580A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9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A056D-21BD-4EAD-A804-3378F50C2A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21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1A850-9522-4333-B06E-E8058368D7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2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5A8E6-FFE9-4937-B1B6-0ED731C92F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5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13152-1B1D-4E03-9F90-71077D47FA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63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BEE6-36BF-43A2-8873-30020A5CFA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4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8509DE8-79B8-4DFA-ACA7-A167F84C19D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957263"/>
          </a:xfrm>
          <a:prstGeom prst="rect">
            <a:avLst/>
          </a:prstGeom>
          <a:solidFill>
            <a:srgbClr val="257B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43" name="Picture 19" descr="box-fr-en-oran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638925"/>
            <a:ext cx="6191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OGO-CE---quadri-orang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79400"/>
            <a:ext cx="15113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702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37021"/>
        </a:buClr>
        <a:buChar char="•"/>
        <a:defRPr sz="2400" i="1">
          <a:solidFill>
            <a:srgbClr val="257BA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37021"/>
        </a:buClr>
        <a:buChar char="•"/>
        <a:defRPr sz="2000" b="1">
          <a:solidFill>
            <a:srgbClr val="257BA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37021"/>
        </a:buClr>
        <a:defRPr sz="1400">
          <a:solidFill>
            <a:srgbClr val="257BA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2160" y="587727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Gösta Petri</a:t>
            </a:r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smtClean="0">
                <a:solidFill>
                  <a:srgbClr val="FFC000"/>
                </a:solidFill>
              </a:rPr>
              <a:t>Consumer </a:t>
            </a:r>
            <a:r>
              <a:rPr lang="de-DE" dirty="0" err="1" smtClean="0">
                <a:solidFill>
                  <a:srgbClr val="FFC000"/>
                </a:solidFill>
              </a:rPr>
              <a:t>and</a:t>
            </a:r>
            <a:r>
              <a:rPr lang="de-DE" dirty="0" smtClean="0">
                <a:solidFill>
                  <a:srgbClr val="FFC000"/>
                </a:solidFill>
              </a:rPr>
              <a:t> Marketing Law Unit</a:t>
            </a:r>
          </a:p>
          <a:p>
            <a:r>
              <a:rPr lang="de-DE" dirty="0" smtClean="0">
                <a:solidFill>
                  <a:srgbClr val="FFC000"/>
                </a:solidFill>
              </a:rPr>
              <a:t>DG Justice </a:t>
            </a:r>
            <a:r>
              <a:rPr lang="de-DE" dirty="0" err="1" smtClean="0">
                <a:solidFill>
                  <a:srgbClr val="FFC000"/>
                </a:solidFill>
              </a:rPr>
              <a:t>and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Consumers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355976" y="2204865"/>
            <a:ext cx="46085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37021"/>
                </a:solidFill>
                <a:latin typeface="Verdana" pitchFamily="34" charset="0"/>
              </a:defRPr>
            </a:lvl9pPr>
          </a:lstStyle>
          <a:p>
            <a:r>
              <a:rPr lang="en-GB" sz="2400" kern="0" dirty="0" smtClean="0">
                <a:solidFill>
                  <a:srgbClr val="FFC000"/>
                </a:solidFill>
              </a:rPr>
              <a:t>Consumer protection and enforcement in EU law</a:t>
            </a:r>
            <a:endParaRPr lang="en-GB" sz="2400" kern="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39850"/>
            <a:ext cx="8229600" cy="1225054"/>
          </a:xfrm>
        </p:spPr>
        <p:txBody>
          <a:bodyPr/>
          <a:lstStyle/>
          <a:p>
            <a:pPr indent="0"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/>
              <a:t>C-168/05 </a:t>
            </a:r>
            <a:r>
              <a:rPr lang="en-US" sz="2400" dirty="0" err="1" smtClean="0"/>
              <a:t>Mostaza</a:t>
            </a:r>
            <a:r>
              <a:rPr lang="en-US" sz="2400" dirty="0" smtClean="0"/>
              <a:t> Claro</a:t>
            </a:r>
            <a:br>
              <a:rPr lang="en-US" sz="2400" dirty="0" smtClean="0"/>
            </a:br>
            <a:r>
              <a:rPr lang="en-US" sz="2400" dirty="0" smtClean="0"/>
              <a:t>Unfair clauses in arbitration agreements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6952"/>
            <a:ext cx="8351837" cy="3456236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rgbClr val="2D5EC1"/>
              </a:buClr>
              <a:buNone/>
            </a:pPr>
            <a:r>
              <a:rPr lang="en-GB" sz="2000" b="1" i="0" dirty="0" smtClean="0">
                <a:cs typeface="Times New Roman"/>
              </a:rPr>
              <a:t>To what extent should arbitration awards be reviewed by the national court?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The CJEU concedes that the review of arbitration awards should be limited in scope and exceptional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This includes situations where an arbitration ward is founded on failure to observe EU rules of public policy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Article 6 of the Unfair Terms Directive is a rule of public policy  </a:t>
            </a:r>
            <a:endParaRPr 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19620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1296144"/>
          </a:xfrm>
        </p:spPr>
        <p:txBody>
          <a:bodyPr/>
          <a:lstStyle/>
          <a:p>
            <a:pPr indent="0" eaLnBrk="1" hangingPunct="1">
              <a:lnSpc>
                <a:spcPct val="150000"/>
              </a:lnSpc>
            </a:pPr>
            <a:r>
              <a:rPr lang="en-US" sz="2400" dirty="0" smtClean="0"/>
              <a:t>C-40/08 </a:t>
            </a:r>
            <a:r>
              <a:rPr lang="en-US" sz="2400" dirty="0" err="1" smtClean="0"/>
              <a:t>Asturcom</a:t>
            </a:r>
            <a:r>
              <a:rPr lang="en-US" sz="2400" dirty="0" smtClean="0"/>
              <a:t> </a:t>
            </a:r>
            <a:r>
              <a:rPr lang="en-US" sz="2400" dirty="0" err="1" smtClean="0"/>
              <a:t>Telecomunicaciones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Limits concerning res judicata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6952"/>
            <a:ext cx="8351837" cy="3456236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rgbClr val="2D5EC1"/>
              </a:buClr>
              <a:buNone/>
            </a:pPr>
            <a:r>
              <a:rPr lang="en-US" sz="2000" b="1" i="0" dirty="0" smtClean="0"/>
              <a:t>Is any involvement required from the consumer?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The case concerns an arbitration award which has acquired the force of res judicata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EU law does not require a national court to </a:t>
            </a:r>
            <a:r>
              <a:rPr lang="en-US" sz="2000" i="0" dirty="0" err="1" smtClean="0"/>
              <a:t>disapply</a:t>
            </a:r>
            <a:r>
              <a:rPr lang="en-US" sz="2000" i="0" dirty="0" smtClean="0"/>
              <a:t> rules on finality of a decision, if they comply with equivalence and effectiveness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Principle of effectiveness does not require a national court to make up fully for the total inertia of the consumer </a:t>
            </a:r>
          </a:p>
        </p:txBody>
      </p:sp>
    </p:spTree>
    <p:extLst>
      <p:ext uri="{BB962C8B-B14F-4D97-AF65-F5344CB8AC3E}">
        <p14:creationId xmlns:p14="http://schemas.microsoft.com/office/powerpoint/2010/main" val="35746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Consumer protection and enforcement in EU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aspects:</a:t>
            </a:r>
          </a:p>
          <a:p>
            <a:pPr lvl="1"/>
            <a:r>
              <a:rPr lang="en-GB" dirty="0" smtClean="0"/>
              <a:t>1. </a:t>
            </a:r>
            <a:r>
              <a:rPr lang="en-GB" u="sng" dirty="0" smtClean="0"/>
              <a:t>Enforcement of consumers' rights</a:t>
            </a:r>
            <a:br>
              <a:rPr lang="en-GB" u="sng" dirty="0" smtClean="0"/>
            </a:br>
            <a:r>
              <a:rPr lang="en-GB" dirty="0" smtClean="0"/>
              <a:t>- against traders, e.g. remedies for faulty goods</a:t>
            </a:r>
            <a:br>
              <a:rPr lang="en-GB" dirty="0" smtClean="0"/>
            </a:br>
            <a:r>
              <a:rPr lang="en-GB" dirty="0" smtClean="0"/>
              <a:t>- public enforcement, by national consumer protection authorities (CPC network)</a:t>
            </a:r>
            <a:br>
              <a:rPr lang="en-GB" dirty="0" smtClean="0"/>
            </a:br>
            <a:r>
              <a:rPr lang="en-GB" dirty="0" smtClean="0"/>
              <a:t>- individual/collective redress</a:t>
            </a:r>
          </a:p>
          <a:p>
            <a:pPr lvl="1"/>
            <a:r>
              <a:rPr lang="en-GB" dirty="0" smtClean="0"/>
              <a:t>2. </a:t>
            </a:r>
            <a:r>
              <a:rPr lang="en-GB" u="sng" dirty="0" smtClean="0"/>
              <a:t>Enforcement of traders' claims </a:t>
            </a:r>
            <a:r>
              <a:rPr lang="en-GB" i="1" u="sng" dirty="0" smtClean="0"/>
              <a:t>against consumers</a:t>
            </a: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dirty="0" smtClean="0"/>
              <a:t>- consumer protection safeguards against unfair enforcement</a:t>
            </a:r>
            <a:br>
              <a:rPr lang="en-GB" dirty="0" smtClean="0"/>
            </a:br>
            <a:r>
              <a:rPr lang="en-GB" dirty="0"/>
              <a:t>- </a:t>
            </a:r>
            <a:r>
              <a:rPr lang="en-GB" dirty="0" smtClean="0"/>
              <a:t>main </a:t>
            </a:r>
            <a:r>
              <a:rPr lang="en-GB" dirty="0"/>
              <a:t>instrument: the Unfair Contract Terms Directive (93/13/EEC)</a:t>
            </a:r>
          </a:p>
          <a:p>
            <a:pPr lvl="1"/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51779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z="2400" dirty="0" smtClean="0"/>
              <a:t>The Unfair Terms Directive 93/13/EEC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351837" cy="4103688"/>
          </a:xfrm>
        </p:spPr>
        <p:txBody>
          <a:bodyPr/>
          <a:lstStyle/>
          <a:p>
            <a:pPr algn="just" eaLnBrk="1" hangingPunct="1"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Adopted over 20 years ago but continues to be the main tool to ensure fairness in consumer </a:t>
            </a:r>
            <a:r>
              <a:rPr lang="en-US" sz="2000" i="0" dirty="0" smtClean="0"/>
              <a:t>contracts</a:t>
            </a:r>
          </a:p>
          <a:p>
            <a:pPr algn="just"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/>
              <a:t>A term which has not been individually negotiated is unfair if it causes a significant imbalance in the parties' rights and obligations, to the detriment of the consumer</a:t>
            </a:r>
          </a:p>
          <a:p>
            <a:pPr algn="just"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/>
              <a:t>Unfair terms shall not be binding on the consumer</a:t>
            </a:r>
          </a:p>
          <a:p>
            <a:pPr algn="just"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/>
              <a:t>Contracts must be drafted in plain, intelligible language</a:t>
            </a:r>
          </a:p>
          <a:p>
            <a:pPr algn="just"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/>
              <a:t>Indicative and non-exhaustive list of unfair terms in the Annex </a:t>
            </a:r>
          </a:p>
          <a:p>
            <a:pPr algn="just" eaLnBrk="1" hangingPunct="1">
              <a:spcAft>
                <a:spcPts val="1200"/>
              </a:spcAft>
              <a:buClr>
                <a:srgbClr val="2D5EC1"/>
              </a:buClr>
            </a:pPr>
            <a:endParaRPr lang="en-US" sz="2000" i="0" dirty="0" smtClean="0"/>
          </a:p>
          <a:p>
            <a:pPr eaLnBrk="1" hangingPunct="1">
              <a:spcAft>
                <a:spcPts val="1200"/>
              </a:spcAft>
              <a:buClr>
                <a:srgbClr val="2D5EC1"/>
              </a:buClr>
            </a:pPr>
            <a:endParaRPr 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11902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z="2400" dirty="0" smtClean="0"/>
              <a:t>Procedural aspects of EU consumer law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351837" cy="4103688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>
                <a:ea typeface="Times New Roman"/>
                <a:cs typeface="Times New Roman"/>
              </a:rPr>
              <a:t>EU consumer protection directives focus on the substantive law and </a:t>
            </a:r>
            <a:r>
              <a:rPr lang="en-GB" sz="2000" b="1" i="0" dirty="0">
                <a:ea typeface="Times New Roman"/>
                <a:cs typeface="Times New Roman"/>
              </a:rPr>
              <a:t>do not harmonise the rules of procedure</a:t>
            </a:r>
            <a:r>
              <a:rPr lang="en-GB" sz="2000" i="0" dirty="0">
                <a:ea typeface="Times New Roman"/>
                <a:cs typeface="Times New Roman"/>
              </a:rPr>
              <a:t> </a:t>
            </a:r>
            <a:endParaRPr lang="en-GB" sz="2000" i="0" dirty="0" smtClean="0"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ea typeface="Times New Roman"/>
                <a:cs typeface="Times New Roman"/>
              </a:rPr>
              <a:t>The </a:t>
            </a:r>
            <a:r>
              <a:rPr lang="en-GB" sz="2000" i="0" dirty="0">
                <a:ea typeface="Times New Roman"/>
                <a:cs typeface="Times New Roman"/>
              </a:rPr>
              <a:t>directives contain only very general requirements regarding the rules of </a:t>
            </a:r>
            <a:r>
              <a:rPr lang="en-GB" sz="2000" i="0" dirty="0" smtClean="0">
                <a:ea typeface="Times New Roman"/>
                <a:cs typeface="Times New Roman"/>
              </a:rPr>
              <a:t>procedure 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>
                <a:ea typeface="Times New Roman"/>
                <a:cs typeface="Times New Roman"/>
              </a:rPr>
              <a:t>T</a:t>
            </a:r>
            <a:r>
              <a:rPr lang="en-GB" sz="2000" i="0" dirty="0" smtClean="0">
                <a:ea typeface="Times New Roman"/>
                <a:cs typeface="Times New Roman"/>
              </a:rPr>
              <a:t>he </a:t>
            </a:r>
            <a:r>
              <a:rPr lang="en-GB" sz="2000" i="0" dirty="0">
                <a:ea typeface="Times New Roman"/>
                <a:cs typeface="Times New Roman"/>
              </a:rPr>
              <a:t>national rules of procedure and the practice of national courts have a decisive impact on whether consumer law effectively protects </a:t>
            </a:r>
            <a:r>
              <a:rPr lang="en-GB" sz="2000" i="0" dirty="0" smtClean="0">
                <a:ea typeface="Times New Roman"/>
                <a:cs typeface="Times New Roman"/>
              </a:rPr>
              <a:t>consumers</a:t>
            </a:r>
          </a:p>
        </p:txBody>
      </p:sp>
    </p:spTree>
    <p:extLst>
      <p:ext uri="{BB962C8B-B14F-4D97-AF65-F5344CB8AC3E}">
        <p14:creationId xmlns:p14="http://schemas.microsoft.com/office/powerpoint/2010/main" val="22608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z="2400" dirty="0" smtClean="0"/>
              <a:t>Ex officio assessment of unfair terms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351837" cy="4103688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b="1" i="0" dirty="0" smtClean="0"/>
              <a:t>Obligation to examine fairness of contractual terms and apply necessary consequences of their own motion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Ex officio apply both when the consumer is defendant and when the consumer initiates proceedings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The court is required to examine the term where it has available to it the legal and factual elements necessary for this task 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US" sz="2000" i="0" dirty="0" smtClean="0"/>
              <a:t>Where the court considers that the term is unfair, it must not apply it, except if the consumer opposes that </a:t>
            </a:r>
          </a:p>
        </p:txBody>
      </p:sp>
    </p:spTree>
    <p:extLst>
      <p:ext uri="{BB962C8B-B14F-4D97-AF65-F5344CB8AC3E}">
        <p14:creationId xmlns:p14="http://schemas.microsoft.com/office/powerpoint/2010/main" val="5392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z="2400" dirty="0" smtClean="0"/>
              <a:t>The principle of equivalence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351837" cy="4103688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b="1" i="0" dirty="0" smtClean="0">
                <a:cs typeface="Times New Roman"/>
              </a:rPr>
              <a:t>Rules applying to EU rights must not be less favourable than those applying to similar rights under national law</a:t>
            </a:r>
            <a:endParaRPr lang="en-GB" sz="2000" i="0" dirty="0" smtClean="0">
              <a:cs typeface="Times New Roman"/>
            </a:endParaRP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Non-binding character of unfair terms is equivalent to public policy considerations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The Unfair Terms Directive must be regarded as having an equal standing to national rules of public policy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The obligation to assess terms extends to situations where under national law the court has a discretion to apply rules of public policy </a:t>
            </a:r>
            <a:endParaRPr 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910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z="2400" dirty="0" smtClean="0"/>
              <a:t>The principle of effectiveness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351837" cy="4103688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b="1" i="0" dirty="0" smtClean="0">
                <a:cs typeface="Times New Roman"/>
              </a:rPr>
              <a:t>National rules may not make it impossible or excessively difficult to exercise EU rights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The national court must assess legal and factual circumstances which may act as an obstacle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Example: use of other types of procedures instead of an ordinary civil procedure to deprive consumers of the protection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Example: where national procedures prevent a consumer from raising the unfairness of the contract term </a:t>
            </a:r>
            <a:endParaRPr 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19802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84784"/>
            <a:ext cx="8229600" cy="122505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/>
              <a:t>C-618/10 </a:t>
            </a:r>
            <a:r>
              <a:rPr lang="en-GB" sz="2400" dirty="0" err="1"/>
              <a:t>Banco</a:t>
            </a:r>
            <a:r>
              <a:rPr lang="en-GB" sz="2400" dirty="0"/>
              <a:t> </a:t>
            </a:r>
            <a:r>
              <a:rPr lang="en-GB" sz="2400" dirty="0" err="1"/>
              <a:t>Español</a:t>
            </a:r>
            <a:r>
              <a:rPr lang="en-GB" sz="2400" dirty="0"/>
              <a:t> de </a:t>
            </a:r>
            <a:r>
              <a:rPr lang="en-GB" sz="2400" dirty="0" err="1"/>
              <a:t>Crédito</a:t>
            </a:r>
            <a:r>
              <a:rPr lang="en-GB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principle of effectiveness in practice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6952"/>
            <a:ext cx="8351837" cy="3456236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rgbClr val="2D5EC1"/>
              </a:buClr>
              <a:buNone/>
            </a:pPr>
            <a:r>
              <a:rPr lang="en-GB" sz="2000" b="1" i="0" dirty="0" smtClean="0">
                <a:cs typeface="Times New Roman"/>
              </a:rPr>
              <a:t>When does the national procedure make it excessively difficult for consumers to protect their rights?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The case concerns application of the principle of effectiveness in payment order procedures under Spanish law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 smtClean="0">
                <a:cs typeface="Times New Roman"/>
              </a:rPr>
              <a:t>Short time-limit for objections and the need to be represented by a lawyer dissuade consumers from defending themselves  </a:t>
            </a:r>
            <a:endParaRPr lang="en-US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25507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484784"/>
            <a:ext cx="8229600" cy="1225054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400" dirty="0" smtClean="0"/>
              <a:t>Case </a:t>
            </a:r>
            <a:r>
              <a:rPr lang="en-GB" sz="2400" dirty="0"/>
              <a:t>C-415/11 Aziz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6952"/>
            <a:ext cx="8351837" cy="3456236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rgbClr val="2D5EC1"/>
              </a:buClr>
              <a:buNone/>
            </a:pPr>
            <a:r>
              <a:rPr lang="en-GB" sz="2000" b="1" i="0" dirty="0">
                <a:cs typeface="Times New Roman"/>
              </a:rPr>
              <a:t>Violation of principle of effectiveness by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>
                <a:cs typeface="Times New Roman"/>
              </a:rPr>
              <a:t>not giving consumers the possibility to raise unfairness of terms in mortgage enforcement proceedings and</a:t>
            </a:r>
          </a:p>
          <a:p>
            <a:pPr>
              <a:spcAft>
                <a:spcPts val="1200"/>
              </a:spcAft>
              <a:buClr>
                <a:srgbClr val="2D5EC1"/>
              </a:buClr>
            </a:pPr>
            <a:r>
              <a:rPr lang="en-GB" sz="2000" i="0" dirty="0">
                <a:cs typeface="Times New Roman"/>
              </a:rPr>
              <a:t>not allowing judges assessing unfairness of terms in ordinary proceedings to suspend mortgage enforcement proceedings</a:t>
            </a:r>
          </a:p>
        </p:txBody>
      </p:sp>
    </p:spTree>
    <p:extLst>
      <p:ext uri="{BB962C8B-B14F-4D97-AF65-F5344CB8AC3E}">
        <p14:creationId xmlns:p14="http://schemas.microsoft.com/office/powerpoint/2010/main" val="16541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 COMM_Powerpoint_Template-EN-Blue-Orange-photo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 COMM_Powerpoint_Template-EN-Blue-Orange-photo</Template>
  <TotalTime>1429</TotalTime>
  <Words>643</Words>
  <Application>Microsoft Office PowerPoint</Application>
  <PresentationFormat>On-screen Show (4:3)</PresentationFormat>
  <Paragraphs>67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DG COMM_Powerpoint_Template-EN-Blue-Orange-photo</vt:lpstr>
      <vt:lpstr>PowerPoint Presentation</vt:lpstr>
      <vt:lpstr>Consumer protection and enforcement in EU law</vt:lpstr>
      <vt:lpstr>The Unfair Terms Directive 93/13/EEC</vt:lpstr>
      <vt:lpstr>Procedural aspects of EU consumer law</vt:lpstr>
      <vt:lpstr>Ex officio assessment of unfair terms</vt:lpstr>
      <vt:lpstr>The principle of equivalence</vt:lpstr>
      <vt:lpstr>The principle of effectiveness</vt:lpstr>
      <vt:lpstr>C-618/10 Banco Español de Crédito  The principle of effectiveness in practice</vt:lpstr>
      <vt:lpstr>Case C-415/11 Aziz </vt:lpstr>
      <vt:lpstr>C-168/05 Mostaza Claro Unfair clauses in arbitration agreements</vt:lpstr>
      <vt:lpstr>C-40/08 Asturcom Telecomunicaciones Limits concerning res judicata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Information &amp; Lock-in</dc:title>
  <dc:creator>ROEHR Sven (JUST)</dc:creator>
  <cp:lastModifiedBy>PETRI Carl Gosta (JUST)</cp:lastModifiedBy>
  <cp:revision>86</cp:revision>
  <cp:lastPrinted>2015-05-04T09:47:59Z</cp:lastPrinted>
  <dcterms:created xsi:type="dcterms:W3CDTF">2014-09-23T14:07:46Z</dcterms:created>
  <dcterms:modified xsi:type="dcterms:W3CDTF">2015-06-02T11:14:31Z</dcterms:modified>
</cp:coreProperties>
</file>