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5"/>
  </p:notesMasterIdLst>
  <p:sldIdLst>
    <p:sldId id="311" r:id="rId2"/>
    <p:sldId id="312" r:id="rId3"/>
    <p:sldId id="347" r:id="rId4"/>
    <p:sldId id="322" r:id="rId5"/>
    <p:sldId id="346" r:id="rId6"/>
    <p:sldId id="323" r:id="rId7"/>
    <p:sldId id="324" r:id="rId8"/>
    <p:sldId id="325" r:id="rId9"/>
    <p:sldId id="326" r:id="rId10"/>
    <p:sldId id="345" r:id="rId11"/>
    <p:sldId id="335" r:id="rId12"/>
    <p:sldId id="336" r:id="rId13"/>
    <p:sldId id="337" r:id="rId14"/>
    <p:sldId id="338" r:id="rId15"/>
    <p:sldId id="339" r:id="rId16"/>
    <p:sldId id="328" r:id="rId17"/>
    <p:sldId id="331" r:id="rId18"/>
    <p:sldId id="340" r:id="rId19"/>
    <p:sldId id="332" r:id="rId20"/>
    <p:sldId id="341" r:id="rId21"/>
    <p:sldId id="333" r:id="rId22"/>
    <p:sldId id="321" r:id="rId23"/>
    <p:sldId id="344" r:id="rId24"/>
  </p:sldIdLst>
  <p:sldSz cx="9145588" cy="6859588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1C7C"/>
    <a:srgbClr val="202396"/>
    <a:srgbClr val="122CAE"/>
    <a:srgbClr val="2225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66" y="-6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B49A-E00A-4A3E-B06E-A6FD884F55BA}" type="datetimeFigureOut">
              <a:rPr lang="pt-PT" smtClean="0"/>
              <a:pPr/>
              <a:t>03-06-2015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AE3E-CD30-43B7-A6B6-98072BAFEAE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7004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07" y="770646"/>
            <a:ext cx="8088129" cy="335357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2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1" y="4199381"/>
            <a:ext cx="6922353" cy="1646301"/>
          </a:xfrm>
        </p:spPr>
        <p:txBody>
          <a:bodyPr>
            <a:normAutofit/>
          </a:bodyPr>
          <a:lstStyle>
            <a:lvl1pPr marL="0" indent="0" algn="l">
              <a:buNone/>
              <a:defRPr sz="2801">
                <a:solidFill>
                  <a:schemeClr val="bg1"/>
                </a:solidFill>
                <a:latin typeface="+mj-lt"/>
              </a:defRPr>
            </a:lvl1pPr>
            <a:lvl2pPr marL="457291" indent="0" algn="ctr">
              <a:buNone/>
              <a:defRPr sz="2801"/>
            </a:lvl2pPr>
            <a:lvl3pPr marL="914583" indent="0" algn="ctr">
              <a:buNone/>
              <a:defRPr sz="2400"/>
            </a:lvl3pPr>
            <a:lvl4pPr marL="1371874" indent="0" algn="ctr">
              <a:buNone/>
              <a:defRPr sz="2000"/>
            </a:lvl4pPr>
            <a:lvl5pPr marL="1829166" indent="0" algn="ctr">
              <a:buNone/>
              <a:defRPr sz="2000"/>
            </a:lvl5pPr>
            <a:lvl6pPr marL="2286457" indent="0" algn="ctr">
              <a:buNone/>
              <a:defRPr sz="2000"/>
            </a:lvl6pPr>
            <a:lvl7pPr marL="2743749" indent="0" algn="ctr">
              <a:buNone/>
              <a:defRPr sz="2000"/>
            </a:lvl7pPr>
            <a:lvl8pPr marL="3201040" indent="0" algn="ctr">
              <a:buNone/>
              <a:defRPr sz="2000"/>
            </a:lvl8pPr>
            <a:lvl9pPr marL="3658332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1909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9801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103" y="695486"/>
            <a:ext cx="1972017" cy="4801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745" y="714542"/>
            <a:ext cx="5801732" cy="54019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54915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211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07" y="767597"/>
            <a:ext cx="8086986" cy="33566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2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21" y="4188245"/>
            <a:ext cx="6920924" cy="1646301"/>
          </a:xfrm>
        </p:spPr>
        <p:txBody>
          <a:bodyPr anchor="t">
            <a:normAutofit/>
          </a:bodyPr>
          <a:lstStyle>
            <a:lvl1pPr marL="0" indent="0">
              <a:buNone/>
              <a:defRPr sz="2801">
                <a:solidFill>
                  <a:schemeClr val="tx1"/>
                </a:solidFill>
                <a:latin typeface="+mj-lt"/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0868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80" y="1993854"/>
            <a:ext cx="3806851" cy="37682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564" y="1993854"/>
            <a:ext cx="3806851" cy="37682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522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80" y="2032470"/>
            <a:ext cx="3806851" cy="72356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80" y="2736784"/>
            <a:ext cx="3806851" cy="32011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7138" y="2030438"/>
            <a:ext cx="3806851" cy="72254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7138" y="2734689"/>
            <a:ext cx="3806851" cy="32011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69467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47871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415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992" y="0"/>
            <a:ext cx="3429596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7129" y="542407"/>
            <a:ext cx="2537901" cy="192068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99" y="762176"/>
            <a:ext cx="4572794" cy="457305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8065" y="2512395"/>
            <a:ext cx="2549333" cy="3127711"/>
          </a:xfrm>
        </p:spPr>
        <p:txBody>
          <a:bodyPr>
            <a:normAutofit/>
          </a:bodyPr>
          <a:lstStyle>
            <a:lvl1pPr marL="0" marR="0" indent="0" algn="l" defTabSz="9145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marL="0" marR="0" lvl="0" indent="0" algn="l" defTabSz="914583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13365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03" y="5419923"/>
            <a:ext cx="8086986" cy="61342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1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5588" cy="53321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1">
                <a:solidFill>
                  <a:srgbClr val="4D4D4D"/>
                </a:solidFill>
              </a:defRPr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80" y="5911103"/>
            <a:ext cx="6923210" cy="53352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609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005" y="499649"/>
            <a:ext cx="8080984" cy="165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94" y="1993855"/>
            <a:ext cx="8066695" cy="376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439" y="6413932"/>
            <a:ext cx="3086636" cy="228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439" y="6556215"/>
            <a:ext cx="3772555" cy="228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2329" y="5831099"/>
            <a:ext cx="2194941" cy="139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2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58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801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58" indent="-91458" algn="l" defTabSz="914583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75" indent="-342969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750" indent="-548750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3125" indent="-823125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499" indent="-1097499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240" indent="-228646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280" indent="-228646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320" indent="-228646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360" indent="-228646" algn="l" defTabSz="914583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pex.p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leiloes.p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1111643"/>
            <a:ext cx="3056109" cy="4589578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056109" y="1111643"/>
            <a:ext cx="5925757" cy="1075700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/>
          <a:p>
            <a:pPr algn="ctr"/>
            <a:r>
              <a:rPr lang="pt-PT" b="1" dirty="0" smtClean="0"/>
              <a:t>XXII CONGESSO DA UIHJ</a:t>
            </a:r>
            <a:endParaRPr lang="pt-PT" dirty="0" smtClean="0"/>
          </a:p>
          <a:p>
            <a:pPr algn="ctr"/>
            <a:r>
              <a:rPr lang="pt-PT" dirty="0" smtClean="0"/>
              <a:t>Madrid, 2 a 5 de Junho de 2015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11" y="2457799"/>
            <a:ext cx="1352550" cy="952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898137" y="3797203"/>
            <a:ext cx="22417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/>
              <a:t>PORTUGAL</a:t>
            </a:r>
          </a:p>
          <a:p>
            <a:pPr algn="ctr"/>
            <a:endParaRPr lang="pt-PT" b="1" dirty="0" smtClean="0"/>
          </a:p>
          <a:p>
            <a:pPr algn="ctr"/>
            <a:r>
              <a:rPr lang="pt-PT" b="1" dirty="0" err="1" smtClean="0"/>
              <a:t>Développements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9819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Maintenant on utilise un </a:t>
            </a:r>
            <a:r>
              <a:rPr lang="fr-FR" dirty="0"/>
              <a:t>outil électronique pour </a:t>
            </a:r>
            <a:r>
              <a:rPr lang="fr-FR" dirty="0" smtClean="0"/>
              <a:t>réaliser les </a:t>
            </a:r>
            <a:r>
              <a:rPr lang="fr-FR" dirty="0"/>
              <a:t>saisies électroniques</a:t>
            </a:r>
            <a:r>
              <a:rPr lang="fr-FR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La Banque du Portugal nous donne l’information, en 48 heures, sur les banques dans lesquelles le débiteur a des comptes bancaires.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Nous déposons l’ordre de saisie dans un réseau informatique et les banques privées ont cinq jours pour bloquer la valeur de la dette.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23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98"/>
            <a:ext cx="9150055" cy="51443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68036" y="2982982"/>
            <a:ext cx="1265569" cy="85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Mandatário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46352" y="3109333"/>
            <a:ext cx="1787253" cy="87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44290" y="2863746"/>
            <a:ext cx="2019114" cy="805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Exequente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6" name="Nota de aviso rectangular arredondada 5"/>
          <p:cNvSpPr/>
          <p:nvPr/>
        </p:nvSpPr>
        <p:spPr>
          <a:xfrm>
            <a:off x="5908223" y="1906074"/>
            <a:ext cx="3042594" cy="657808"/>
          </a:xfrm>
          <a:prstGeom prst="wedgeRoundRectCallout">
            <a:avLst>
              <a:gd name="adj1" fmla="val -164204"/>
              <a:gd name="adj2" fmla="val 1767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800" dirty="0" smtClean="0"/>
              <a:t>Demande d'</a:t>
            </a:r>
            <a:r>
              <a:rPr lang="pt-PT" sz="1800" dirty="0" err="1" smtClean="0"/>
              <a:t>informations</a:t>
            </a:r>
            <a:r>
              <a:rPr lang="pt-PT" sz="1800" dirty="0" smtClean="0"/>
              <a:t> </a:t>
            </a:r>
            <a:r>
              <a:rPr lang="pt-PT" sz="1800" dirty="0" err="1" smtClean="0"/>
              <a:t>bancaire</a:t>
            </a:r>
            <a:r>
              <a:rPr lang="pt-PT" sz="1800" dirty="0" smtClean="0"/>
              <a:t> </a:t>
            </a:r>
            <a:r>
              <a:rPr lang="pt-PT" sz="1800" dirty="0" err="1"/>
              <a:t>sous</a:t>
            </a:r>
            <a:r>
              <a:rPr lang="pt-PT" sz="1800" dirty="0"/>
              <a:t>-menu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07919" y="4616422"/>
            <a:ext cx="1598243" cy="8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08731" y="4132620"/>
            <a:ext cx="1213060" cy="934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Exequente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3016" y="4255099"/>
            <a:ext cx="2019114" cy="805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Dados do </a:t>
            </a:r>
            <a:r>
              <a:rPr lang="en-GB" sz="825" dirty="0" err="1">
                <a:solidFill>
                  <a:schemeClr val="tx1"/>
                </a:solidFill>
              </a:rPr>
              <a:t>exequente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05039" y="4858878"/>
            <a:ext cx="1787253" cy="87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 err="1">
                <a:solidFill>
                  <a:schemeClr val="tx1"/>
                </a:solidFill>
              </a:rPr>
              <a:t>Morada</a:t>
            </a:r>
            <a:r>
              <a:rPr lang="en-GB" sz="825" dirty="0">
                <a:solidFill>
                  <a:schemeClr val="tx1"/>
                </a:solidFill>
              </a:rPr>
              <a:t>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792500" y="4739641"/>
            <a:ext cx="1501636" cy="902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NIF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06883" y="4960082"/>
            <a:ext cx="1787253" cy="87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 err="1">
                <a:solidFill>
                  <a:schemeClr val="tx1"/>
                </a:solidFill>
              </a:rPr>
              <a:t>Morada</a:t>
            </a:r>
            <a:r>
              <a:rPr lang="en-GB" sz="825" dirty="0">
                <a:solidFill>
                  <a:schemeClr val="tx1"/>
                </a:solidFill>
              </a:rPr>
              <a:t>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9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98"/>
            <a:ext cx="9150055" cy="5144393"/>
          </a:xfrm>
          <a:prstGeom prst="rect">
            <a:avLst/>
          </a:prstGeom>
        </p:spPr>
      </p:pic>
      <p:sp>
        <p:nvSpPr>
          <p:cNvPr id="6" name="Nota de aviso rectangular arredondada 5"/>
          <p:cNvSpPr/>
          <p:nvPr/>
        </p:nvSpPr>
        <p:spPr>
          <a:xfrm>
            <a:off x="6627331" y="2963658"/>
            <a:ext cx="1357570" cy="2084859"/>
          </a:xfrm>
          <a:prstGeom prst="wedgeRoundRectCallout">
            <a:avLst>
              <a:gd name="adj1" fmla="val -159744"/>
              <a:gd name="adj2" fmla="val -140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Page demandes et les réponses de la Banque du Portugal</a:t>
            </a:r>
            <a:endParaRPr lang="pt-PT" sz="1800" dirty="0"/>
          </a:p>
        </p:txBody>
      </p:sp>
    </p:spTree>
    <p:extLst>
      <p:ext uri="{BB962C8B-B14F-4D97-AF65-F5344CB8AC3E}">
        <p14:creationId xmlns="" xmlns:p14="http://schemas.microsoft.com/office/powerpoint/2010/main" val="20289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98"/>
            <a:ext cx="9150055" cy="51443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854984" y="3040948"/>
            <a:ext cx="1265569" cy="85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40806" y="3949825"/>
            <a:ext cx="1787253" cy="87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6" name="Nota de aviso rectangular arredondada 5"/>
          <p:cNvSpPr/>
          <p:nvPr/>
        </p:nvSpPr>
        <p:spPr>
          <a:xfrm>
            <a:off x="5908223" y="4950487"/>
            <a:ext cx="3106988" cy="664702"/>
          </a:xfrm>
          <a:prstGeom prst="wedgeRoundRectCallout">
            <a:avLst>
              <a:gd name="adj1" fmla="val -71953"/>
              <a:gd name="adj2" fmla="val -1895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Le débiteur </a:t>
            </a:r>
            <a:r>
              <a:rPr lang="fr-FR" sz="1800" dirty="0"/>
              <a:t>a des comptes dans quatre banques</a:t>
            </a:r>
            <a:endParaRPr lang="pt-PT" sz="1800" dirty="0"/>
          </a:p>
        </p:txBody>
      </p:sp>
      <p:sp>
        <p:nvSpPr>
          <p:cNvPr id="7" name="Nota de aviso rectangular arredondada 6"/>
          <p:cNvSpPr/>
          <p:nvPr/>
        </p:nvSpPr>
        <p:spPr>
          <a:xfrm>
            <a:off x="1390918" y="3819670"/>
            <a:ext cx="1660507" cy="855072"/>
          </a:xfrm>
          <a:prstGeom prst="wedgeRoundRectCallout">
            <a:avLst>
              <a:gd name="adj1" fmla="val 56384"/>
              <a:gd name="adj2" fmla="val -872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800" dirty="0" err="1" smtClean="0"/>
              <a:t>Information</a:t>
            </a:r>
            <a:r>
              <a:rPr lang="pt-PT" sz="1800" dirty="0" smtClean="0"/>
              <a:t> du Banque de Portugal</a:t>
            </a:r>
            <a:endParaRPr lang="pt-PT" sz="1800" dirty="0"/>
          </a:p>
        </p:txBody>
      </p:sp>
    </p:spTree>
    <p:extLst>
      <p:ext uri="{BB962C8B-B14F-4D97-AF65-F5344CB8AC3E}">
        <p14:creationId xmlns="" xmlns:p14="http://schemas.microsoft.com/office/powerpoint/2010/main" val="28226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97"/>
            <a:ext cx="9145588" cy="5141882"/>
          </a:xfrm>
          <a:prstGeom prst="rect">
            <a:avLst/>
          </a:prstGeom>
        </p:spPr>
      </p:pic>
      <p:sp>
        <p:nvSpPr>
          <p:cNvPr id="3" name="Nota de aviso rectangular arredondada 2"/>
          <p:cNvSpPr/>
          <p:nvPr/>
        </p:nvSpPr>
        <p:spPr>
          <a:xfrm>
            <a:off x="6587349" y="2665927"/>
            <a:ext cx="1333158" cy="1999090"/>
          </a:xfrm>
          <a:prstGeom prst="wedgeRoundRectCallout">
            <a:avLst>
              <a:gd name="adj1" fmla="val -353534"/>
              <a:gd name="adj2" fmla="val -20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Résumé des comptes bancaires </a:t>
            </a:r>
            <a:r>
              <a:rPr lang="fr-FR" sz="1800" dirty="0" smtClean="0"/>
              <a:t>du débiteur</a:t>
            </a:r>
            <a:endParaRPr lang="pt-PT" sz="1800" dirty="0"/>
          </a:p>
        </p:txBody>
      </p:sp>
    </p:spTree>
    <p:extLst>
      <p:ext uri="{BB962C8B-B14F-4D97-AF65-F5344CB8AC3E}">
        <p14:creationId xmlns="" xmlns:p14="http://schemas.microsoft.com/office/powerpoint/2010/main" val="4492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98"/>
            <a:ext cx="9150055" cy="51443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04826" y="2181132"/>
            <a:ext cx="1478108" cy="676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>
                <a:solidFill>
                  <a:schemeClr val="tx1"/>
                </a:solidFill>
              </a:rPr>
              <a:t>Nome do </a:t>
            </a:r>
            <a:r>
              <a:rPr lang="en-GB" sz="825" dirty="0" err="1">
                <a:solidFill>
                  <a:schemeClr val="tx1"/>
                </a:solidFill>
              </a:rPr>
              <a:t>Executado</a:t>
            </a:r>
            <a:endParaRPr lang="en-GB" sz="825" dirty="0">
              <a:solidFill>
                <a:schemeClr val="tx1"/>
              </a:solidFill>
            </a:endParaRPr>
          </a:p>
        </p:txBody>
      </p:sp>
      <p:sp>
        <p:nvSpPr>
          <p:cNvPr id="6" name="Nota de aviso rectangular arredondada 5"/>
          <p:cNvSpPr/>
          <p:nvPr/>
        </p:nvSpPr>
        <p:spPr>
          <a:xfrm>
            <a:off x="2331077" y="5011426"/>
            <a:ext cx="2615270" cy="598046"/>
          </a:xfrm>
          <a:prstGeom prst="wedgeRoundRectCallout">
            <a:avLst>
              <a:gd name="adj1" fmla="val 178776"/>
              <a:gd name="adj2" fmla="val -964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Valeur qui </a:t>
            </a:r>
            <a:r>
              <a:rPr lang="fr-FR" sz="1800" dirty="0"/>
              <a:t>peut être saisi</a:t>
            </a:r>
            <a:endParaRPr lang="pt-PT" sz="1800" dirty="0"/>
          </a:p>
        </p:txBody>
      </p:sp>
      <p:sp>
        <p:nvSpPr>
          <p:cNvPr id="7" name="Nota de aviso rectangular arredondada 6"/>
          <p:cNvSpPr/>
          <p:nvPr/>
        </p:nvSpPr>
        <p:spPr>
          <a:xfrm>
            <a:off x="3060121" y="3879650"/>
            <a:ext cx="2464915" cy="486288"/>
          </a:xfrm>
          <a:prstGeom prst="wedgeRoundRectCallout">
            <a:avLst>
              <a:gd name="adj1" fmla="val 103824"/>
              <a:gd name="adj2" fmla="val -3454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800" dirty="0" err="1" smtClean="0"/>
              <a:t>Valeur</a:t>
            </a:r>
            <a:r>
              <a:rPr lang="pt-PT" sz="1800" dirty="0" smtClean="0"/>
              <a:t> </a:t>
            </a:r>
            <a:r>
              <a:rPr lang="pt-PT" sz="1800" dirty="0"/>
              <a:t>à </a:t>
            </a:r>
            <a:r>
              <a:rPr lang="pt-PT" sz="1800" dirty="0" err="1"/>
              <a:t>saisir</a:t>
            </a:r>
            <a:endParaRPr lang="pt-PT" sz="1800" dirty="0"/>
          </a:p>
        </p:txBody>
      </p:sp>
      <p:sp>
        <p:nvSpPr>
          <p:cNvPr id="8" name="Retângulo 7"/>
          <p:cNvSpPr/>
          <p:nvPr/>
        </p:nvSpPr>
        <p:spPr>
          <a:xfrm>
            <a:off x="3686842" y="3152045"/>
            <a:ext cx="612229" cy="82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 err="1">
                <a:solidFill>
                  <a:schemeClr val="tx1"/>
                </a:solidFill>
              </a:rPr>
              <a:t>Conta</a:t>
            </a:r>
            <a:r>
              <a:rPr lang="en-GB" sz="825" dirty="0">
                <a:solidFill>
                  <a:schemeClr val="tx1"/>
                </a:solidFill>
              </a:rPr>
              <a:t> nº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86842" y="3664069"/>
            <a:ext cx="612229" cy="82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 err="1">
                <a:solidFill>
                  <a:schemeClr val="tx1"/>
                </a:solidFill>
              </a:rPr>
              <a:t>Conta</a:t>
            </a:r>
            <a:r>
              <a:rPr lang="en-GB" sz="825" dirty="0">
                <a:solidFill>
                  <a:schemeClr val="tx1"/>
                </a:solidFill>
              </a:rPr>
              <a:t> nº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86842" y="4597861"/>
            <a:ext cx="612229" cy="82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25" dirty="0" err="1">
                <a:solidFill>
                  <a:schemeClr val="tx1"/>
                </a:solidFill>
              </a:rPr>
              <a:t>Conta</a:t>
            </a:r>
            <a:r>
              <a:rPr lang="en-GB" sz="825" dirty="0">
                <a:solidFill>
                  <a:schemeClr val="tx1"/>
                </a:solidFill>
              </a:rPr>
              <a:t> nº</a:t>
            </a:r>
          </a:p>
        </p:txBody>
      </p:sp>
    </p:spTree>
    <p:extLst>
      <p:ext uri="{BB962C8B-B14F-4D97-AF65-F5344CB8AC3E}">
        <p14:creationId xmlns="" xmlns:p14="http://schemas.microsoft.com/office/powerpoint/2010/main" val="937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3 - </a:t>
            </a:r>
            <a:r>
              <a:rPr lang="fr-FR" b="1" dirty="0" smtClean="0"/>
              <a:t>PEPEX</a:t>
            </a:r>
            <a:endParaRPr lang="fr-FR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Après </a:t>
            </a:r>
            <a:r>
              <a:rPr lang="fr-FR" dirty="0"/>
              <a:t>Décembre 2014, </a:t>
            </a:r>
            <a:r>
              <a:rPr lang="fr-FR" dirty="0" smtClean="0"/>
              <a:t>on a institué une </a:t>
            </a:r>
            <a:r>
              <a:rPr lang="fr-FR" dirty="0"/>
              <a:t>procédure de </a:t>
            </a:r>
            <a:r>
              <a:rPr lang="fr-FR" dirty="0" smtClean="0"/>
              <a:t>recouvrement </a:t>
            </a:r>
            <a:r>
              <a:rPr lang="fr-FR" dirty="0"/>
              <a:t>amicale </a:t>
            </a:r>
            <a:r>
              <a:rPr lang="fr-FR" dirty="0" smtClean="0"/>
              <a:t>des </a:t>
            </a:r>
            <a:r>
              <a:rPr lang="fr-FR" dirty="0"/>
              <a:t>dettes jusqu'à € 10 000 avec des </a:t>
            </a:r>
            <a:r>
              <a:rPr lang="fr-FR" dirty="0" smtClean="0"/>
              <a:t>titres exécutifs et des décisions judiciaires de quelque valeur.</a:t>
            </a:r>
            <a:endParaRPr lang="fr-FR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Il </a:t>
            </a:r>
            <a:r>
              <a:rPr lang="fr-FR" dirty="0" smtClean="0"/>
              <a:t>y a des </a:t>
            </a:r>
            <a:r>
              <a:rPr lang="fr-FR" dirty="0"/>
              <a:t>solutions innovantes: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Le processus </a:t>
            </a:r>
            <a:r>
              <a:rPr lang="fr-FR" dirty="0"/>
              <a:t>de distribution </a:t>
            </a:r>
            <a:r>
              <a:rPr lang="fr-FR" dirty="0" smtClean="0"/>
              <a:t> est réalisé par les agents d’exécution qui ont son adresse professionnelle dans un rayon de 15 km du débiteur.  S’il n’ y a pas on recherche dan 30 kms. Après 45 kms.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0781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Notification obligatoire </a:t>
            </a:r>
            <a:r>
              <a:rPr lang="fr-FR" dirty="0"/>
              <a:t>par </a:t>
            </a:r>
            <a:r>
              <a:rPr lang="fr-FR" dirty="0" smtClean="0"/>
              <a:t>contact </a:t>
            </a:r>
            <a:r>
              <a:rPr lang="fr-FR" dirty="0"/>
              <a:t>personnel avec la signature du débiteur sur une tablette.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/>
              <a:t>Le registre des débiteurs dans une liste accessible </a:t>
            </a:r>
            <a:r>
              <a:rPr lang="fr-FR" dirty="0" smtClean="0"/>
              <a:t>online, au public, </a:t>
            </a:r>
            <a:r>
              <a:rPr lang="fr-FR" dirty="0"/>
              <a:t>qui </a:t>
            </a:r>
            <a:r>
              <a:rPr lang="fr-FR" dirty="0" smtClean="0"/>
              <a:t>permet </a:t>
            </a:r>
            <a:r>
              <a:rPr lang="fr-FR" dirty="0"/>
              <a:t>de récupérer la TVA ou </a:t>
            </a:r>
            <a:r>
              <a:rPr lang="fr-FR" dirty="0" smtClean="0"/>
              <a:t>déclarer </a:t>
            </a:r>
            <a:r>
              <a:rPr lang="fr-FR" dirty="0"/>
              <a:t>des </a:t>
            </a:r>
            <a:r>
              <a:rPr lang="fr-FR" dirty="0" smtClean="0"/>
              <a:t>pertes.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L’option </a:t>
            </a:r>
            <a:r>
              <a:rPr lang="fr-FR" dirty="0"/>
              <a:t>d'aller vers une exécution du processus judiciaire en profitant des </a:t>
            </a:r>
            <a:r>
              <a:rPr lang="fr-FR" dirty="0" smtClean="0"/>
              <a:t>recherches </a:t>
            </a:r>
            <a:r>
              <a:rPr lang="fr-FR" dirty="0"/>
              <a:t>faites.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352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527" t="10508" r="18035" b="11674"/>
          <a:stretch/>
        </p:blipFill>
        <p:spPr>
          <a:xfrm>
            <a:off x="798490" y="1156864"/>
            <a:ext cx="8216721" cy="5578788"/>
          </a:xfrm>
          <a:prstGeom prst="rect">
            <a:avLst/>
          </a:prstGeom>
        </p:spPr>
      </p:pic>
      <p:pic>
        <p:nvPicPr>
          <p:cNvPr id="6" name="Imagem 6" descr="logo_transp.png"/>
          <p:cNvPicPr>
            <a:picLocks noChangeAspect="1"/>
          </p:cNvPicPr>
          <p:nvPr/>
        </p:nvPicPr>
        <p:blipFill>
          <a:blip r:embed="rId3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465909" y="543929"/>
            <a:ext cx="2969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http://www.pepex.pt</a:t>
            </a:r>
            <a:r>
              <a:rPr lang="pt-PT" dirty="0" smtClean="0">
                <a:hlinkClick r:id="rId4"/>
              </a:rPr>
              <a:t>/</a:t>
            </a:r>
            <a:r>
              <a:rPr lang="pt-PT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573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4 - Le E-enchères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Est déjà </a:t>
            </a:r>
            <a:r>
              <a:rPr lang="fr-FR" dirty="0" smtClean="0"/>
              <a:t>approuvée </a:t>
            </a:r>
            <a:r>
              <a:rPr lang="fr-FR" dirty="0"/>
              <a:t>par le </a:t>
            </a:r>
            <a:r>
              <a:rPr lang="fr-FR" dirty="0" smtClean="0"/>
              <a:t>Ministère </a:t>
            </a:r>
            <a:r>
              <a:rPr lang="fr-FR" dirty="0"/>
              <a:t>de la Justice une vente aux enchères électronique de biens mobiliers et immobiliers qui sera </a:t>
            </a:r>
            <a:r>
              <a:rPr lang="fr-FR" dirty="0" smtClean="0"/>
              <a:t>organisée par </a:t>
            </a:r>
            <a:r>
              <a:rPr lang="fr-FR" dirty="0"/>
              <a:t>notre Chambre et </a:t>
            </a:r>
            <a:r>
              <a:rPr lang="fr-FR" dirty="0" smtClean="0"/>
              <a:t>présidée </a:t>
            </a:r>
            <a:r>
              <a:rPr lang="fr-FR" dirty="0"/>
              <a:t>par l'agent d'exécution sur une base rotative</a:t>
            </a:r>
            <a:r>
              <a:rPr lang="fr-FR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Tous ses 4 outils informatiques sont possibles parce que la Chambre reçue une taxe de 7 euros par chaque dossier , pour l’informatique, fiscalisation, etc.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695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D’une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façon télégraphique je vais vous présenter quatre outils </a:t>
            </a: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logiciels et </a:t>
            </a:r>
            <a:r>
              <a:rPr lang="fr-FR" dirty="0"/>
              <a:t>Le Code de </a:t>
            </a:r>
            <a:r>
              <a:rPr lang="fr-FR" dirty="0" smtClean="0"/>
              <a:t>Déontologie</a:t>
            </a: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organisés par notre </a:t>
            </a: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Chambre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au Portugal:</a:t>
            </a:r>
            <a:endParaRPr lang="pt-P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3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3469" t="10861" r="13086" b="11146"/>
          <a:stretch/>
        </p:blipFill>
        <p:spPr>
          <a:xfrm>
            <a:off x="399244" y="1571223"/>
            <a:ext cx="8609512" cy="514018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917902" y="543929"/>
            <a:ext cx="330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dirty="0">
                <a:hlinkClick r:id="rId4"/>
              </a:rPr>
              <a:t>https://www.e-leiloes.pt/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6821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Le Code de déontologie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Notre Chambre a adopté à l'Assemblée Générale du 23 Mars 2015, </a:t>
            </a:r>
            <a:r>
              <a:rPr lang="fr-FR" dirty="0" smtClean="0"/>
              <a:t>un </a:t>
            </a:r>
            <a:r>
              <a:rPr lang="fr-FR" dirty="0"/>
              <a:t>code professionnel qui détermine les obligations et les devoirs de nos professionnels </a:t>
            </a:r>
            <a:r>
              <a:rPr lang="fr-FR" dirty="0" smtClean="0"/>
              <a:t>devant les </a:t>
            </a:r>
            <a:r>
              <a:rPr lang="fr-FR" dirty="0"/>
              <a:t>citoyens et les relations entre eux et avec d'autres professionnels juridiques</a:t>
            </a:r>
            <a:r>
              <a:rPr lang="fr-FR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…</a:t>
            </a:r>
            <a:endParaRPr lang="fr-FR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Il a été publié dans le journal officiel du gouvernement portugais le 28 </a:t>
            </a:r>
            <a:r>
              <a:rPr lang="fr-FR" dirty="0" smtClean="0"/>
              <a:t>Avril.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1622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0" y="739172"/>
            <a:ext cx="7562088" cy="5381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73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1111643"/>
            <a:ext cx="3056109" cy="4589578"/>
          </a:xfrm>
          <a:prstGeom prst="rect">
            <a:avLst/>
          </a:prstGeom>
        </p:spPr>
      </p:pic>
      <p:sp>
        <p:nvSpPr>
          <p:cNvPr id="6" name="Retângulo 5"/>
          <p:cNvSpPr>
            <a:spLocks noChangeAspect="1"/>
          </p:cNvSpPr>
          <p:nvPr/>
        </p:nvSpPr>
        <p:spPr>
          <a:xfrm>
            <a:off x="3992450" y="2375380"/>
            <a:ext cx="51531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Merci  pour vote patiente, merci a nos amis espagnoles par la magnifique organisation de ce congrès,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Bon travail à tous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PT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/>
              <a:t>                      José Carlos Resende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6459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1 - L'enregistrement de toutes les sommes reçues par les agents d'exécution et de </a:t>
            </a:r>
            <a:r>
              <a:rPr lang="fr-FR" b="1" dirty="0" smtClean="0"/>
              <a:t>payement</a:t>
            </a:r>
            <a:endParaRPr lang="fr-FR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Les agents d’exécution ont commencé leur activité en Septembre de 2003. Notre premier contact avec la profession c’était fait à travers de Bernard </a:t>
            </a:r>
            <a:r>
              <a:rPr lang="fr-FR" dirty="0" smtClean="0"/>
              <a:t>Menut</a:t>
            </a:r>
            <a:r>
              <a:rPr lang="fr-FR" dirty="0" smtClean="0"/>
              <a:t>, en 2001, quand il était président de la Chambre Nationale des Huissiers de Justice de France.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790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pic>
        <p:nvPicPr>
          <p:cNvPr id="5" name="Imagem 4" descr="Menut c. bandeir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33" y="1006868"/>
            <a:ext cx="3784232" cy="4931595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3924149" y="352360"/>
            <a:ext cx="207653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Bernard Menut</a:t>
            </a:r>
            <a:endParaRPr lang="fr-FR" dirty="0" smtClean="0"/>
          </a:p>
        </p:txBody>
      </p:sp>
      <p:sp>
        <p:nvSpPr>
          <p:cNvPr id="7" name="Rectângulo 6"/>
          <p:cNvSpPr/>
          <p:nvPr/>
        </p:nvSpPr>
        <p:spPr>
          <a:xfrm>
            <a:off x="2181403" y="5939790"/>
            <a:ext cx="557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Dans la Chambre de Portugal – 07/05/2001 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790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Mais aussi a deux confrères qui sont ici: Maitre Jacques Isnard, président de la UIHJ et Maitre Luc Claes, un belge qui était a Lisbonne, en 2001?, pour nous expliquer les compétences professionnelles d’un huissier de justice.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Après </a:t>
            </a:r>
            <a:r>
              <a:rPr lang="fr-FR" dirty="0"/>
              <a:t>8 ans d'activité, </a:t>
            </a:r>
            <a:r>
              <a:rPr lang="fr-FR" dirty="0" smtClean="0"/>
              <a:t>en 2011, nous </a:t>
            </a:r>
            <a:r>
              <a:rPr lang="fr-FR" dirty="0"/>
              <a:t>avons trouvé qu'il y avait des problèmes dans l'enregistrement des montants reçus et payés par les agents </a:t>
            </a:r>
            <a:r>
              <a:rPr lang="fr-FR" dirty="0" smtClean="0"/>
              <a:t>d’exécution </a:t>
            </a:r>
            <a:r>
              <a:rPr lang="fr-FR" dirty="0"/>
              <a:t>dans leurs comptes clients.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790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Pour éliminer les soupçons et assurer la transparence, nous avons créé un outil logiciel </a:t>
            </a:r>
            <a:r>
              <a:rPr lang="fr-FR" dirty="0" smtClean="0"/>
              <a:t>qui, </a:t>
            </a:r>
            <a:r>
              <a:rPr lang="fr-FR" dirty="0"/>
              <a:t>soutenu </a:t>
            </a:r>
            <a:r>
              <a:rPr lang="fr-FR" dirty="0" smtClean="0"/>
              <a:t>dans une </a:t>
            </a:r>
            <a:r>
              <a:rPr lang="fr-FR" dirty="0"/>
              <a:t>loi du </a:t>
            </a:r>
            <a:r>
              <a:rPr lang="fr-FR" dirty="0" smtClean="0"/>
              <a:t>Ministère </a:t>
            </a:r>
            <a:r>
              <a:rPr lang="fr-FR" dirty="0"/>
              <a:t>de la </a:t>
            </a:r>
            <a:r>
              <a:rPr lang="fr-FR" dirty="0" smtClean="0"/>
              <a:t>Justice, </a:t>
            </a:r>
            <a:r>
              <a:rPr lang="fr-FR" dirty="0"/>
              <a:t>prévoit que tous les montants reçus par les agents </a:t>
            </a:r>
            <a:r>
              <a:rPr lang="fr-FR" dirty="0" smtClean="0"/>
              <a:t>d‘ exécution, dans ses comptes clients, doivent </a:t>
            </a:r>
            <a:r>
              <a:rPr lang="fr-FR" dirty="0"/>
              <a:t>être enregistrés avec une référence bancaire </a:t>
            </a:r>
            <a:r>
              <a:rPr lang="fr-FR" dirty="0" smtClean="0"/>
              <a:t>spéciale </a:t>
            </a:r>
            <a:r>
              <a:rPr lang="fr-FR" dirty="0"/>
              <a:t>indiquant </a:t>
            </a:r>
            <a:r>
              <a:rPr lang="fr-FR" dirty="0" smtClean="0"/>
              <a:t>le dossier auquel  elle se réfère.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Lorsque </a:t>
            </a:r>
            <a:r>
              <a:rPr lang="fr-FR" dirty="0"/>
              <a:t>l'agent d'exécution paie un certain montant </a:t>
            </a:r>
            <a:r>
              <a:rPr lang="fr-FR" dirty="0" smtClean="0"/>
              <a:t>il utilise </a:t>
            </a:r>
            <a:r>
              <a:rPr lang="fr-FR" dirty="0"/>
              <a:t>également une </a:t>
            </a:r>
            <a:r>
              <a:rPr lang="fr-FR" dirty="0" smtClean="0"/>
              <a:t>référence bancaire.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2614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Cela signifie que </a:t>
            </a:r>
            <a:r>
              <a:rPr lang="fr-FR" dirty="0" smtClean="0"/>
              <a:t>si </a:t>
            </a:r>
            <a:r>
              <a:rPr lang="fr-FR" dirty="0"/>
              <a:t>l'agent d'exécution </a:t>
            </a:r>
            <a:r>
              <a:rPr lang="fr-FR" dirty="0" smtClean="0"/>
              <a:t>ferme </a:t>
            </a:r>
            <a:r>
              <a:rPr lang="fr-FR" dirty="0"/>
              <a:t>son </a:t>
            </a:r>
            <a:r>
              <a:rPr lang="fr-FR" dirty="0" smtClean="0"/>
              <a:t>activité, </a:t>
            </a:r>
            <a:r>
              <a:rPr lang="fr-FR" dirty="0"/>
              <a:t>à partir de mai 2012, </a:t>
            </a:r>
            <a:r>
              <a:rPr lang="fr-FR" dirty="0" smtClean="0"/>
              <a:t>toutes les sommes reçues </a:t>
            </a:r>
            <a:r>
              <a:rPr lang="fr-FR" dirty="0"/>
              <a:t>et </a:t>
            </a:r>
            <a:r>
              <a:rPr lang="fr-FR" dirty="0" smtClean="0"/>
              <a:t>payées sont enregistrées dans une </a:t>
            </a:r>
            <a:r>
              <a:rPr lang="fr-FR" dirty="0"/>
              <a:t>compte courant pour chacun des </a:t>
            </a:r>
            <a:r>
              <a:rPr lang="fr-FR" dirty="0" smtClean="0"/>
              <a:t>dossiers.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Chaque année les agents d’ exécution font le payement de huit cent millions de euros (800.000.000€) aux créditeurs.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Maitre Leo Netten, Françoise Andrieux, Juan carlos </a:t>
            </a:r>
            <a:r>
              <a:rPr lang="fr-FR" dirty="0" err="1" smtClean="0"/>
              <a:t>Estevez</a:t>
            </a:r>
            <a:r>
              <a:rPr lang="fr-FR" dirty="0" smtClean="0"/>
              <a:t>, Luis Ortega,  ont l’ occasion de nous accompagner  dans cette guerre pour la dignité…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120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6" y="2552838"/>
            <a:ext cx="5421953" cy="41764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578"/>
          <a:stretch/>
        </p:blipFill>
        <p:spPr>
          <a:xfrm>
            <a:off x="3532302" y="237404"/>
            <a:ext cx="4993511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2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transp.png"/>
          <p:cNvPicPr>
            <a:picLocks noChangeAspect="1"/>
          </p:cNvPicPr>
          <p:nvPr/>
        </p:nvPicPr>
        <p:blipFill>
          <a:blip r:embed="rId2"/>
          <a:srcRect l="50059"/>
          <a:stretch>
            <a:fillRect/>
          </a:stretch>
        </p:blipFill>
        <p:spPr>
          <a:xfrm>
            <a:off x="0" y="-408064"/>
            <a:ext cx="1575241" cy="23656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697728" y="244196"/>
            <a:ext cx="7112897" cy="6439939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/>
          <a:p>
            <a:pPr algn="just"/>
            <a:endParaRPr lang="pt-PT" dirty="0"/>
          </a:p>
        </p:txBody>
      </p:sp>
      <p:sp>
        <p:nvSpPr>
          <p:cNvPr id="2" name="Retângulo 1"/>
          <p:cNvSpPr>
            <a:spLocks noChangeAspect="1"/>
          </p:cNvSpPr>
          <p:nvPr/>
        </p:nvSpPr>
        <p:spPr>
          <a:xfrm>
            <a:off x="1841680" y="866884"/>
            <a:ext cx="694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2 - </a:t>
            </a:r>
            <a:r>
              <a:rPr lang="fr-FR" b="1" dirty="0" smtClean="0"/>
              <a:t>La </a:t>
            </a:r>
            <a:r>
              <a:rPr lang="fr-FR" b="1" dirty="0"/>
              <a:t>saisie </a:t>
            </a:r>
            <a:r>
              <a:rPr lang="fr-FR" b="1" dirty="0" smtClean="0"/>
              <a:t>des comptes </a:t>
            </a:r>
            <a:r>
              <a:rPr lang="fr-FR" b="1" dirty="0"/>
              <a:t>bancaires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La </a:t>
            </a:r>
            <a:r>
              <a:rPr lang="fr-FR" dirty="0"/>
              <a:t>version </a:t>
            </a:r>
            <a:r>
              <a:rPr lang="fr-FR" dirty="0" smtClean="0"/>
              <a:t>de 2003 </a:t>
            </a:r>
            <a:r>
              <a:rPr lang="fr-FR" dirty="0"/>
              <a:t>du Code de </a:t>
            </a:r>
            <a:r>
              <a:rPr lang="fr-FR" dirty="0" smtClean="0"/>
              <a:t>Procédure Civile, qui a établi au Portugal la profession </a:t>
            </a:r>
            <a:r>
              <a:rPr lang="fr-FR" dirty="0"/>
              <a:t>d'agent d'exécution </a:t>
            </a:r>
            <a:r>
              <a:rPr lang="fr-FR" dirty="0" smtClean="0"/>
              <a:t>prévoit </a:t>
            </a:r>
            <a:r>
              <a:rPr lang="fr-FR" dirty="0"/>
              <a:t>que la saisie des </a:t>
            </a:r>
            <a:r>
              <a:rPr lang="fr-FR" dirty="0" smtClean="0"/>
              <a:t>comptes bancaires </a:t>
            </a:r>
            <a:r>
              <a:rPr lang="fr-FR" dirty="0"/>
              <a:t>serait </a:t>
            </a:r>
            <a:r>
              <a:rPr lang="fr-FR" dirty="0" smtClean="0"/>
              <a:t>faite électroniquement. Mais jusqu’à 2013 rien … On utilisait des lettres avec la décision judicaire pour chaque saisie.  Nous avions besoin d’attendre six mois, un an, pour avoir une réponse: « Le débiteur a fermé son compte bancaire  le jour avant »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23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34931</TotalTime>
  <Words>844</Words>
  <Application>Microsoft Office PowerPoint</Application>
  <PresentationFormat>Personalizados</PresentationFormat>
  <Paragraphs>64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Metropolitan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Geral de Agentes de Execução</dc:title>
  <dc:creator>J Neto</dc:creator>
  <cp:lastModifiedBy>...</cp:lastModifiedBy>
  <cp:revision>227</cp:revision>
  <dcterms:created xsi:type="dcterms:W3CDTF">2014-07-23T08:07:40Z</dcterms:created>
  <dcterms:modified xsi:type="dcterms:W3CDTF">2015-06-03T14:27:18Z</dcterms:modified>
</cp:coreProperties>
</file>