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40" d="100"/>
          <a:sy n="40" d="100"/>
        </p:scale>
        <p:origin x="60" y="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Vihik1-v&#245;lgnike%20statisti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Vihik1-v&#245;lgnike%20statistik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ina.pavlovskaja\Desktop\e-postiga%20saatmiseks\Vihik1-v&#245;lgnike%20statistik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9"/>
          <c:dPt>
            <c:idx val="0"/>
            <c:bubble3D val="0"/>
            <c:explosion val="17"/>
          </c:dPt>
          <c:dLbls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/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Leht1!$L$11:$L$12</c:f>
              <c:strCache>
                <c:ptCount val="2"/>
                <c:pt idx="0">
                  <c:v>debtors in Estonia</c:v>
                </c:pt>
                <c:pt idx="1">
                  <c:v>debtors in my office</c:v>
                </c:pt>
              </c:strCache>
            </c:strRef>
          </c:cat>
          <c:val>
            <c:numRef>
              <c:f>Leht1!$M$11:$M$12</c:f>
              <c:numCache>
                <c:formatCode>General</c:formatCode>
                <c:ptCount val="2"/>
                <c:pt idx="0">
                  <c:v>99292</c:v>
                </c:pt>
                <c:pt idx="1">
                  <c:v>15729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05"/>
          <c:y val="0.90262749921071361"/>
          <c:w val="0.9"/>
          <c:h val="9.7372500789286442E-2"/>
        </c:manualLayout>
      </c:layout>
      <c:overlay val="0"/>
      <c:txPr>
        <a:bodyPr/>
        <a:lstStyle/>
        <a:p>
          <a:pPr>
            <a:defRPr sz="2600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414569648369865E-2"/>
          <c:y val="1.3885781262565986E-2"/>
          <c:w val="0.93258543035163011"/>
          <c:h val="0.855711295188757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Leht1!$B$7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580793103577462E-3"/>
                  <c:y val="-4.5367717287488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6452590183655978E-3"/>
                  <c:y val="-6.2082139446036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4870908537267893E-3"/>
                  <c:y val="-5.2531041069723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Leht1!$C$6:$I$6</c:f>
              <c:strCache>
                <c:ptCount val="7"/>
                <c:pt idx="0">
                  <c:v>…-20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61-70</c:v>
                </c:pt>
                <c:pt idx="6">
                  <c:v>71-…</c:v>
                </c:pt>
              </c:strCache>
            </c:strRef>
          </c:cat>
          <c:val>
            <c:numRef>
              <c:f>Leht1!$C$7:$I$7</c:f>
              <c:numCache>
                <c:formatCode>General</c:formatCode>
                <c:ptCount val="7"/>
                <c:pt idx="0">
                  <c:v>102</c:v>
                </c:pt>
                <c:pt idx="1">
                  <c:v>2729</c:v>
                </c:pt>
                <c:pt idx="2">
                  <c:v>3810</c:v>
                </c:pt>
                <c:pt idx="3">
                  <c:v>2379</c:v>
                </c:pt>
                <c:pt idx="4">
                  <c:v>1384</c:v>
                </c:pt>
                <c:pt idx="5">
                  <c:v>348</c:v>
                </c:pt>
                <c:pt idx="6">
                  <c:v>21</c:v>
                </c:pt>
              </c:numCache>
            </c:numRef>
          </c:val>
        </c:ser>
        <c:ser>
          <c:idx val="1"/>
          <c:order val="1"/>
          <c:tx>
            <c:strRef>
              <c:f>Leht1!$B$8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877673447750526E-2"/>
                  <c:y val="-7.16332378223495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9877673447750554E-2"/>
                  <c:y val="-1.1938872970391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Leht1!$C$6:$I$6</c:f>
              <c:strCache>
                <c:ptCount val="7"/>
                <c:pt idx="0">
                  <c:v>…-20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61-70</c:v>
                </c:pt>
                <c:pt idx="6">
                  <c:v>71-…</c:v>
                </c:pt>
              </c:strCache>
            </c:strRef>
          </c:cat>
          <c:val>
            <c:numRef>
              <c:f>Leht1!$C$8:$I$8</c:f>
              <c:numCache>
                <c:formatCode>General</c:formatCode>
                <c:ptCount val="7"/>
                <c:pt idx="0">
                  <c:v>63</c:v>
                </c:pt>
                <c:pt idx="1">
                  <c:v>1088</c:v>
                </c:pt>
                <c:pt idx="2">
                  <c:v>1381</c:v>
                </c:pt>
                <c:pt idx="3">
                  <c:v>962</c:v>
                </c:pt>
                <c:pt idx="4">
                  <c:v>704</c:v>
                </c:pt>
                <c:pt idx="5">
                  <c:v>240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6559672"/>
        <c:axId val="223359176"/>
        <c:axId val="0"/>
      </c:bar3DChart>
      <c:catAx>
        <c:axId val="32655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223359176"/>
        <c:crosses val="autoZero"/>
        <c:auto val="1"/>
        <c:lblAlgn val="ctr"/>
        <c:lblOffset val="100"/>
        <c:noMultiLvlLbl val="0"/>
      </c:catAx>
      <c:valAx>
        <c:axId val="223359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26559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562708521429782"/>
          <c:y val="5.6895592205702061E-2"/>
          <c:w val="0.36886809592476388"/>
          <c:h val="8.8281103114259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893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1030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5234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71927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317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928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3494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723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755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252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405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919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466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5CE47A0-EDCA-4E7C-A522-61E576D52C87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544C084-0449-41C3-B3DA-2D0F5A91DF6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480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Debtor in Estonian enforcement proceedings and options for debt rescheduling</a:t>
            </a:r>
            <a:endParaRPr lang="en-US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763894" y="3502213"/>
            <a:ext cx="8664212" cy="916641"/>
          </a:xfrm>
        </p:spPr>
        <p:txBody>
          <a:bodyPr>
            <a:noAutofit/>
          </a:bodyPr>
          <a:lstStyle/>
          <a:p>
            <a:r>
              <a:rPr lang="en-US" sz="2400" dirty="0" smtClean="0"/>
              <a:t>Tallinn </a:t>
            </a:r>
            <a:r>
              <a:rPr lang="en-US" sz="2400" dirty="0" smtClean="0"/>
              <a:t>Bailiff and Trustee in Bankruptcy </a:t>
            </a:r>
          </a:p>
          <a:p>
            <a:r>
              <a:rPr lang="en-US" sz="2400" dirty="0" smtClean="0"/>
              <a:t>Elin </a:t>
            </a:r>
            <a:r>
              <a:rPr lang="en-US" sz="2400" dirty="0" err="1" smtClean="0"/>
              <a:t>Vilippus</a:t>
            </a:r>
            <a:endParaRPr lang="en-US" sz="2400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111" y="0"/>
            <a:ext cx="2145260" cy="9625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471" y="5372100"/>
            <a:ext cx="21209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4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r>
              <a:rPr lang="et-EE" dirty="0"/>
              <a:t>!</a:t>
            </a:r>
            <a:br>
              <a:rPr lang="et-EE" dirty="0"/>
            </a:br>
            <a:r>
              <a:rPr lang="en-US" dirty="0"/>
              <a:t>Merci!</a:t>
            </a:r>
            <a:endParaRPr lang="en-US" dirty="0"/>
          </a:p>
        </p:txBody>
      </p:sp>
      <p:sp>
        <p:nvSpPr>
          <p:cNvPr id="5" name="Alapealkiri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Tallinn Bailiff and Trustee in Bankruptcy </a:t>
            </a:r>
          </a:p>
          <a:p>
            <a:r>
              <a:rPr lang="en-US" sz="2400" dirty="0"/>
              <a:t>Elin </a:t>
            </a:r>
            <a:r>
              <a:rPr lang="en-US" sz="2400" dirty="0" err="1"/>
              <a:t>Vilippus</a:t>
            </a:r>
            <a:endParaRPr lang="en-US" sz="2400" dirty="0"/>
          </a:p>
          <a:p>
            <a:endParaRPr lang="et-EE" sz="2400" dirty="0"/>
          </a:p>
        </p:txBody>
      </p:sp>
      <p:pic>
        <p:nvPicPr>
          <p:cNvPr id="6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471" y="0"/>
            <a:ext cx="1875058" cy="841293"/>
          </a:xfrm>
          <a:prstGeom prst="rect">
            <a:avLst/>
          </a:prstGeom>
        </p:spPr>
      </p:pic>
      <p:pic>
        <p:nvPicPr>
          <p:cNvPr id="7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629" y="5372100"/>
            <a:ext cx="21209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0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0"/>
            <a:ext cx="6094412" cy="1600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Estonian </a:t>
            </a:r>
            <a:r>
              <a:rPr lang="et-EE" sz="4000" b="1" dirty="0" smtClean="0"/>
              <a:t/>
            </a:r>
            <a:br>
              <a:rPr lang="et-EE" sz="4000" b="1" dirty="0" smtClean="0"/>
            </a:br>
            <a:r>
              <a:rPr lang="en-US" sz="4000" b="1" dirty="0" smtClean="0"/>
              <a:t>enforcement system</a:t>
            </a:r>
            <a:endParaRPr lang="et-EE" sz="4000" b="1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</p:nvPr>
        </p:nvGraphicFramePr>
        <p:xfrm>
          <a:off x="3878066" y="987425"/>
          <a:ext cx="7477321" cy="495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isu kohatäide 2"/>
          <p:cNvSpPr>
            <a:spLocks noGrp="1"/>
          </p:cNvSpPr>
          <p:nvPr>
            <p:ph type="body" sz="half" idx="2"/>
          </p:nvPr>
        </p:nvSpPr>
        <p:spPr>
          <a:xfrm>
            <a:off x="839788" y="1937085"/>
            <a:ext cx="4760912" cy="3811588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Freelance </a:t>
            </a:r>
            <a:r>
              <a:rPr lang="en-US" sz="2800" dirty="0"/>
              <a:t>bailiffs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/>
              <a:t>No </a:t>
            </a:r>
            <a:r>
              <a:rPr lang="et-EE" sz="2800" dirty="0" smtClean="0"/>
              <a:t>refunds </a:t>
            </a:r>
            <a:r>
              <a:rPr lang="en-US" sz="2800" dirty="0" smtClean="0"/>
              <a:t>from </a:t>
            </a:r>
            <a:r>
              <a:rPr lang="en-US" sz="2800" dirty="0"/>
              <a:t>the </a:t>
            </a:r>
            <a:r>
              <a:rPr lang="en-US" sz="2800" dirty="0" smtClean="0"/>
              <a:t>government</a:t>
            </a:r>
            <a:endParaRPr lang="et-EE" sz="2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Outcome </a:t>
            </a:r>
            <a:r>
              <a:rPr lang="en-US" sz="2800" dirty="0"/>
              <a:t>depends on </a:t>
            </a:r>
            <a:endParaRPr lang="et-EE" sz="2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debtors</a:t>
            </a:r>
            <a:r>
              <a:rPr lang="en-US" sz="2800" dirty="0"/>
              <a:t>’ financial </a:t>
            </a:r>
            <a:r>
              <a:rPr lang="en-US" sz="2800" dirty="0" smtClean="0"/>
              <a:t>situation</a:t>
            </a:r>
            <a:r>
              <a:rPr lang="et-EE" sz="2800" dirty="0" smtClean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t-EE" sz="2800" dirty="0" smtClean="0"/>
              <a:t>bailiff’s activity</a:t>
            </a:r>
            <a:endParaRPr lang="et-EE" sz="28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52482475"/>
              </p:ext>
            </p:extLst>
          </p:nvPr>
        </p:nvGraphicFramePr>
        <p:xfrm>
          <a:off x="4831080" y="1714500"/>
          <a:ext cx="7073900" cy="4244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3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 </a:t>
            </a:r>
            <a:r>
              <a:rPr lang="en-US" i="1" dirty="0" err="1" smtClean="0"/>
              <a:t>vs</a:t>
            </a:r>
            <a:r>
              <a:rPr lang="en-US" dirty="0" smtClean="0"/>
              <a:t> women and their age</a:t>
            </a:r>
            <a:endParaRPr lang="en-US" dirty="0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261451"/>
              </p:ext>
            </p:extLst>
          </p:nvPr>
        </p:nvGraphicFramePr>
        <p:xfrm>
          <a:off x="529389" y="1246973"/>
          <a:ext cx="10926013" cy="531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84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ldi kohatäide 2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" r="2074"/>
          <a:stretch>
            <a:fillRect/>
          </a:stretch>
        </p:blipFill>
        <p:spPr>
          <a:xfrm>
            <a:off x="332090" y="0"/>
            <a:ext cx="11622844" cy="6858000"/>
          </a:xfrm>
        </p:spPr>
      </p:pic>
      <p:sp>
        <p:nvSpPr>
          <p:cNvPr id="4" name="Pealkiri 3"/>
          <p:cNvSpPr>
            <a:spLocks noGrp="1"/>
          </p:cNvSpPr>
          <p:nvPr>
            <p:ph type="title"/>
          </p:nvPr>
        </p:nvSpPr>
        <p:spPr>
          <a:xfrm>
            <a:off x="592668" y="457200"/>
            <a:ext cx="11362266" cy="637316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Average debtor in my office: </a:t>
            </a:r>
            <a:r>
              <a:rPr lang="en-US" sz="3600" dirty="0" smtClean="0"/>
              <a:t>male</a:t>
            </a:r>
            <a:r>
              <a:rPr lang="en-US" sz="3600" dirty="0"/>
              <a:t>, age 31-40, no income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30646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482811"/>
            <a:ext cx="10515600" cy="49465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12% has at least one property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5% has at least one vehicle with a valid insurance, but most of them are old  (1998-2003)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45</a:t>
            </a:r>
            <a:r>
              <a:rPr lang="en-US" b="1" dirty="0"/>
              <a:t>% have nothing </a:t>
            </a:r>
            <a:r>
              <a:rPr lang="en-US" dirty="0"/>
              <a:t>– no income or </a:t>
            </a:r>
            <a:r>
              <a:rPr lang="en-US" dirty="0" smtClean="0"/>
              <a:t>assets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38% of debtors have </a:t>
            </a:r>
            <a:r>
              <a:rPr lang="et-EE" dirty="0" smtClean="0"/>
              <a:t>2-5 </a:t>
            </a:r>
            <a:r>
              <a:rPr lang="en-US" dirty="0" smtClean="0"/>
              <a:t>pending </a:t>
            </a:r>
            <a:r>
              <a:rPr lang="en-US" dirty="0" smtClean="0"/>
              <a:t>enforcement cases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10% have 21 or more pending proceedings.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enforcement cases of ca 35% of debtors are processed by 3-5 bailiffs at the same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Debt </a:t>
            </a:r>
            <a:r>
              <a:rPr lang="en-US" b="1" dirty="0" smtClean="0"/>
              <a:t>rescheduling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t-EE" sz="2800" dirty="0" smtClean="0"/>
          </a:p>
          <a:p>
            <a:pPr marL="0" indent="0" algn="ctr">
              <a:buNone/>
            </a:pPr>
            <a:r>
              <a:rPr lang="et-EE" sz="2800" dirty="0" smtClean="0"/>
              <a:t>A</a:t>
            </a:r>
            <a:r>
              <a:rPr lang="en-US" sz="2800" dirty="0" smtClean="0"/>
              <a:t>t </a:t>
            </a:r>
            <a:r>
              <a:rPr lang="en-US" sz="2800" dirty="0" smtClean="0"/>
              <a:t>the stage of enforcement proceedings it is, as a rule, too late </a:t>
            </a:r>
            <a:r>
              <a:rPr lang="et-EE" sz="2800" dirty="0" err="1" smtClean="0"/>
              <a:t>for</a:t>
            </a:r>
            <a:r>
              <a:rPr lang="et-EE" sz="2800" dirty="0" smtClean="0"/>
              <a:t> </a:t>
            </a:r>
            <a:r>
              <a:rPr lang="et-EE" sz="2800" dirty="0" err="1" smtClean="0"/>
              <a:t>rescheduling</a:t>
            </a:r>
            <a:r>
              <a:rPr lang="et-EE" sz="2800" dirty="0" smtClean="0"/>
              <a:t> </a:t>
            </a:r>
            <a:r>
              <a:rPr lang="en-US" sz="2800" dirty="0" smtClean="0"/>
              <a:t>– </a:t>
            </a:r>
            <a:r>
              <a:rPr lang="en-US" sz="2800" dirty="0" smtClean="0"/>
              <a:t>quite strict conditions apply.</a:t>
            </a:r>
            <a:endParaRPr lang="et-EE" sz="2800" dirty="0" smtClean="0"/>
          </a:p>
          <a:p>
            <a:pPr marL="0" indent="0" algn="ctr">
              <a:buNone/>
            </a:pPr>
            <a:r>
              <a:rPr lang="en-US" sz="2800" b="1" dirty="0" smtClean="0"/>
              <a:t>Two </a:t>
            </a:r>
            <a:r>
              <a:rPr lang="en-US" sz="2800" b="1" dirty="0" smtClean="0"/>
              <a:t>options: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Agreement with a claimant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Application to the </a:t>
            </a:r>
            <a:r>
              <a:rPr lang="en-US" sz="2800" dirty="0" smtClean="0"/>
              <a:t>court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824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Agreement with a claimant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Is made on claimant’s terms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Bailiff has no right to alter those conditions </a:t>
            </a:r>
          </a:p>
          <a:p>
            <a:pPr marL="0" indent="0">
              <a:buNone/>
            </a:pPr>
            <a:r>
              <a:rPr lang="en-US" dirty="0" smtClean="0"/>
              <a:t>but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Bailiff gives claimant advice on debtor’s financial perspective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Rescheduling through court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Enforcement proceedings must be </a:t>
            </a:r>
            <a:r>
              <a:rPr lang="en-US" sz="2600" b="1" dirty="0" smtClean="0"/>
              <a:t>extremely</a:t>
            </a:r>
            <a:r>
              <a:rPr lang="en-US" sz="2600" dirty="0" smtClean="0"/>
              <a:t> </a:t>
            </a:r>
            <a:r>
              <a:rPr lang="en-US" sz="2600" b="1" dirty="0" smtClean="0"/>
              <a:t>unfair</a:t>
            </a:r>
            <a:r>
              <a:rPr lang="en-US" sz="26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Conditions must be </a:t>
            </a:r>
            <a:r>
              <a:rPr lang="en-US" sz="2600" b="1" dirty="0" smtClean="0"/>
              <a:t>exceptional</a:t>
            </a:r>
            <a:r>
              <a:rPr lang="en-US" sz="26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 smtClean="0"/>
              <a:t>Interests of the claimant </a:t>
            </a:r>
            <a:r>
              <a:rPr lang="en-US" sz="2600" dirty="0" smtClean="0"/>
              <a:t>have to be taken into account.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CEP § 45: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states the right to apply for rescheduling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is interpreted in </a:t>
            </a:r>
            <a:r>
              <a:rPr lang="en-US" sz="2600" b="1" dirty="0" smtClean="0"/>
              <a:t>restrictive</a:t>
            </a:r>
            <a:r>
              <a:rPr lang="en-US" sz="2600" dirty="0" smtClean="0"/>
              <a:t> </a:t>
            </a:r>
            <a:r>
              <a:rPr lang="en-US" sz="2600" dirty="0" smtClean="0"/>
              <a:t>manner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300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Rescheduling through court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1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Exceptional circumstances: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debtor </a:t>
            </a:r>
            <a:r>
              <a:rPr lang="en-US" sz="2600" dirty="0"/>
              <a:t>has </a:t>
            </a:r>
            <a:r>
              <a:rPr lang="en-US" sz="2600" b="1" dirty="0"/>
              <a:t>small </a:t>
            </a:r>
            <a:r>
              <a:rPr lang="en-US" sz="2600" b="1" dirty="0" smtClean="0"/>
              <a:t>children</a:t>
            </a:r>
            <a:r>
              <a:rPr lang="en-US" sz="2600" dirty="0" smtClean="0"/>
              <a:t>, is </a:t>
            </a:r>
            <a:r>
              <a:rPr lang="en-US" sz="2600" dirty="0"/>
              <a:t>seriously </a:t>
            </a:r>
            <a:r>
              <a:rPr lang="en-US" sz="2600" b="1" dirty="0" smtClean="0"/>
              <a:t>ill</a:t>
            </a:r>
            <a:r>
              <a:rPr lang="en-US" sz="2600" dirty="0" smtClean="0"/>
              <a:t> or is in a </a:t>
            </a:r>
            <a:r>
              <a:rPr lang="en-US" sz="2600" dirty="0"/>
              <a:t>very advanced </a:t>
            </a:r>
            <a:r>
              <a:rPr lang="en-US" sz="2600" b="1" dirty="0" smtClean="0"/>
              <a:t>age</a:t>
            </a:r>
            <a:r>
              <a:rPr lang="en-US" sz="2600" dirty="0" smtClean="0"/>
              <a:t>; other </a:t>
            </a:r>
            <a:r>
              <a:rPr lang="en-US" sz="2600" dirty="0"/>
              <a:t>similar </a:t>
            </a:r>
            <a:r>
              <a:rPr lang="en-US" sz="2600" dirty="0" smtClean="0"/>
              <a:t>circumstances;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losing one’s home is, as a rule, not considered to be exceptional;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b="1" dirty="0" smtClean="0"/>
              <a:t>Goal</a:t>
            </a:r>
            <a:r>
              <a:rPr lang="en-US" sz="2600" dirty="0" smtClean="0"/>
              <a:t>: </a:t>
            </a:r>
          </a:p>
          <a:p>
            <a:pPr algn="just"/>
            <a:r>
              <a:rPr lang="en-US" sz="2600" dirty="0" smtClean="0"/>
              <a:t>to achieve </a:t>
            </a:r>
            <a:r>
              <a:rPr lang="en-US" sz="2600" dirty="0"/>
              <a:t>optimal balance </a:t>
            </a:r>
            <a:r>
              <a:rPr lang="en-US" sz="2600" dirty="0" smtClean="0"/>
              <a:t>between creditor’s and debtor’s rights</a:t>
            </a:r>
          </a:p>
          <a:p>
            <a:pPr algn="just"/>
            <a:r>
              <a:rPr lang="en-US" sz="2600" dirty="0" smtClean="0"/>
              <a:t>not to replace/postpone </a:t>
            </a:r>
            <a:r>
              <a:rPr lang="en-US" sz="2600" dirty="0" smtClean="0"/>
              <a:t>bankruptcy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585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306</Words>
  <Application>Microsoft Office PowerPoint</Application>
  <PresentationFormat>Laiekraan</PresentationFormat>
  <Paragraphs>53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4" baseType="lpstr">
      <vt:lpstr>News Gothic MT</vt:lpstr>
      <vt:lpstr>Wingdings</vt:lpstr>
      <vt:lpstr>Wingdings 2</vt:lpstr>
      <vt:lpstr>Briesje</vt:lpstr>
      <vt:lpstr>Debtor in Estonian enforcement proceedings and options for debt rescheduling</vt:lpstr>
      <vt:lpstr>Estonian  enforcement system</vt:lpstr>
      <vt:lpstr>men vs women and their age</vt:lpstr>
      <vt:lpstr>Average debtor in my office: male, age 31-40, no income</vt:lpstr>
      <vt:lpstr>Assets</vt:lpstr>
      <vt:lpstr>Debt rescheduling</vt:lpstr>
      <vt:lpstr>Agreement with a claimant</vt:lpstr>
      <vt:lpstr>Rescheduling through court</vt:lpstr>
      <vt:lpstr>Rescheduling through court</vt:lpstr>
      <vt:lpstr>Thank you! Merci!</vt:lpstr>
    </vt:vector>
  </TitlesOfParts>
  <Company>Justiitsministeerium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Debtor in Estonian enforcement proceedings and options for debt rescheduling</dc:title>
  <dc:creator>Irina Pavlovskaja</dc:creator>
  <cp:lastModifiedBy>Irina Pavlovskaja</cp:lastModifiedBy>
  <cp:revision>64</cp:revision>
  <dcterms:created xsi:type="dcterms:W3CDTF">2015-05-07T16:02:27Z</dcterms:created>
  <dcterms:modified xsi:type="dcterms:W3CDTF">2015-05-14T11:36:21Z</dcterms:modified>
</cp:coreProperties>
</file>