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06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4" r:id="rId6"/>
    <p:sldId id="267" r:id="rId7"/>
    <p:sldId id="257" r:id="rId8"/>
    <p:sldId id="269" r:id="rId9"/>
    <p:sldId id="266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4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18250-7E3E-5C41-8A03-B2932F4F4E23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B52D3-4E7E-214B-9B94-90CCFFB20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57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Modes</a:t>
            </a:r>
            <a:r>
              <a:rPr lang="fr-FR" baseline="0" dirty="0" smtClean="0"/>
              <a:t> privés : négociation – médiation - arbitrage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B52D3-4E7E-214B-9B94-90CCFFB20F2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88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démarche qui vous permet de considérer vos droits  et vos obligations respectifs, et également d’échanger sur vos préoccupations, vos besoins, vos attentes et vos intérêts.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B52D3-4E7E-214B-9B94-90CCFFB20F2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98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Équipe</a:t>
            </a:r>
            <a:r>
              <a:rPr lang="fr-FR" baseline="0" dirty="0" smtClean="0"/>
              <a:t> de recherche de l’Université de Montréal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B52D3-4E7E-214B-9B94-90CCFFB20F2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16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7EAB0C-2220-4D0E-A0DD-DB7FA0F742F4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416D63-31BF-4B94-B6C5-E20B2C63F515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mai 16,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mai 16,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mai 16,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mai 16,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mai 16,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mai 16,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mai 16,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  <p:sldLayoutId id="2147484119" r:id="rId13"/>
    <p:sldLayoutId id="2147484120" r:id="rId14"/>
    <p:sldLayoutId id="2147484121" r:id="rId15"/>
    <p:sldLayoutId id="2147484122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83106" y="2179561"/>
            <a:ext cx="5624650" cy="1530033"/>
          </a:xfrm>
        </p:spPr>
        <p:txBody>
          <a:bodyPr/>
          <a:lstStyle/>
          <a:p>
            <a:pPr>
              <a:tabLst>
                <a:tab pos="4302125" algn="l"/>
              </a:tabLst>
            </a:pPr>
            <a:r>
              <a:rPr lang="fr-FR" sz="3200" dirty="0" smtClean="0">
                <a:latin typeface="Calibri"/>
                <a:cs typeface="Calibri"/>
              </a:rPr>
              <a:t>LA MÉDIATION SUIVANT LE NOUVEAU CODE DE PROCÉDURE CIVILE DU QUÉBEC</a:t>
            </a:r>
            <a:endParaRPr lang="fr-FR" sz="3200" dirty="0">
              <a:latin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32497" y="3966862"/>
            <a:ext cx="4650338" cy="701501"/>
          </a:xfrm>
        </p:spPr>
        <p:txBody>
          <a:bodyPr>
            <a:noAutofit/>
          </a:bodyPr>
          <a:lstStyle/>
          <a:p>
            <a:r>
              <a:rPr lang="fr-FR" sz="2000" dirty="0" smtClean="0"/>
              <a:t>Moyen économique </a:t>
            </a:r>
          </a:p>
          <a:p>
            <a:r>
              <a:rPr lang="fr-FR" sz="2000" dirty="0" smtClean="0"/>
              <a:t>de régler un différend</a:t>
            </a:r>
            <a:endParaRPr lang="fr-FR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51" y="5809918"/>
            <a:ext cx="1875058" cy="841293"/>
          </a:xfrm>
          <a:prstGeom prst="rect">
            <a:avLst/>
          </a:prstGeom>
        </p:spPr>
      </p:pic>
      <p:pic>
        <p:nvPicPr>
          <p:cNvPr id="7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069" y="397699"/>
            <a:ext cx="2050589" cy="143664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269897" y="5806068"/>
            <a:ext cx="5507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André Bizier, </a:t>
            </a:r>
            <a:r>
              <a:rPr lang="fr-FR" b="1" dirty="0" err="1" smtClean="0"/>
              <a:t>h.j</a:t>
            </a:r>
            <a:r>
              <a:rPr lang="fr-FR" b="1" dirty="0" smtClean="0"/>
              <a:t>., B.A.</a:t>
            </a:r>
            <a:r>
              <a:rPr lang="fr-FR" dirty="0" smtClean="0"/>
              <a:t> </a:t>
            </a:r>
          </a:p>
          <a:p>
            <a:r>
              <a:rPr lang="fr-FR" b="1" dirty="0" smtClean="0"/>
              <a:t>Président </a:t>
            </a:r>
          </a:p>
          <a:p>
            <a:r>
              <a:rPr lang="fr-FR" b="1" dirty="0" smtClean="0"/>
              <a:t>Chambre des huissiers de justice du Québec</a:t>
            </a:r>
            <a:endParaRPr lang="fr-FR" b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712" y="5809918"/>
            <a:ext cx="883490" cy="82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Institut de médiation </a:t>
            </a:r>
            <a:br>
              <a:rPr lang="fr-FR" sz="3600" dirty="0"/>
            </a:br>
            <a:r>
              <a:rPr lang="fr-FR" sz="3600" dirty="0"/>
              <a:t>et d’arbitrage du Québec (IMAQ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485571"/>
            <a:ext cx="7662864" cy="3719285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§"/>
            </a:pP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Avoir </a:t>
            </a: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complété un programme de formation en médiation civile et commerciale accrédité par l’IMAQ, d’une durée d’au moins quarante (40) heures ou l’équivalent </a:t>
            </a:r>
            <a:endParaRPr lang="fr-CA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OU Avoir suivi des cours de formation pertinente et d’appoint totalisant au moins 40 </a:t>
            </a: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heures et s’engager </a:t>
            </a: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à se conformer au code d’éthique des médiateurs de l’IMAQ </a:t>
            </a:r>
            <a:endParaRPr lang="fr-CA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OU Être </a:t>
            </a: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détenteur d’un diplôme de 2e cycle (30 crédits) en prévention et règlement des </a:t>
            </a: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différends, </a:t>
            </a: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émis par l’Université de Sherbrooke et avoir réussi l’activité clinique comportant 25 heures de pratique de </a:t>
            </a: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médiation</a:t>
            </a:r>
            <a:endParaRPr lang="fr-FR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672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56075" y="3442415"/>
            <a:ext cx="6531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sz="2600" dirty="0" smtClean="0"/>
              <a:t>André Bizier, Huissier de justice</a:t>
            </a:r>
          </a:p>
          <a:p>
            <a:r>
              <a:rPr lang="fr-FR" sz="2600" dirty="0" smtClean="0"/>
              <a:t>Président</a:t>
            </a:r>
          </a:p>
          <a:p>
            <a:r>
              <a:rPr lang="fr-FR" sz="2600" dirty="0" smtClean="0"/>
              <a:t>Chambre des huissiers de justice du Québec</a:t>
            </a:r>
            <a:endParaRPr lang="fr-FR" sz="2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57795"/>
            <a:ext cx="1135747" cy="1054280"/>
          </a:xfrm>
          <a:prstGeom prst="rect">
            <a:avLst/>
          </a:prstGeom>
        </p:spPr>
      </p:pic>
      <p:pic>
        <p:nvPicPr>
          <p:cNvPr id="7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55" y="5513136"/>
            <a:ext cx="1875058" cy="841293"/>
          </a:xfrm>
          <a:prstGeom prst="rect">
            <a:avLst/>
          </a:prstGeom>
        </p:spPr>
      </p:pic>
      <p:pic>
        <p:nvPicPr>
          <p:cNvPr id="8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655" y="417459"/>
            <a:ext cx="2120900" cy="148590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353655" y="2734529"/>
            <a:ext cx="212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Merci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40112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Objectifs du nouveau Code </a:t>
            </a:r>
            <a:br>
              <a:rPr lang="fr-FR" sz="3200" dirty="0" smtClean="0"/>
            </a:br>
            <a:r>
              <a:rPr lang="fr-FR" sz="3200" dirty="0" smtClean="0"/>
              <a:t>de procédure civile du Québec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451528"/>
            <a:ext cx="7662864" cy="3585736"/>
          </a:xfrm>
        </p:spPr>
        <p:txBody>
          <a:bodyPr>
            <a:normAutofit lnSpcReduction="10000"/>
          </a:bodyPr>
          <a:lstStyle/>
          <a:p>
            <a:pPr algn="just"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Assurer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l’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accessibilite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́, la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qualite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́ et la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célérite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́ de la justice 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civile</a:t>
            </a:r>
          </a:p>
          <a:p>
            <a:pPr algn="just"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L’application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juste, simple,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proportionnée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et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économique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de la </a:t>
            </a:r>
            <a:r>
              <a:rPr lang="fr-FR" sz="2400" dirty="0" err="1" smtClean="0">
                <a:solidFill>
                  <a:schemeClr val="tx1"/>
                </a:solidFill>
                <a:latin typeface="Calibri"/>
                <a:cs typeface="Calibri"/>
              </a:rPr>
              <a:t>procédure</a:t>
            </a:r>
            <a:endParaRPr lang="fr-FR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L’exercice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des droits des parties dans un esprit de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coopération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et d’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équilibre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endParaRPr lang="fr-FR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Respect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des personnes qui apportent leur concours à la 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justice</a:t>
            </a:r>
            <a:endParaRPr lang="fr-FR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0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Nouvelle philosophie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Affirmer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l’existence des modes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privés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et volontaires de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prévention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et de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règlement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des </a:t>
            </a:r>
            <a:r>
              <a:rPr lang="fr-FR" sz="2400" dirty="0" err="1" smtClean="0">
                <a:solidFill>
                  <a:schemeClr val="tx1"/>
                </a:solidFill>
                <a:latin typeface="Calibri"/>
                <a:cs typeface="Calibri"/>
              </a:rPr>
              <a:t>différends</a:t>
            </a:r>
            <a:endParaRPr lang="fr-FR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Inciter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les parties à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considérer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le recours à ces modes avant de s’adresser aux tribunaux et à </a:t>
            </a:r>
            <a:r>
              <a:rPr lang="fr-FR" sz="2400" dirty="0" err="1">
                <a:solidFill>
                  <a:schemeClr val="tx1"/>
                </a:solidFill>
                <a:latin typeface="Calibri"/>
                <a:cs typeface="Calibri"/>
              </a:rPr>
              <a:t>coopérer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 activement dans la recherche d’une solution </a:t>
            </a:r>
            <a:endParaRPr lang="fr-FR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Élaboration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et 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l’application d’un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protocole </a:t>
            </a:r>
            <a:r>
              <a:rPr lang="fr-FR" sz="2400" dirty="0" err="1" smtClean="0">
                <a:solidFill>
                  <a:schemeClr val="tx1"/>
                </a:solidFill>
                <a:latin typeface="Calibri"/>
                <a:cs typeface="Calibri"/>
              </a:rPr>
              <a:t>préjudiciaire</a:t>
            </a:r>
            <a:endParaRPr lang="fr-FR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475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justice participative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Reconnaissance de l’efficacité des modes privés et volontaires de prévention et de règlement des 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différends</a:t>
            </a:r>
          </a:p>
          <a:p>
            <a:pPr>
              <a:buFont typeface="Wingdings" charset="2"/>
              <a:buChar char="§"/>
            </a:pP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Négociation – médiation – arbitrage</a:t>
            </a:r>
            <a:endParaRPr lang="fr-FR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r>
              <a:rPr lang="fr-FR" sz="2400" b="1" dirty="0">
                <a:solidFill>
                  <a:schemeClr val="tx1"/>
                </a:solidFill>
                <a:latin typeface="Calibri"/>
                <a:cs typeface="Calibri"/>
              </a:rPr>
              <a:t>Obligation des parties </a:t>
            </a:r>
            <a:r>
              <a:rPr lang="fr-FR" sz="2400" dirty="0">
                <a:solidFill>
                  <a:schemeClr val="tx1"/>
                </a:solidFill>
                <a:latin typeface="Calibri"/>
                <a:cs typeface="Calibri"/>
              </a:rPr>
              <a:t>à considérer ces modes avant de s'adresser aux 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tribunaux</a:t>
            </a:r>
          </a:p>
          <a:p>
            <a:pPr marL="0" indent="0">
              <a:buNone/>
            </a:pPr>
            <a:endParaRPr lang="fr-CA" dirty="0">
              <a:latin typeface="Arial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131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de la médiation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495832"/>
            <a:ext cx="7662864" cy="3541431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Processus </a:t>
            </a:r>
            <a:r>
              <a:rPr lang="fr-FR" dirty="0">
                <a:solidFill>
                  <a:schemeClr val="tx1"/>
                </a:solidFill>
                <a:latin typeface="Calibri"/>
                <a:cs typeface="Calibri"/>
              </a:rPr>
              <a:t>volontaire et </a:t>
            </a: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flexible qui </a:t>
            </a:r>
            <a:r>
              <a:rPr lang="fr-FR" dirty="0">
                <a:solidFill>
                  <a:schemeClr val="tx1"/>
                </a:solidFill>
                <a:latin typeface="Calibri"/>
                <a:cs typeface="Calibri"/>
              </a:rPr>
              <a:t>se déroule dans un cadre privé et </a:t>
            </a: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confidentie</a:t>
            </a:r>
            <a:r>
              <a:rPr lang="fr-FR" dirty="0" smtClean="0">
                <a:latin typeface="Calibri"/>
                <a:cs typeface="Calibri"/>
              </a:rPr>
              <a:t>l</a:t>
            </a:r>
          </a:p>
          <a:p>
            <a:pPr algn="just">
              <a:buFont typeface="Wingdings" charset="2"/>
              <a:buChar char="§"/>
            </a:pPr>
            <a:r>
              <a:rPr lang="fr-FR" dirty="0">
                <a:solidFill>
                  <a:srgbClr val="000000"/>
                </a:solidFill>
                <a:latin typeface="Calibri"/>
                <a:cs typeface="Calibri"/>
              </a:rPr>
              <a:t>La durée du processus peut varier de quelques heures à quelques jours </a:t>
            </a:r>
            <a:endParaRPr lang="fr-F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La médiation permet d’aborder la problématique dans un cadre sécuritaire et respectueux, en présence du médiateur qui vous accompagne et vous soutient</a:t>
            </a:r>
          </a:p>
          <a:p>
            <a:pPr algn="just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Peu coûteux</a:t>
            </a:r>
          </a:p>
        </p:txBody>
      </p:sp>
    </p:spTree>
    <p:extLst>
      <p:ext uri="{BB962C8B-B14F-4D97-AF65-F5344CB8AC3E}">
        <p14:creationId xmlns:p14="http://schemas.microsoft.com/office/powerpoint/2010/main" val="300299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médiation et le judiciaire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467429"/>
            <a:ext cx="7662864" cy="3737427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fr-FR" sz="2000" dirty="0" smtClean="0">
                <a:solidFill>
                  <a:schemeClr val="tx1"/>
                </a:solidFill>
                <a:latin typeface="Calibri"/>
                <a:cs typeface="Calibri"/>
              </a:rPr>
              <a:t>Statistiques :</a:t>
            </a:r>
          </a:p>
          <a:p>
            <a:pPr lvl="1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En 1975 : 200 centres de justice ont été créés aux Etats-Unis</a:t>
            </a:r>
          </a:p>
          <a:p>
            <a:pPr lvl="1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La justice participative fait partie intégrante dans la grande majorité des systèmes judiciaires en Occident</a:t>
            </a:r>
          </a:p>
          <a:p>
            <a:pPr lvl="1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Au Québec : </a:t>
            </a:r>
          </a:p>
          <a:p>
            <a:pPr lvl="2">
              <a:buFont typeface="Wingdings" charset="2"/>
              <a:buChar char="§"/>
            </a:pPr>
            <a:r>
              <a:rPr lang="fr-FR" sz="2000" dirty="0" smtClean="0">
                <a:solidFill>
                  <a:schemeClr val="tx1"/>
                </a:solidFill>
                <a:latin typeface="Calibri"/>
                <a:cs typeface="Calibri"/>
              </a:rPr>
              <a:t>Coût moyen d’un dossier judiciaire : 6000 $</a:t>
            </a:r>
          </a:p>
          <a:p>
            <a:pPr lvl="2">
              <a:buFont typeface="Wingdings" charset="2"/>
              <a:buChar char="§"/>
            </a:pPr>
            <a:r>
              <a:rPr lang="fr-FR" sz="2000" dirty="0" smtClean="0">
                <a:solidFill>
                  <a:schemeClr val="tx1"/>
                </a:solidFill>
                <a:latin typeface="Calibri"/>
                <a:cs typeface="Calibri"/>
              </a:rPr>
              <a:t>Coût moyen d’une médiation judiciaire réussie : 2133 $</a:t>
            </a:r>
          </a:p>
          <a:p>
            <a:pPr lvl="1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  <a:latin typeface="Calibri"/>
                <a:cs typeface="Calibri"/>
              </a:rPr>
              <a:t>Selon une étude de l’Université de Montréal, 74,5 % des justiciables ont choisi la médiation pour deux raisons : </a:t>
            </a:r>
          </a:p>
          <a:p>
            <a:pPr lvl="2">
              <a:buFont typeface="Wingdings" charset="2"/>
              <a:buChar char="§"/>
            </a:pPr>
            <a:r>
              <a:rPr lang="fr-FR" sz="2000" dirty="0" smtClean="0">
                <a:solidFill>
                  <a:schemeClr val="tx1"/>
                </a:solidFill>
                <a:latin typeface="Calibri"/>
                <a:cs typeface="Calibri"/>
              </a:rPr>
              <a:t>Célérité de règlement et les coûts</a:t>
            </a:r>
            <a:endParaRPr lang="fr-FR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814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545193"/>
          </a:xfrm>
        </p:spPr>
        <p:txBody>
          <a:bodyPr/>
          <a:lstStyle/>
          <a:p>
            <a:r>
              <a:rPr lang="fr-FR" sz="2800" dirty="0" smtClean="0"/>
              <a:t>L’huissier de justice et la médiation au Québec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26716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L’huissier de justice fait ses premiers pas dans la médiation  </a:t>
            </a:r>
            <a:r>
              <a:rPr lang="fr-FR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±</a:t>
            </a:r>
            <a:r>
              <a:rPr lang="fr-FR" dirty="0" smtClean="0">
                <a:solidFill>
                  <a:schemeClr val="tx1"/>
                </a:solidFill>
              </a:rPr>
              <a:t>10 huissiers de justice ont le titre de médiateur accrédité</a:t>
            </a:r>
          </a:p>
          <a:p>
            <a:pPr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Quels sont nos champs d’intervention :</a:t>
            </a:r>
            <a:endParaRPr lang="fr-FR" sz="1600" dirty="0" smtClean="0">
              <a:solidFill>
                <a:schemeClr val="tx1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Avant l’introduction d’une demande en justice </a:t>
            </a:r>
          </a:p>
          <a:p>
            <a:pPr lvl="1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Recouvrement amiable de créances</a:t>
            </a:r>
          </a:p>
          <a:p>
            <a:pPr lvl="1">
              <a:buFont typeface="Wingdings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Succession – etc.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0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Institut de médiation </a:t>
            </a:r>
            <a:br>
              <a:rPr lang="fr-FR" sz="3600" dirty="0"/>
            </a:br>
            <a:r>
              <a:rPr lang="fr-FR" sz="3600" dirty="0"/>
              <a:t>et d’arbitrage du Québec (IMAQ)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22953" r="-22953"/>
          <a:stretch>
            <a:fillRect/>
          </a:stretch>
        </p:blipFill>
        <p:spPr>
          <a:xfrm>
            <a:off x="2310499" y="2420521"/>
            <a:ext cx="4311650" cy="2505075"/>
          </a:xfrm>
        </p:spPr>
      </p:pic>
      <p:sp>
        <p:nvSpPr>
          <p:cNvPr id="6" name="ZoneTexte 5"/>
          <p:cNvSpPr txBox="1"/>
          <p:nvPr/>
        </p:nvSpPr>
        <p:spPr>
          <a:xfrm>
            <a:off x="799163" y="5151081"/>
            <a:ext cx="7506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latin typeface="Calibri"/>
                <a:cs typeface="Calibri"/>
              </a:rPr>
              <a:t>L’Institut </a:t>
            </a:r>
            <a:r>
              <a:rPr lang="fr-FR" sz="2000" dirty="0">
                <a:latin typeface="Calibri"/>
                <a:cs typeface="Calibri"/>
              </a:rPr>
              <a:t>de médiation et d’arbitrage du Québec (IMAQ) est un organisme à but non lucratif dont la mission est de faire connaître et de promouvoir les méthodes non judiciaires de règlement de conflits. </a:t>
            </a:r>
          </a:p>
        </p:txBody>
      </p:sp>
    </p:spTree>
    <p:extLst>
      <p:ext uri="{BB962C8B-B14F-4D97-AF65-F5344CB8AC3E}">
        <p14:creationId xmlns:p14="http://schemas.microsoft.com/office/powerpoint/2010/main" val="185354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413112"/>
          </a:xfrm>
        </p:spPr>
        <p:txBody>
          <a:bodyPr/>
          <a:lstStyle/>
          <a:p>
            <a:r>
              <a:rPr lang="fr-FR" sz="3600" dirty="0" smtClean="0"/>
              <a:t>Institut de médiation </a:t>
            </a:r>
            <a:br>
              <a:rPr lang="fr-FR" sz="3600" dirty="0" smtClean="0"/>
            </a:br>
            <a:r>
              <a:rPr lang="fr-FR" sz="3600" dirty="0" smtClean="0"/>
              <a:t>et d’arbitrage du Québec (IMAQ)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594430"/>
            <a:ext cx="7662864" cy="34428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Devenir médiateur :</a:t>
            </a:r>
          </a:p>
          <a:p>
            <a:pPr algn="just">
              <a:buFont typeface="Wingdings" charset="2"/>
              <a:buChar char="§"/>
            </a:pP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Être </a:t>
            </a: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membre en règle d’au moins un ordre professionnel prévu au Code des professions du Québec depuis </a:t>
            </a: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au moins (</a:t>
            </a: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5) ans et n'avoir fait l'objet ni de poursuites disciplinaires, ni d'une limitation de son droit d'exercice susceptible d'avoir un impact sur sa pratique de la </a:t>
            </a:r>
            <a:r>
              <a:rPr lang="fr-CA" sz="2000" dirty="0" smtClean="0">
                <a:solidFill>
                  <a:schemeClr val="tx1"/>
                </a:solidFill>
                <a:latin typeface="Calibri"/>
                <a:cs typeface="Calibri"/>
              </a:rPr>
              <a:t>médiation</a:t>
            </a:r>
          </a:p>
          <a:p>
            <a:pPr algn="just">
              <a:buFont typeface="Wingdings" charset="2"/>
              <a:buChar char="§"/>
            </a:pPr>
            <a:r>
              <a:rPr lang="fr-CA" sz="2000" dirty="0">
                <a:solidFill>
                  <a:schemeClr val="tx1"/>
                </a:solidFill>
                <a:latin typeface="Calibri"/>
                <a:cs typeface="Calibri"/>
              </a:rPr>
              <a:t>OU Avoir pratiqué la médiation activement depuis les trois dernières années (minimum 100 heures de pratique justifiée par de la correspondance ou de la facturation) </a:t>
            </a:r>
            <a:endParaRPr lang="fr-FR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03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èse">
  <a:themeElements>
    <a:clrScheme name="Genèse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ès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ès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427</TotalTime>
  <Words>623</Words>
  <Application>Microsoft Macintosh PowerPoint</Application>
  <PresentationFormat>Présentation à l'écran (4:3)</PresentationFormat>
  <Paragraphs>60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Genèse</vt:lpstr>
      <vt:lpstr>LA MÉDIATION SUIVANT LE NOUVEAU CODE DE PROCÉDURE CIVILE DU QUÉBEC</vt:lpstr>
      <vt:lpstr>Objectifs du nouveau Code  de procédure civile du Québec</vt:lpstr>
      <vt:lpstr>Nouvelle philosophie </vt:lpstr>
      <vt:lpstr>La justice participative</vt:lpstr>
      <vt:lpstr>Avantages de la médiation</vt:lpstr>
      <vt:lpstr>La médiation et le judiciaire</vt:lpstr>
      <vt:lpstr>L’huissier de justice et la médiation au Québec</vt:lpstr>
      <vt:lpstr>Institut de médiation  et d’arbitrage du Québec (IMAQ)</vt:lpstr>
      <vt:lpstr>Institut de médiation  et d’arbitrage du Québec (IMAQ)</vt:lpstr>
      <vt:lpstr>Institut de médiation  et d’arbitrage du Québec (IMAQ</vt:lpstr>
      <vt:lpstr>Présentation PowerPoint</vt:lpstr>
    </vt:vector>
  </TitlesOfParts>
  <Company>Chambre des huissisers de justice du Québec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L’avis d’exécution</dc:title>
  <dc:creator>André Bizier</dc:creator>
  <cp:lastModifiedBy>André Bizier</cp:lastModifiedBy>
  <cp:revision>34</cp:revision>
  <dcterms:created xsi:type="dcterms:W3CDTF">2015-04-20T14:52:37Z</dcterms:created>
  <dcterms:modified xsi:type="dcterms:W3CDTF">2015-05-16T14:08:18Z</dcterms:modified>
</cp:coreProperties>
</file>