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13"/>
  </p:notesMasterIdLst>
  <p:sldIdLst>
    <p:sldId id="256" r:id="rId2"/>
    <p:sldId id="280" r:id="rId3"/>
    <p:sldId id="281" r:id="rId4"/>
    <p:sldId id="286" r:id="rId5"/>
    <p:sldId id="290" r:id="rId6"/>
    <p:sldId id="283" r:id="rId7"/>
    <p:sldId id="284" r:id="rId8"/>
    <p:sldId id="282" r:id="rId9"/>
    <p:sldId id="275" r:id="rId10"/>
    <p:sldId id="291" r:id="rId11"/>
    <p:sldId id="29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455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5A334-2954-8C49-8F9A-3E848742F49E}" type="datetimeFigureOut">
              <a:rPr lang="fr-FR" smtClean="0"/>
              <a:t>15-05-17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45461-EF8F-2949-88EB-EFFE99C68C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629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Avantages pour le débiteur</a:t>
            </a:r>
            <a:r>
              <a:rPr lang="fr-FR" baseline="0" dirty="0" smtClean="0"/>
              <a:t> de communiquer avec un seul huissier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45461-EF8F-2949-88EB-EFFE99C68CC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771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dirty="0" smtClean="0"/>
              <a:t>(actuellement publiés dans un journal local).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45461-EF8F-2949-88EB-EFFE99C68CC0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348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Public : créancier et le</a:t>
            </a:r>
            <a:r>
              <a:rPr lang="fr-FR" baseline="0" dirty="0" smtClean="0"/>
              <a:t> débiteur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45461-EF8F-2949-88EB-EFFE99C68CC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9120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816F-D43D-40D1-9B38-E1A2C18F0972}" type="datetime1">
              <a:rPr lang="en-US" smtClean="0"/>
              <a:pPr/>
              <a:t>15-05-17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9071-CFF5-4E3B-B0AB-39782972E256}" type="datetime1">
              <a:rPr lang="en-US" smtClean="0"/>
              <a:pPr/>
              <a:t>15-05-17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BD1F-DE98-4C29-8281-9EC9927620DF}" type="datetime1">
              <a:rPr lang="en-US" smtClean="0"/>
              <a:pPr/>
              <a:t>15-05-17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CD6D-7520-4B34-A5A3-E8385FA3AFC6}" type="datetime1">
              <a:rPr lang="en-US" smtClean="0"/>
              <a:pPr/>
              <a:t>15-05-17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15-05-17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1DB0-D703-40B5-AE3D-532AFE0356D1}" type="datetime1">
              <a:rPr lang="en-US" smtClean="0"/>
              <a:pPr/>
              <a:t>15-05-17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9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C029-2200-4EB8-BDE8-5EE0E23571A6}" type="datetime1">
              <a:rPr lang="en-US" smtClean="0"/>
              <a:pPr/>
              <a:t>15-05-17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5A1C-C0DD-4ED6-B23E-A9D2DD110058}" type="datetime1">
              <a:rPr lang="en-US" smtClean="0"/>
              <a:pPr/>
              <a:t>15-05-17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1B50-C580-4CB7-BA07-14C66C34B76D}" type="datetime1">
              <a:rPr lang="en-US" smtClean="0"/>
              <a:pPr/>
              <a:t>15-05-17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816F-D43D-40D1-9B38-E1A2C18F0972}" type="datetime1">
              <a:rPr lang="en-US" smtClean="0"/>
              <a:pPr/>
              <a:t>15-05-17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73CF-8910-423E-9890-FC81E25E5084}" type="datetime1">
              <a:rPr lang="en-US" smtClean="0"/>
              <a:pPr/>
              <a:t>15-05-17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EC5816F-D43D-40D1-9B38-E1A2C18F0972}" type="datetime1">
              <a:rPr lang="en-US" smtClean="0"/>
              <a:pPr/>
              <a:t>15-05-17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8539" y="1587705"/>
            <a:ext cx="7453219" cy="1524787"/>
          </a:xfrm>
        </p:spPr>
        <p:txBody>
          <a:bodyPr>
            <a:normAutofit/>
          </a:bodyPr>
          <a:lstStyle/>
          <a:p>
            <a:r>
              <a:rPr lang="fr-FR" dirty="0" smtClean="0"/>
              <a:t>Communication avec les créanciers et les débiteurs suivant le nouveau code de procédure civile - (NCPC)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88344" y="3775294"/>
            <a:ext cx="5943576" cy="758483"/>
          </a:xfrm>
        </p:spPr>
        <p:txBody>
          <a:bodyPr>
            <a:noAutofit/>
          </a:bodyPr>
          <a:lstStyle/>
          <a:p>
            <a:r>
              <a:rPr lang="fr-FR" sz="1600" dirty="0" smtClean="0"/>
              <a:t>Utilisation des technologies de l’information et des communications</a:t>
            </a:r>
            <a:endParaRPr lang="fr-FR" sz="1600" dirty="0"/>
          </a:p>
        </p:txBody>
      </p:sp>
      <p:pic>
        <p:nvPicPr>
          <p:cNvPr id="4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6080" y="5071876"/>
            <a:ext cx="2015228" cy="141186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008" y="159843"/>
            <a:ext cx="1875058" cy="84129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58535" y="5546220"/>
            <a:ext cx="51567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André Bizier, huissier de justice</a:t>
            </a:r>
          </a:p>
          <a:p>
            <a:r>
              <a:rPr lang="fr-FR" sz="2000" b="1" dirty="0" smtClean="0"/>
              <a:t>Président</a:t>
            </a:r>
          </a:p>
          <a:p>
            <a:r>
              <a:rPr lang="fr-FR" sz="2000" b="1" dirty="0" smtClean="0"/>
              <a:t>Chambre des huissiers de justice du Québec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10977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59"/>
            <a:ext cx="7520940" cy="1327791"/>
          </a:xfrm>
        </p:spPr>
        <p:txBody>
          <a:bodyPr/>
          <a:lstStyle/>
          <a:p>
            <a:pPr algn="ctr"/>
            <a:r>
              <a:rPr lang="fr-FR" sz="2400" dirty="0" smtClean="0"/>
              <a:t>La CHJQ prend le virage de l’uniformisation des processus et des formulaires d’exécution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693550"/>
            <a:ext cx="7520940" cy="3200689"/>
          </a:xfrm>
        </p:spPr>
        <p:txBody>
          <a:bodyPr>
            <a:normAutofit fontScale="77500" lnSpcReduction="20000"/>
          </a:bodyPr>
          <a:lstStyle/>
          <a:p>
            <a:pPr>
              <a:buFont typeface="Wingdings" charset="2"/>
              <a:buChar char="§"/>
            </a:pPr>
            <a:endParaRPr lang="fr-CA" b="0" dirty="0" smtClean="0"/>
          </a:p>
          <a:p>
            <a:pPr algn="just">
              <a:buFont typeface="Wingdings" charset="2"/>
              <a:buChar char="§"/>
            </a:pPr>
            <a:r>
              <a:rPr lang="fr-CA" sz="2600" b="0" dirty="0" smtClean="0"/>
              <a:t>Plus de 80 formulaires ont été réalisés jusqu’à maintenant pour tenir compte des nouvelles responsabilités des huissiers de justice suivant le NCPC</a:t>
            </a:r>
          </a:p>
          <a:p>
            <a:pPr algn="just">
              <a:buFont typeface="Wingdings" charset="2"/>
              <a:buChar char="§"/>
            </a:pPr>
            <a:r>
              <a:rPr lang="fr-CA" sz="2600" b="0" dirty="0" smtClean="0"/>
              <a:t>Formulaires disponibles sur l’intranet de la CHJQ – format PDF dynamique</a:t>
            </a:r>
          </a:p>
          <a:p>
            <a:pPr algn="just">
              <a:buFont typeface="Wingdings" charset="2"/>
              <a:buChar char="§"/>
            </a:pPr>
            <a:r>
              <a:rPr lang="fr-CA" sz="2600" b="0" dirty="0" smtClean="0"/>
              <a:t>Possibilité de compléter en ligne tous les types de formulaires (procès</a:t>
            </a:r>
            <a:r>
              <a:rPr lang="fr-CA" sz="2600" b="0" dirty="0"/>
              <a:t>-verbaux, convention d’honoraires, </a:t>
            </a:r>
            <a:r>
              <a:rPr lang="fr-CA" sz="2600" b="0" dirty="0" smtClean="0"/>
              <a:t>entente de paiement échelonné, contrat de vente, etc.)</a:t>
            </a:r>
          </a:p>
          <a:p>
            <a:pPr algn="just">
              <a:buFont typeface="Wingdings" charset="2"/>
              <a:buChar char="§"/>
            </a:pPr>
            <a:r>
              <a:rPr lang="fr-FR" sz="2600" b="0" dirty="0" smtClean="0"/>
              <a:t>Plusieurs de ces formulaires peuvent être transmis au créancier ou au débiteur par courriel </a:t>
            </a:r>
          </a:p>
          <a:p>
            <a:pPr marL="0" indent="0"/>
            <a:endParaRPr lang="fr-CA" b="0" dirty="0"/>
          </a:p>
        </p:txBody>
      </p:sp>
    </p:spTree>
    <p:extLst>
      <p:ext uri="{BB962C8B-B14F-4D97-AF65-F5344CB8AC3E}">
        <p14:creationId xmlns:p14="http://schemas.microsoft.com/office/powerpoint/2010/main" val="1938000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185" y="3205717"/>
            <a:ext cx="1135747" cy="105428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257888" y="1517140"/>
            <a:ext cx="4110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Merci</a:t>
            </a:r>
            <a:endParaRPr lang="fr-FR" sz="4000" b="1" dirty="0"/>
          </a:p>
        </p:txBody>
      </p:sp>
      <p:pic>
        <p:nvPicPr>
          <p:cNvPr id="7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927" y="282259"/>
            <a:ext cx="1875058" cy="841293"/>
          </a:xfrm>
          <a:prstGeom prst="rect">
            <a:avLst/>
          </a:prstGeom>
        </p:spPr>
      </p:pic>
      <p:pic>
        <p:nvPicPr>
          <p:cNvPr id="8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0927" y="5137280"/>
            <a:ext cx="2120900" cy="14859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869811" y="3006238"/>
            <a:ext cx="650906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600" dirty="0"/>
              <a:t>André Bizier, Huissier de justice</a:t>
            </a:r>
          </a:p>
          <a:p>
            <a:r>
              <a:rPr lang="fr-FR" sz="2600" dirty="0"/>
              <a:t>Président</a:t>
            </a:r>
          </a:p>
          <a:p>
            <a:r>
              <a:rPr lang="fr-FR" sz="2600" dirty="0"/>
              <a:t>Chambre des huissiers de justice du Québec</a:t>
            </a:r>
          </a:p>
        </p:txBody>
      </p:sp>
    </p:spTree>
    <p:extLst>
      <p:ext uri="{BB962C8B-B14F-4D97-AF65-F5344CB8AC3E}">
        <p14:creationId xmlns:p14="http://schemas.microsoft.com/office/powerpoint/2010/main" val="1371994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59"/>
            <a:ext cx="7520940" cy="825797"/>
          </a:xfrm>
        </p:spPr>
        <p:txBody>
          <a:bodyPr/>
          <a:lstStyle/>
          <a:p>
            <a:pPr algn="ctr"/>
            <a:r>
              <a:rPr lang="fr-FR" dirty="0" smtClean="0"/>
              <a:t>Nouveau code de procédure civile</a:t>
            </a:r>
            <a:br>
              <a:rPr lang="fr-FR" dirty="0" smtClean="0"/>
            </a:br>
            <a:r>
              <a:rPr lang="fr-FR" dirty="0" smtClean="0"/>
              <a:t>Avant-propos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6769" y="1294130"/>
            <a:ext cx="8376945" cy="3642917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lang="fr-FR" sz="1800" b="0" dirty="0" smtClean="0"/>
              <a:t>Entrée en vigueur du nouveau Code de procédure civile : 1</a:t>
            </a:r>
            <a:r>
              <a:rPr lang="fr-FR" sz="1800" b="0" baseline="30000" dirty="0" smtClean="0"/>
              <a:t>er</a:t>
            </a:r>
            <a:r>
              <a:rPr lang="fr-FR" sz="1800" b="0" dirty="0" smtClean="0"/>
              <a:t> janvier 2016</a:t>
            </a:r>
          </a:p>
          <a:p>
            <a:pPr>
              <a:buFont typeface="Wingdings" charset="2"/>
              <a:buChar char="§"/>
            </a:pPr>
            <a:r>
              <a:rPr lang="fr-FR" sz="1800" b="0" dirty="0" smtClean="0"/>
              <a:t>Le droit de l’exécution est maintenant l’affaire des huissiers de justice </a:t>
            </a:r>
          </a:p>
          <a:p>
            <a:pPr>
              <a:buFont typeface="Wingdings" charset="2"/>
              <a:buChar char="§"/>
            </a:pPr>
            <a:r>
              <a:rPr lang="fr-FR" sz="1800" b="0" dirty="0" smtClean="0"/>
              <a:t>Nouveau statut de l’huissier : Officier de justice sous l’autorité du Tribunal </a:t>
            </a:r>
          </a:p>
          <a:p>
            <a:pPr>
              <a:buFont typeface="Wingdings" charset="2"/>
              <a:buChar char="§"/>
            </a:pPr>
            <a:r>
              <a:rPr lang="fr-FR" sz="1800" b="0" dirty="0" smtClean="0"/>
              <a:t>Ouverture aux technologies de l’information et des communications par tout mode approprié : signification par huissier, notification par la poste, courriel, signification électronique, téléphone, avis public</a:t>
            </a:r>
          </a:p>
          <a:p>
            <a:pPr>
              <a:buFont typeface="Wingdings" charset="2"/>
              <a:buChar char="§"/>
            </a:pPr>
            <a:r>
              <a:rPr lang="fr-FR" sz="1800" b="0" dirty="0" smtClean="0"/>
              <a:t>Une nouvelle philosophie : un avis d’exécution pour un même débiteur</a:t>
            </a:r>
          </a:p>
          <a:p>
            <a:pPr>
              <a:buFont typeface="Wingdings" charset="2"/>
              <a:buChar char="§"/>
            </a:pPr>
            <a:r>
              <a:rPr lang="fr-FR" sz="1800" b="0" dirty="0" smtClean="0"/>
              <a:t>La technologie au service de l’exécution des jugements</a:t>
            </a:r>
          </a:p>
          <a:p>
            <a:pPr>
              <a:buFont typeface="Wingdings" charset="2"/>
              <a:buChar char="§"/>
            </a:pPr>
            <a:r>
              <a:rPr lang="fr-FR" sz="1800" b="0" dirty="0" smtClean="0"/>
              <a:t>L’huissier de justice a un devoir général d’information</a:t>
            </a:r>
          </a:p>
          <a:p>
            <a:pPr>
              <a:buFont typeface="Wingdings" charset="2"/>
              <a:buChar char="§"/>
            </a:pPr>
            <a:r>
              <a:rPr lang="fr-FR" sz="1800" b="0" dirty="0" smtClean="0"/>
              <a:t>Uniformisation de la pratique professionnelle : nouveaux formulaires d’exécution </a:t>
            </a:r>
          </a:p>
          <a:p>
            <a:pPr>
              <a:buFont typeface="Wingdings" charset="2"/>
              <a:buChar char="§"/>
            </a:pPr>
            <a:endParaRPr lang="fr-FR" sz="1800" dirty="0" smtClean="0"/>
          </a:p>
          <a:p>
            <a:pPr marL="0" lvl="1" indent="0">
              <a:buNone/>
            </a:pPr>
            <a:endParaRPr lang="fr-FR" sz="1800" dirty="0" smtClean="0"/>
          </a:p>
          <a:p>
            <a:pPr>
              <a:buFont typeface="Wingdings" charset="2"/>
              <a:buChar char="§"/>
            </a:pPr>
            <a:endParaRPr lang="fr-FR" sz="1800" dirty="0" smtClean="0"/>
          </a:p>
          <a:p>
            <a:pPr marL="0" indent="0"/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410156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59"/>
            <a:ext cx="7520940" cy="917455"/>
          </a:xfrm>
        </p:spPr>
        <p:txBody>
          <a:bodyPr/>
          <a:lstStyle/>
          <a:p>
            <a:pPr algn="ctr"/>
            <a:r>
              <a:rPr lang="fr-FR" sz="2200" dirty="0" smtClean="0"/>
              <a:t>Nouvelles responsabilités attribuées à l’huissier dans le nouveau code de procédure </a:t>
            </a:r>
            <a:r>
              <a:rPr lang="fr-FR" sz="2200" dirty="0" err="1" smtClean="0"/>
              <a:t>cIVILE</a:t>
            </a:r>
            <a:r>
              <a:rPr lang="fr-FR" sz="2200" dirty="0" smtClean="0"/>
              <a:t> </a:t>
            </a:r>
            <a:endParaRPr lang="fr-FR" sz="2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603687"/>
            <a:ext cx="7520940" cy="3376166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lang="fr-FR" sz="2000" dirty="0" smtClean="0"/>
              <a:t>Dispositions générales :</a:t>
            </a:r>
          </a:p>
          <a:p>
            <a:pPr marL="0" indent="0"/>
            <a:endParaRPr lang="fr-FR" sz="1000" dirty="0" smtClean="0"/>
          </a:p>
          <a:p>
            <a:pPr lvl="4" algn="just">
              <a:buFont typeface="Wingdings" charset="2"/>
              <a:buChar char="§"/>
            </a:pPr>
            <a:r>
              <a:rPr lang="fr-FR" sz="2000" dirty="0" smtClean="0"/>
              <a:t>L’huissier a un devoir d’impartialité envers </a:t>
            </a:r>
            <a:r>
              <a:rPr lang="fr-FR" sz="2000" dirty="0"/>
              <a:t>toutes les personnes qui participent au processus </a:t>
            </a:r>
            <a:r>
              <a:rPr lang="fr-FR" sz="2000" dirty="0" smtClean="0"/>
              <a:t>d'exécution et il a envers elles un </a:t>
            </a:r>
            <a:r>
              <a:rPr lang="fr-FR" sz="2000" u="sng" dirty="0"/>
              <a:t>devoir général </a:t>
            </a:r>
            <a:r>
              <a:rPr lang="fr-FR" sz="2000" u="sng" dirty="0" smtClean="0"/>
              <a:t>d'information </a:t>
            </a:r>
          </a:p>
          <a:p>
            <a:pPr marL="685800" lvl="4" indent="0" algn="just">
              <a:buNone/>
            </a:pPr>
            <a:endParaRPr lang="fr-FR" sz="2000" u="sng" dirty="0" smtClean="0"/>
          </a:p>
          <a:p>
            <a:pPr lvl="4" algn="just">
              <a:buFont typeface="Wingdings" charset="2"/>
              <a:buChar char="§"/>
            </a:pPr>
            <a:r>
              <a:rPr lang="fr-FR" sz="2000" dirty="0" smtClean="0"/>
              <a:t>L’huissier est tenu d’informer le débiteur et </a:t>
            </a:r>
            <a:r>
              <a:rPr lang="fr-FR" sz="2000" dirty="0"/>
              <a:t>tout tiers saisi du contenu de l'avis d'exécution et de leurs droits et, à leur demande, de leur expliquer la procédure en cours et les règles de calcul de la partie saisissable des revenus</a:t>
            </a:r>
            <a:r>
              <a:rPr lang="fr-CA" sz="2000" dirty="0"/>
              <a:t>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360182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Un avis d’exécution pour un débiteur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2290" y="1100628"/>
            <a:ext cx="8020176" cy="3807881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charset="2"/>
              <a:buChar char="§"/>
            </a:pPr>
            <a:r>
              <a:rPr lang="fr-FR" sz="1900" b="0" dirty="0" smtClean="0"/>
              <a:t>Le </a:t>
            </a:r>
            <a:r>
              <a:rPr lang="fr-FR" sz="1900" b="0" dirty="0"/>
              <a:t>ministère de la </a:t>
            </a:r>
            <a:r>
              <a:rPr lang="fr-FR" sz="1900" b="0" dirty="0" smtClean="0"/>
              <a:t>Justice du </a:t>
            </a:r>
            <a:r>
              <a:rPr lang="fr-FR" sz="1900" b="0" dirty="0"/>
              <a:t>Québec a confié la mise en </a:t>
            </a:r>
            <a:r>
              <a:rPr lang="fr-FR" sz="1900" b="0" dirty="0" smtClean="0"/>
              <a:t>place d’un </a:t>
            </a:r>
            <a:r>
              <a:rPr lang="fr-FR" sz="1900" b="0" dirty="0"/>
              <a:t>outil de </a:t>
            </a:r>
            <a:r>
              <a:rPr lang="fr-FR" sz="1900" b="0" dirty="0" smtClean="0"/>
              <a:t>recherche technologique </a:t>
            </a:r>
            <a:r>
              <a:rPr lang="fr-FR" sz="1900" b="0" dirty="0"/>
              <a:t>à la Société québécoise d’information </a:t>
            </a:r>
            <a:r>
              <a:rPr lang="fr-FR" sz="1900" b="0" dirty="0" smtClean="0"/>
              <a:t>juridique (</a:t>
            </a:r>
            <a:r>
              <a:rPr lang="fr-FR" sz="1900" b="0" dirty="0" err="1" smtClean="0"/>
              <a:t>Soquij</a:t>
            </a:r>
            <a:r>
              <a:rPr lang="fr-FR" sz="1900" b="0" dirty="0" smtClean="0"/>
              <a:t>) avec </a:t>
            </a:r>
            <a:r>
              <a:rPr lang="fr-FR" sz="1900" b="0" dirty="0"/>
              <a:t>la collaboration de la </a:t>
            </a:r>
            <a:r>
              <a:rPr lang="fr-FR" sz="1900" b="0" dirty="0" smtClean="0"/>
              <a:t>Chambre des </a:t>
            </a:r>
            <a:r>
              <a:rPr lang="fr-FR" sz="1900" b="0" dirty="0"/>
              <a:t>huissiers de justice du Québec</a:t>
            </a:r>
            <a:r>
              <a:rPr lang="fr-FR" sz="1900" b="0" dirty="0" smtClean="0"/>
              <a:t>.</a:t>
            </a:r>
            <a:endParaRPr lang="fr-FR" sz="1900" dirty="0"/>
          </a:p>
          <a:p>
            <a:pPr algn="just">
              <a:buFont typeface="Wingdings" charset="2"/>
              <a:buChar char="§"/>
            </a:pPr>
            <a:r>
              <a:rPr lang="fr-FR" sz="1900" b="0" dirty="0" smtClean="0"/>
              <a:t>Avant d’entreprendre la procédure d’exécution, l’huissier doit consulter la banque de données de </a:t>
            </a:r>
            <a:r>
              <a:rPr lang="fr-FR" sz="1900" b="0" dirty="0" err="1" smtClean="0"/>
              <a:t>Soquij</a:t>
            </a:r>
            <a:r>
              <a:rPr lang="fr-FR" sz="1900" b="0" dirty="0" smtClean="0"/>
              <a:t> afin de vérifier s’il y a un avis d’exécution inscrit</a:t>
            </a:r>
          </a:p>
          <a:p>
            <a:pPr marL="0" indent="0" algn="just"/>
            <a:endParaRPr lang="fr-FR" sz="1900" b="0" dirty="0" smtClean="0"/>
          </a:p>
          <a:p>
            <a:pPr lvl="3" algn="just">
              <a:buFont typeface="Wingdings" charset="2"/>
              <a:buChar char="§"/>
            </a:pPr>
            <a:r>
              <a:rPr lang="fr-FR" sz="1900" dirty="0" smtClean="0"/>
              <a:t>Si oui : L’huissier transfère le jugement au premier huissier inscrit</a:t>
            </a:r>
          </a:p>
          <a:p>
            <a:pPr lvl="3" algn="just">
              <a:buFont typeface="Wingdings" charset="2"/>
              <a:buChar char="§"/>
            </a:pPr>
            <a:endParaRPr lang="fr-FR" sz="1900" dirty="0" smtClean="0"/>
          </a:p>
          <a:p>
            <a:pPr lvl="3" algn="just">
              <a:buFont typeface="Wingdings" charset="2"/>
              <a:buChar char="§"/>
            </a:pPr>
            <a:r>
              <a:rPr lang="fr-FR" sz="1900" dirty="0" smtClean="0"/>
              <a:t>Si non : L’huissier rédige l’avis d’exécution en ligne sur la plateforme de </a:t>
            </a:r>
            <a:r>
              <a:rPr lang="fr-FR" sz="1900" dirty="0" err="1" smtClean="0"/>
              <a:t>Soquij</a:t>
            </a:r>
            <a:r>
              <a:rPr lang="fr-FR" sz="1900" dirty="0" smtClean="0"/>
              <a:t> – Dépôt instantané du paiement des frais – Dépôt virtuel dans la systèmes du MJQ – Accusé de réception généré par le MJQ – Signature électronique sécurisé</a:t>
            </a:r>
          </a:p>
          <a:p>
            <a:pPr lvl="3">
              <a:buFont typeface="Wingdings" charset="2"/>
              <a:buChar char="§"/>
            </a:pPr>
            <a:endParaRPr lang="fr-FR" dirty="0"/>
          </a:p>
          <a:p>
            <a:endParaRPr lang="fr-FR" dirty="0">
              <a:latin typeface="Arial" charset="0"/>
            </a:endParaRPr>
          </a:p>
          <a:p>
            <a:pPr lvl="3">
              <a:buFont typeface="Wingdings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5404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Avantages de la plateforme de </a:t>
            </a:r>
            <a:r>
              <a:rPr lang="fr-FR" dirty="0" err="1" smtClean="0"/>
              <a:t>soquij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298472"/>
            <a:ext cx="7520940" cy="36385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charset="2"/>
              <a:buChar char="§"/>
            </a:pPr>
            <a:endParaRPr lang="fr-CA" dirty="0" smtClean="0"/>
          </a:p>
          <a:p>
            <a:pPr algn="just">
              <a:lnSpc>
                <a:spcPct val="90000"/>
              </a:lnSpc>
              <a:buFont typeface="Wingdings" charset="2"/>
              <a:buChar char="§"/>
            </a:pPr>
            <a:r>
              <a:rPr lang="fr-CA" sz="2000" b="0" dirty="0" smtClean="0"/>
              <a:t>Réduction </a:t>
            </a:r>
            <a:r>
              <a:rPr lang="fr-CA" sz="2000" b="0" dirty="0"/>
              <a:t>des déplacements et du temps </a:t>
            </a:r>
            <a:r>
              <a:rPr lang="fr-CA" sz="2000" b="0" dirty="0" smtClean="0"/>
              <a:t>d’attente dans les palais de justice pour le paiement et le dépôt au greffe de l’avis d’exécution</a:t>
            </a:r>
            <a:endParaRPr lang="fr-CA" sz="2000" b="0" dirty="0"/>
          </a:p>
          <a:p>
            <a:pPr algn="just">
              <a:lnSpc>
                <a:spcPct val="90000"/>
              </a:lnSpc>
              <a:buFont typeface="Wingdings" charset="2"/>
              <a:buChar char="§"/>
            </a:pPr>
            <a:r>
              <a:rPr lang="fr-CA" sz="2000" b="0" dirty="0"/>
              <a:t>Consultation en ligne de renseignements sur le débiteur (n</a:t>
            </a:r>
            <a:r>
              <a:rPr lang="fr-CA" sz="2000" b="0" baseline="30000" dirty="0"/>
              <a:t>o</a:t>
            </a:r>
            <a:r>
              <a:rPr lang="fr-CA" sz="2000" b="0" dirty="0"/>
              <a:t> de dossier, nom, adresse, date de naissance, etc.</a:t>
            </a:r>
            <a:r>
              <a:rPr lang="fr-CA" sz="2000" b="0" dirty="0" smtClean="0"/>
              <a:t>)</a:t>
            </a:r>
            <a:endParaRPr lang="fr-CA" sz="2000" b="0" dirty="0"/>
          </a:p>
          <a:p>
            <a:pPr algn="just">
              <a:lnSpc>
                <a:spcPct val="90000"/>
              </a:lnSpc>
              <a:buFont typeface="Wingdings" charset="2"/>
              <a:buChar char="§"/>
            </a:pPr>
            <a:r>
              <a:rPr lang="fr-CA" sz="2000" b="0" dirty="0"/>
              <a:t>Inscription des avis d’exécution en temps </a:t>
            </a:r>
            <a:r>
              <a:rPr lang="fr-CA" sz="2000" b="0" dirty="0" smtClean="0"/>
              <a:t>réel</a:t>
            </a:r>
            <a:endParaRPr lang="fr-CA" sz="2000" b="0" dirty="0"/>
          </a:p>
          <a:p>
            <a:pPr algn="just">
              <a:lnSpc>
                <a:spcPct val="90000"/>
              </a:lnSpc>
              <a:buFont typeface="Wingdings" charset="2"/>
              <a:buChar char="§"/>
            </a:pPr>
            <a:r>
              <a:rPr lang="fr-CA" sz="2000" b="0" dirty="0"/>
              <a:t>Accès à des données de qualité pour les huissiers, à titre </a:t>
            </a:r>
            <a:r>
              <a:rPr lang="fr-CA" sz="2000" b="0" dirty="0" smtClean="0"/>
              <a:t>d’officier </a:t>
            </a:r>
            <a:r>
              <a:rPr lang="fr-CA" sz="2000" b="0" dirty="0"/>
              <a:t>de </a:t>
            </a:r>
            <a:r>
              <a:rPr lang="fr-CA" sz="2000" b="0" dirty="0" smtClean="0"/>
              <a:t>justice</a:t>
            </a:r>
          </a:p>
          <a:p>
            <a:pPr marL="0" indent="0" algn="just">
              <a:lnSpc>
                <a:spcPct val="90000"/>
              </a:lnSpc>
            </a:pPr>
            <a:endParaRPr lang="fr-FR" sz="2000" b="0" dirty="0"/>
          </a:p>
          <a:p>
            <a:endParaRPr lang="fr-FR" b="0" dirty="0"/>
          </a:p>
        </p:txBody>
      </p:sp>
    </p:spTree>
    <p:extLst>
      <p:ext uri="{BB962C8B-B14F-4D97-AF65-F5344CB8AC3E}">
        <p14:creationId xmlns:p14="http://schemas.microsoft.com/office/powerpoint/2010/main" val="743134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59"/>
            <a:ext cx="7520940" cy="1011187"/>
          </a:xfrm>
        </p:spPr>
        <p:txBody>
          <a:bodyPr/>
          <a:lstStyle/>
          <a:p>
            <a:pPr algn="ctr"/>
            <a:r>
              <a:rPr lang="fr-FR" sz="2400" dirty="0" smtClean="0"/>
              <a:t>L’administration de la saisie de revenus </a:t>
            </a:r>
            <a:br>
              <a:rPr lang="fr-FR" sz="2400" dirty="0" smtClean="0"/>
            </a:br>
            <a:r>
              <a:rPr lang="fr-FR" sz="2400" dirty="0" smtClean="0"/>
              <a:t>par les huissiers de justice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612388"/>
            <a:ext cx="7520940" cy="3296121"/>
          </a:xfrm>
        </p:spPr>
        <p:txBody>
          <a:bodyPr>
            <a:normAutofit lnSpcReduction="10000"/>
          </a:bodyPr>
          <a:lstStyle/>
          <a:p>
            <a:pPr algn="just">
              <a:buFont typeface="Wingdings" charset="2"/>
              <a:buChar char="§"/>
            </a:pPr>
            <a:r>
              <a:rPr lang="fr-FR" sz="1800" dirty="0" smtClean="0"/>
              <a:t>Prise en charge de l’administration de la saisie de revenus</a:t>
            </a:r>
          </a:p>
          <a:p>
            <a:pPr lvl="3" algn="just">
              <a:buFont typeface="Wingdings" charset="2"/>
              <a:buChar char="§"/>
            </a:pPr>
            <a:r>
              <a:rPr lang="fr-FR" sz="1800" dirty="0" smtClean="0"/>
              <a:t>Signification de la saisie des revenus à l’employeur et au débiteur</a:t>
            </a:r>
          </a:p>
          <a:p>
            <a:pPr lvl="3" algn="just">
              <a:buFont typeface="Wingdings" charset="2"/>
              <a:buChar char="§"/>
            </a:pPr>
            <a:r>
              <a:rPr lang="fr-FR" sz="1800" dirty="0" smtClean="0"/>
              <a:t>Réception des sommes d’argent par l’employeur </a:t>
            </a:r>
            <a:r>
              <a:rPr lang="fr-FR" sz="1800" smtClean="0"/>
              <a:t>à l’huissier </a:t>
            </a:r>
            <a:r>
              <a:rPr lang="fr-FR" sz="1800" dirty="0" smtClean="0"/>
              <a:t>et dépôt des sommes au compte général en fidéicommis</a:t>
            </a:r>
          </a:p>
          <a:p>
            <a:pPr lvl="3" algn="just">
              <a:buFont typeface="Wingdings" charset="2"/>
              <a:buChar char="§"/>
            </a:pPr>
            <a:r>
              <a:rPr lang="fr-FR" sz="1800" dirty="0" smtClean="0"/>
              <a:t>Distribution trimestrielle ou mensuelle (pension alimentaire) des sommes perçues au(x) créancier(s) </a:t>
            </a:r>
          </a:p>
          <a:p>
            <a:pPr lvl="3" algn="just">
              <a:buFont typeface="Wingdings" charset="2"/>
              <a:buChar char="§"/>
            </a:pPr>
            <a:r>
              <a:rPr lang="fr-FR" sz="1800" dirty="0" smtClean="0"/>
              <a:t>Logiciel en voie de réalisation pour le calcul de la saisie des revenus </a:t>
            </a:r>
            <a:endParaRPr lang="fr-FR" sz="1800" dirty="0"/>
          </a:p>
          <a:p>
            <a:pPr marL="466344" lvl="3" indent="0" algn="just">
              <a:buNone/>
            </a:pPr>
            <a:endParaRPr lang="fr-FR" sz="1800" dirty="0"/>
          </a:p>
          <a:p>
            <a:pPr lvl="1" algn="just">
              <a:buClrTx/>
              <a:buFont typeface="Wingdings" charset="2"/>
              <a:buChar char="§"/>
            </a:pPr>
            <a:r>
              <a:rPr lang="fr-FR" sz="1800" dirty="0" smtClean="0"/>
              <a:t>Durant tout le processus, les échanges d’informations pourront s’effectuer par tout mode approprié : poste, cellulaire, courriel, signification électronique</a:t>
            </a:r>
            <a:endParaRPr lang="fr-FR" sz="1800" dirty="0"/>
          </a:p>
          <a:p>
            <a:pPr marL="466344" lvl="3" indent="0">
              <a:buNone/>
            </a:pPr>
            <a:endParaRPr lang="fr-FR" dirty="0" smtClean="0"/>
          </a:p>
          <a:p>
            <a:pPr lvl="5">
              <a:buFont typeface="Wingdings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4429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La saisie mobilière selon le </a:t>
            </a:r>
            <a:r>
              <a:rPr lang="fr-FR" dirty="0" err="1" smtClean="0"/>
              <a:t>ncpc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§"/>
            </a:pPr>
            <a:endParaRPr lang="fr-FR" b="0" dirty="0" smtClean="0"/>
          </a:p>
          <a:p>
            <a:pPr algn="just">
              <a:buFont typeface="Wingdings" charset="2"/>
              <a:buChar char="§"/>
            </a:pPr>
            <a:r>
              <a:rPr lang="fr-FR" sz="2400" b="0" dirty="0" smtClean="0"/>
              <a:t>Les nouvelles technologies vont permettre à l’huissier de justice de rédiger le procès-verbal de saisie par l’utilisation d’une tablette électronique (IPAD) sur les lieux de la saisie</a:t>
            </a:r>
          </a:p>
          <a:p>
            <a:pPr algn="just">
              <a:buFont typeface="Wingdings" charset="2"/>
              <a:buChar char="§"/>
            </a:pPr>
            <a:r>
              <a:rPr lang="fr-FR" sz="2400" b="0" dirty="0" smtClean="0"/>
              <a:t>Remise sur place d’une copie papier du PV de saisie au débiteur par l’utilisation d’une imprimante mobile </a:t>
            </a:r>
            <a:endParaRPr lang="fr-FR" sz="2400" b="0" dirty="0"/>
          </a:p>
          <a:p>
            <a:pPr algn="just">
              <a:buFont typeface="Wingdings" charset="2"/>
              <a:buChar char="§"/>
            </a:pPr>
            <a:r>
              <a:rPr lang="fr-FR" sz="2400" b="0" dirty="0" smtClean="0"/>
              <a:t>Transmission immédiate du PV de saisie de l’huissier à son étude</a:t>
            </a:r>
          </a:p>
          <a:p>
            <a:pPr algn="just">
              <a:buFont typeface="Wingdings" charset="2"/>
              <a:buChar char="§"/>
            </a:pPr>
            <a:r>
              <a:rPr lang="fr-FR" sz="2400" b="0" dirty="0" smtClean="0"/>
              <a:t>Transmission de la liste des biens saisis au Registre des ventes</a:t>
            </a:r>
          </a:p>
          <a:p>
            <a:pPr>
              <a:buFont typeface="Wingdings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366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Registre des ventes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7914" y="1100628"/>
            <a:ext cx="7715986" cy="3779343"/>
          </a:xfrm>
        </p:spPr>
        <p:txBody>
          <a:bodyPr>
            <a:normAutofit/>
          </a:bodyPr>
          <a:lstStyle/>
          <a:p>
            <a:pPr algn="just">
              <a:buFont typeface="Wingdings" charset="2"/>
              <a:buChar char="§"/>
            </a:pPr>
            <a:r>
              <a:rPr lang="fr-FR" sz="2000" b="0" dirty="0" smtClean="0"/>
              <a:t>Publication des avis de vente dans un registre électronique </a:t>
            </a:r>
          </a:p>
          <a:p>
            <a:pPr algn="just">
              <a:buFont typeface="Wingdings" charset="2"/>
              <a:buChar char="§"/>
            </a:pPr>
            <a:r>
              <a:rPr lang="fr-FR" sz="2000" b="0" dirty="0" smtClean="0"/>
              <a:t>Les </a:t>
            </a:r>
            <a:r>
              <a:rPr lang="fr-FR" sz="2000" b="0" dirty="0"/>
              <a:t>avis de </a:t>
            </a:r>
            <a:r>
              <a:rPr lang="fr-FR" sz="2000" b="0"/>
              <a:t>suspension </a:t>
            </a:r>
            <a:r>
              <a:rPr lang="fr-FR" sz="2000" b="0" smtClean="0"/>
              <a:t>de </a:t>
            </a:r>
            <a:r>
              <a:rPr lang="fr-FR" sz="2000" b="0" dirty="0"/>
              <a:t>vente, les avis de levée de la suspension d’une vente, les avis de non-vente et les avis de vente effectuée </a:t>
            </a:r>
            <a:r>
              <a:rPr lang="fr-FR" sz="2000" b="0" dirty="0" smtClean="0"/>
              <a:t>seront publiés </a:t>
            </a:r>
            <a:r>
              <a:rPr lang="fr-FR" sz="2000" b="0" dirty="0"/>
              <a:t>sur </a:t>
            </a:r>
            <a:r>
              <a:rPr lang="fr-FR" sz="2000" b="0" dirty="0" smtClean="0"/>
              <a:t>ce </a:t>
            </a:r>
            <a:r>
              <a:rPr lang="fr-FR" sz="2000" b="0" dirty="0"/>
              <a:t>nouveau </a:t>
            </a:r>
            <a:r>
              <a:rPr lang="fr-FR" sz="2000" b="0" dirty="0" smtClean="0"/>
              <a:t>registre </a:t>
            </a:r>
          </a:p>
          <a:p>
            <a:pPr algn="just">
              <a:buFont typeface="Wingdings" charset="2"/>
              <a:buChar char="§"/>
            </a:pPr>
            <a:r>
              <a:rPr lang="fr-FR" sz="2000" b="0" dirty="0" smtClean="0"/>
              <a:t>Objectif : Rendre </a:t>
            </a:r>
            <a:r>
              <a:rPr lang="fr-FR" sz="2000" b="0" dirty="0"/>
              <a:t>les activités de vente accessibles à l’ensemble de la population pour augmenter le nombre d’acheteurs potentiels </a:t>
            </a:r>
            <a:r>
              <a:rPr lang="fr-FR" sz="2000" b="0" dirty="0" smtClean="0"/>
              <a:t>et le prix de vente pour </a:t>
            </a:r>
            <a:r>
              <a:rPr lang="fr-FR" sz="2000" b="0" dirty="0"/>
              <a:t>le bénéfice des débiteurs et créanciers </a:t>
            </a:r>
            <a:r>
              <a:rPr lang="fr-FR" sz="2000" b="0" dirty="0" smtClean="0"/>
              <a:t>(inspiré du modèle de KIJIJI)</a:t>
            </a:r>
            <a:endParaRPr lang="fr-FR" sz="2000" b="0" dirty="0"/>
          </a:p>
          <a:p>
            <a:pPr algn="just">
              <a:buFont typeface="Wingdings" charset="2"/>
              <a:buChar char="§"/>
            </a:pPr>
            <a:r>
              <a:rPr lang="fr-FR" sz="2000" b="0" dirty="0" smtClean="0"/>
              <a:t>Le registre des ventes mettra à la disposition des huissiers un </a:t>
            </a:r>
            <a:r>
              <a:rPr lang="fr-FR" sz="2000" b="0" i="1" dirty="0" smtClean="0"/>
              <a:t>Tableau de bord</a:t>
            </a:r>
            <a:r>
              <a:rPr lang="fr-FR" sz="2000" b="0" dirty="0" smtClean="0"/>
              <a:t> électronique pour la gestion des </a:t>
            </a:r>
            <a:r>
              <a:rPr lang="fr-FR" sz="2000" b="0" dirty="0"/>
              <a:t>dossiers de </a:t>
            </a:r>
            <a:r>
              <a:rPr lang="fr-FR" sz="2000" b="0" dirty="0" smtClean="0"/>
              <a:t>vente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694979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82394"/>
          </a:xfrm>
        </p:spPr>
        <p:txBody>
          <a:bodyPr/>
          <a:lstStyle/>
          <a:p>
            <a:pPr algn="ctr"/>
            <a:r>
              <a:rPr lang="fr-FR" sz="2400" dirty="0" smtClean="0"/>
              <a:t>REGISTRE DES VENTES </a:t>
            </a:r>
            <a:br>
              <a:rPr lang="fr-FR" sz="2400" dirty="0" smtClean="0"/>
            </a:br>
            <a:r>
              <a:rPr lang="fr-FR" sz="2400" dirty="0" smtClean="0"/>
              <a:t>SOLUTION DE PRESTATION ÉCONOMIQUE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550665"/>
            <a:ext cx="7520940" cy="3357844"/>
          </a:xfrm>
        </p:spPr>
        <p:txBody>
          <a:bodyPr>
            <a:noAutofit/>
          </a:bodyPr>
          <a:lstStyle/>
          <a:p>
            <a:pPr lvl="3" algn="just">
              <a:buFont typeface="Wingdings" charset="2"/>
              <a:buChar char="§"/>
            </a:pPr>
            <a:endParaRPr lang="fr-FR" sz="1800" dirty="0" smtClean="0"/>
          </a:p>
          <a:p>
            <a:pPr lvl="3" algn="just">
              <a:buFont typeface="Wingdings" charset="2"/>
              <a:buChar char="§"/>
            </a:pPr>
            <a:r>
              <a:rPr lang="fr-FR" sz="1800" dirty="0" smtClean="0"/>
              <a:t>Saisie en temps réel de la liste des biens saisis</a:t>
            </a:r>
          </a:p>
          <a:p>
            <a:pPr lvl="3" algn="just">
              <a:buFont typeface="Wingdings" charset="2"/>
              <a:buChar char="§"/>
            </a:pPr>
            <a:r>
              <a:rPr lang="fr-FR" sz="1800" dirty="0" smtClean="0"/>
              <a:t>Consultation par le grand public des avis et des biens mis en vente via le réseau internet</a:t>
            </a:r>
          </a:p>
          <a:p>
            <a:pPr lvl="3" algn="just">
              <a:buFont typeface="Wingdings" charset="2"/>
              <a:buChar char="§"/>
            </a:pPr>
            <a:r>
              <a:rPr lang="fr-FR" sz="1800" dirty="0" smtClean="0"/>
              <a:t>L’huissier de justice peut inclure des photos des biens saisis</a:t>
            </a:r>
          </a:p>
          <a:p>
            <a:pPr lvl="3" algn="just">
              <a:buFont typeface="Wingdings" charset="2"/>
              <a:buChar char="§"/>
            </a:pPr>
            <a:r>
              <a:rPr lang="fr-FR" sz="1800" dirty="0" smtClean="0"/>
              <a:t>La consultation offre une recherche des activités de vente par divers critères </a:t>
            </a:r>
          </a:p>
          <a:p>
            <a:pPr lvl="3" algn="just">
              <a:buFont typeface="Wingdings" charset="2"/>
              <a:buChar char="§"/>
            </a:pPr>
            <a:r>
              <a:rPr lang="fr-FR" sz="1800" dirty="0" smtClean="0"/>
              <a:t>Consultation du Registre des ventes : Ordinateur traditionnel – Tablette numérique – Téléphone intelligent</a:t>
            </a:r>
          </a:p>
          <a:p>
            <a:pPr lvl="4">
              <a:buFont typeface="Wingdings" charset="2"/>
              <a:buChar char="§"/>
            </a:pPr>
            <a:endParaRPr lang="fr-FR" sz="1900" dirty="0"/>
          </a:p>
        </p:txBody>
      </p:sp>
    </p:spTree>
    <p:extLst>
      <p:ext uri="{BB962C8B-B14F-4D97-AF65-F5344CB8AC3E}">
        <p14:creationId xmlns:p14="http://schemas.microsoft.com/office/powerpoint/2010/main" val="107724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459</TotalTime>
  <Words>908</Words>
  <Application>Microsoft Macintosh PowerPoint</Application>
  <PresentationFormat>Présentation à l'écran (4:3)</PresentationFormat>
  <Paragraphs>78</Paragraphs>
  <Slides>11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Angles</vt:lpstr>
      <vt:lpstr>Communication avec les créanciers et les débiteurs suivant le nouveau code de procédure civile - (NCPC)</vt:lpstr>
      <vt:lpstr>Nouveau code de procédure civile Avant-propos</vt:lpstr>
      <vt:lpstr>Nouvelles responsabilités attribuées à l’huissier dans le nouveau code de procédure cIVILE </vt:lpstr>
      <vt:lpstr>Un avis d’exécution pour un débiteur</vt:lpstr>
      <vt:lpstr>Avantages de la plateforme de soquij</vt:lpstr>
      <vt:lpstr>L’administration de la saisie de revenus  par les huissiers de justice</vt:lpstr>
      <vt:lpstr>La saisie mobilière selon le ncpc </vt:lpstr>
      <vt:lpstr>Registre des ventes</vt:lpstr>
      <vt:lpstr>REGISTRE DES VENTES  SOLUTION DE PRESTATION ÉCONOMIQUE</vt:lpstr>
      <vt:lpstr>La CHJQ prend le virage de l’uniformisation des processus et des formulaires d’exécution</vt:lpstr>
      <vt:lpstr>Présentation PowerPoint</vt:lpstr>
    </vt:vector>
  </TitlesOfParts>
  <Company>Chambre des huissisers de justice du Québec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nouveau Code de procédure civile</dc:title>
  <dc:creator>André Bizier</dc:creator>
  <cp:lastModifiedBy>André Bizier</cp:lastModifiedBy>
  <cp:revision>47</cp:revision>
  <dcterms:created xsi:type="dcterms:W3CDTF">2015-04-20T15:56:55Z</dcterms:created>
  <dcterms:modified xsi:type="dcterms:W3CDTF">2015-05-17T15:32:06Z</dcterms:modified>
</cp:coreProperties>
</file>