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14"/>
  </p:notesMasterIdLst>
  <p:sldIdLst>
    <p:sldId id="256" r:id="rId2"/>
    <p:sldId id="257" r:id="rId3"/>
    <p:sldId id="290" r:id="rId4"/>
    <p:sldId id="288" r:id="rId5"/>
    <p:sldId id="287" r:id="rId6"/>
    <p:sldId id="289" r:id="rId7"/>
    <p:sldId id="282" r:id="rId8"/>
    <p:sldId id="286" r:id="rId9"/>
    <p:sldId id="293" r:id="rId10"/>
    <p:sldId id="283" r:id="rId11"/>
    <p:sldId id="296" r:id="rId12"/>
    <p:sldId id="29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4" autoAdjust="0"/>
  </p:normalViewPr>
  <p:slideViewPr>
    <p:cSldViewPr>
      <p:cViewPr varScale="1">
        <p:scale>
          <a:sx n="76" d="100"/>
          <a:sy n="76" d="100"/>
        </p:scale>
        <p:origin x="673" y="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DE67F-7E55-4660-8188-A0EFAA80B096}" type="datetimeFigureOut">
              <a:rPr lang="es-AR" smtClean="0"/>
              <a:t>26/05/2015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5822E-8C5F-4B37-A346-2D5C9630DC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411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44D10-B0FE-4FB0-8947-9C2F9BD4669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Inserta un mapa de tu </a:t>
            </a:r>
            <a:r>
              <a:rPr lang="en-US" dirty="0" err="1"/>
              <a:t>pa</a:t>
            </a:r>
            <a:r>
              <a:rPr lang="en-US" dirty="0" err="1">
                <a:latin typeface="Times New Roman"/>
              </a:rPr>
              <a:t>í</a:t>
            </a:r>
            <a:r>
              <a:rPr lang="en-US" dirty="0" err="1"/>
              <a:t>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948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26/05/2015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1372217"/>
            <a:ext cx="6480720" cy="1696743"/>
          </a:xfrm>
        </p:spPr>
        <p:txBody>
          <a:bodyPr>
            <a:noAutofit/>
          </a:bodyPr>
          <a:lstStyle/>
          <a:p>
            <a:r>
              <a:rPr lang="fr-FR" sz="3200" dirty="0" smtClean="0"/>
              <a:t>Niveau d’ éducation et de formation de l’agent d’exécution mondial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80720" cy="93610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Aída Kemelmajer de Carlucci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Conseil scientifique</a:t>
            </a:r>
            <a:endParaRPr lang="fr-FR" sz="1800" dirty="0">
              <a:solidFill>
                <a:schemeClr val="tx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5390933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009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57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49275" y="404664"/>
            <a:ext cx="8042276" cy="5538937"/>
          </a:xfrm>
        </p:spPr>
        <p:txBody>
          <a:bodyPr>
            <a:noAutofit/>
          </a:bodyPr>
          <a:lstStyle/>
          <a:p>
            <a:r>
              <a:rPr lang="es-AR" sz="2200" b="1" dirty="0" smtClean="0"/>
              <a:t>3. </a:t>
            </a:r>
            <a:r>
              <a:rPr lang="es-AR" sz="22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Metodología acorde con el objetivo</a:t>
            </a:r>
          </a:p>
          <a:p>
            <a:endParaRPr lang="es-AR" sz="3600" dirty="0" smtClean="0">
              <a:solidFill>
                <a:schemeClr val="tx1"/>
              </a:solidFill>
            </a:endParaRPr>
          </a:p>
          <a:p>
            <a:r>
              <a:rPr lang="es-AR" sz="3600" dirty="0" smtClean="0">
                <a:solidFill>
                  <a:schemeClr val="tx1"/>
                </a:solidFill>
              </a:rPr>
              <a:t>Objetivo: Articular adecuadamente los conocimientos teóricos y el aprendizaje práctico para formar huissier criteriosos, capaces de afrontar y resolver las complejas e infinitas situaciones conflictivas del mundo actual</a:t>
            </a:r>
          </a:p>
          <a:p>
            <a:endParaRPr lang="es-AR" sz="2200" dirty="0">
              <a:solidFill>
                <a:schemeClr val="tx1"/>
              </a:solidFill>
            </a:endParaRPr>
          </a:p>
          <a:p>
            <a:endParaRPr lang="es-AR" sz="2200" dirty="0">
              <a:solidFill>
                <a:schemeClr val="tx1"/>
              </a:solidFill>
            </a:endParaRPr>
          </a:p>
          <a:p>
            <a:endParaRPr lang="es-AR" sz="2200" dirty="0" smtClean="0"/>
          </a:p>
          <a:p>
            <a:endParaRPr lang="es-AR" sz="2200" dirty="0"/>
          </a:p>
          <a:p>
            <a:endParaRPr lang="es-A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943601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052935"/>
          </a:xfrm>
        </p:spPr>
        <p:txBody>
          <a:bodyPr/>
          <a:lstStyle/>
          <a:p>
            <a:r>
              <a:rPr lang="es-AR" dirty="0" smtClean="0"/>
              <a:t>4. </a:t>
            </a:r>
            <a:r>
              <a:rPr lang="es-A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Cursos de post grado, de actualización permanente</a:t>
            </a:r>
            <a:endParaRPr lang="es-AR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es-AR" b="1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s-A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¿Universidades  o colegios profesionales?</a:t>
            </a:r>
            <a:endParaRPr lang="es-AR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943601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37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692696"/>
            <a:ext cx="8042276" cy="5250905"/>
          </a:xfrm>
        </p:spPr>
        <p:txBody>
          <a:bodyPr>
            <a:normAutofit/>
          </a:bodyPr>
          <a:lstStyle/>
          <a:p>
            <a:r>
              <a:rPr lang="es-AR" altLang="it-IT" sz="3200" dirty="0" smtClean="0"/>
              <a:t>Las especies que sobreviven no son las más fuertes, las más veloces ni las más inteligentes; son aquellas que se adaptan más fácilmente al cambio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r>
              <a:rPr lang="it-IT" altLang="it-IT" sz="3200" dirty="0"/>
              <a:t>(Charles Darwin)</a:t>
            </a:r>
            <a:endParaRPr lang="es-AR" altLang="it-IT" sz="3200" dirty="0"/>
          </a:p>
          <a:p>
            <a:endParaRPr lang="es-AR" sz="3200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943601"/>
            <a:ext cx="1875058" cy="8412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5300820"/>
            <a:ext cx="21209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22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49275" y="332656"/>
            <a:ext cx="8042276" cy="5472607"/>
          </a:xfrm>
        </p:spPr>
        <p:txBody>
          <a:bodyPr>
            <a:noAutofit/>
          </a:bodyPr>
          <a:lstStyle/>
          <a:p>
            <a:r>
              <a:rPr lang="es-AR" sz="2800" b="1" dirty="0"/>
              <a:t>P</a:t>
            </a:r>
            <a:r>
              <a:rPr lang="es-AR" sz="2800" b="1" dirty="0" smtClean="0"/>
              <a:t>unto de partida</a:t>
            </a:r>
            <a:r>
              <a:rPr lang="es-AR" sz="2800" dirty="0" smtClean="0"/>
              <a:t>: los cambios económicos imponen un nuevo perfil de </a:t>
            </a:r>
            <a:r>
              <a:rPr lang="fr-FR" sz="2800" i="1" dirty="0" smtClean="0"/>
              <a:t>huissier de justice</a:t>
            </a:r>
            <a:r>
              <a:rPr lang="fr-FR" sz="2800" dirty="0" smtClean="0"/>
              <a:t>. </a:t>
            </a:r>
          </a:p>
          <a:p>
            <a:endParaRPr lang="fr-FR" sz="2800" dirty="0"/>
          </a:p>
          <a:p>
            <a:r>
              <a:rPr lang="es-AR" sz="2800" dirty="0" smtClean="0"/>
              <a:t>La profesión va a cambiar</a:t>
            </a:r>
          </a:p>
          <a:p>
            <a:endParaRPr lang="es-AR" sz="2800" dirty="0"/>
          </a:p>
          <a:p>
            <a:r>
              <a:rPr lang="es-AR" sz="2800" dirty="0" smtClean="0"/>
              <a:t>¿Cómo prepararse para el cambio?</a:t>
            </a:r>
          </a:p>
          <a:p>
            <a:endParaRPr lang="es-AR" sz="2800" dirty="0"/>
          </a:p>
          <a:p>
            <a:r>
              <a:rPr lang="es-AR" sz="2800" dirty="0" smtClean="0"/>
              <a:t>¿Qué se debería estudiar y cómo?</a:t>
            </a:r>
          </a:p>
          <a:p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8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404664"/>
            <a:ext cx="8042276" cy="5472608"/>
          </a:xfrm>
        </p:spPr>
        <p:txBody>
          <a:bodyPr>
            <a:normAutofit/>
          </a:bodyPr>
          <a:lstStyle/>
          <a:p>
            <a:r>
              <a:rPr lang="es-AR" dirty="0" smtClean="0"/>
              <a:t>“Una de las críticas más profundas a la crisis del sistema jurídico se centra en la defectuosa capacitación para el manejo de los instrumentos procesales”.</a:t>
            </a:r>
          </a:p>
          <a:p>
            <a:r>
              <a:rPr lang="es-AR" dirty="0" smtClean="0"/>
              <a:t>Implícitamente, se afirma que la adecuada formación que se espera de los profesionales del derecho depende, del nivel de estudio de tales instrumentos</a:t>
            </a:r>
          </a:p>
          <a:p>
            <a:endParaRPr lang="es-AR" dirty="0"/>
          </a:p>
          <a:p>
            <a:endParaRPr lang="es-AR" dirty="0" smtClean="0"/>
          </a:p>
          <a:p>
            <a:r>
              <a:rPr lang="es-AR" sz="2000" dirty="0" smtClean="0"/>
              <a:t>Berizonce</a:t>
            </a:r>
            <a:r>
              <a:rPr lang="es-AR" sz="2000" dirty="0" smtClean="0"/>
              <a:t>, Roberto, </a:t>
            </a:r>
            <a:r>
              <a:rPr lang="es-AR" sz="2000" i="1" dirty="0" smtClean="0"/>
              <a:t>Los códigos uniformes y la enseñanza del derecho procesal</a:t>
            </a:r>
            <a:r>
              <a:rPr lang="es-AR" sz="2000" dirty="0" smtClean="0"/>
              <a:t>, en </a:t>
            </a:r>
            <a:r>
              <a:rPr lang="it-IT" sz="2000" dirty="0" smtClean="0"/>
              <a:t>Riv. Roma e America, Diritto Romano comune,</a:t>
            </a:r>
            <a:r>
              <a:rPr lang="es-AR" sz="2000" dirty="0" smtClean="0"/>
              <a:t> 3/1997, pág. 147.</a:t>
            </a:r>
            <a:endParaRPr lang="es-A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77272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70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332656"/>
            <a:ext cx="8042276" cy="5610945"/>
          </a:xfrm>
        </p:spPr>
        <p:txBody>
          <a:bodyPr/>
          <a:lstStyle/>
          <a:p>
            <a:r>
              <a:rPr lang="es-AR" b="1" dirty="0" smtClean="0"/>
              <a:t>Problemas de la educación actual</a:t>
            </a:r>
          </a:p>
          <a:p>
            <a:endParaRPr lang="es-AR" dirty="0"/>
          </a:p>
          <a:p>
            <a:r>
              <a:rPr lang="es-AR" dirty="0" smtClean="0"/>
              <a:t>Planes de estudios anacrónicos</a:t>
            </a:r>
          </a:p>
          <a:p>
            <a:endParaRPr lang="es-AR" dirty="0" smtClean="0"/>
          </a:p>
          <a:p>
            <a:r>
              <a:rPr lang="es-AR" dirty="0" smtClean="0"/>
              <a:t>Métodos de enseñanza ineficaces (clases magistrales, desborde informativo)</a:t>
            </a:r>
          </a:p>
          <a:p>
            <a:endParaRPr lang="es-AR" dirty="0" smtClean="0"/>
          </a:p>
          <a:p>
            <a:r>
              <a:rPr lang="es-AR" dirty="0" smtClean="0"/>
              <a:t>Métodos evaluativos “instantáneos” y, por ello, con buena dosis de potencial arbitrariedad.</a:t>
            </a:r>
            <a:endParaRPr lang="es-A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805264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96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/>
            </a:r>
            <a:br>
              <a:rPr lang="es-AR" dirty="0"/>
            </a:br>
            <a:r>
              <a:rPr lang="es-AR" sz="3200" dirty="0" smtClean="0"/>
              <a:t>Insuficiencia de las normas locales. Un ejemplo. Reglamento argentino, Nov. 2012</a:t>
            </a:r>
            <a:endParaRPr lang="en-US" sz="1200" dirty="0"/>
          </a:p>
        </p:txBody>
      </p:sp>
      <p:sp>
        <p:nvSpPr>
          <p:cNvPr id="68623" name="Rectangle 15"/>
          <p:cNvSpPr>
            <a:spLocks noGrp="1" noChangeArrowheads="1"/>
          </p:cNvSpPr>
          <p:nvPr>
            <p:ph idx="1"/>
          </p:nvPr>
        </p:nvSpPr>
        <p:spPr>
          <a:xfrm>
            <a:off x="323528" y="1700807"/>
            <a:ext cx="8425185" cy="4752529"/>
          </a:xfrm>
        </p:spPr>
        <p:txBody>
          <a:bodyPr/>
          <a:lstStyle/>
          <a:p>
            <a:r>
              <a:rPr lang="es-AR" sz="2000" b="1" dirty="0" smtClean="0"/>
              <a:t>Del oficial notificador </a:t>
            </a:r>
            <a:endParaRPr lang="es-AR" sz="2000" dirty="0" smtClean="0"/>
          </a:p>
          <a:p>
            <a:r>
              <a:rPr lang="es-AR" sz="2000" b="1" dirty="0" smtClean="0"/>
              <a:t>56.- </a:t>
            </a:r>
            <a:r>
              <a:rPr lang="es-AR" sz="2000" dirty="0" smtClean="0"/>
              <a:t>El oficial notificador es un oficial público ejecutor de las órdenes judiciales. </a:t>
            </a:r>
          </a:p>
          <a:p>
            <a:r>
              <a:rPr lang="es-AR" sz="2000" b="1" dirty="0" smtClean="0"/>
              <a:t>57.- </a:t>
            </a:r>
            <a:r>
              <a:rPr lang="es-AR" sz="2000" dirty="0" smtClean="0"/>
              <a:t>Eficiente capacidad, contracción al trabajo, fiel cumplimiento de sus deberes, asiduidad en la concurrencia a su oficina, puntualidad en el desempeño de sus tareas, reserva en su cometido, integridad moral y observancia del orden jerárquico, son las condiciones esenciales que deben poseer los oficiales notificadores. </a:t>
            </a:r>
          </a:p>
          <a:p>
            <a:r>
              <a:rPr lang="es-AR" sz="2000" b="1" dirty="0" smtClean="0"/>
              <a:t>58.- </a:t>
            </a:r>
            <a:r>
              <a:rPr lang="es-AR" sz="2000" dirty="0" smtClean="0"/>
              <a:t>Adecuada cortesía, que deje traslucir autoridad, es la norma con que un oficial notificador debe comportarse con el público. Debe rehuir todo trato de intimidad o confianza. 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213470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683568" y="2780928"/>
            <a:ext cx="8042276" cy="1336956"/>
          </a:xfrm>
        </p:spPr>
        <p:txBody>
          <a:bodyPr/>
          <a:lstStyle/>
          <a:p>
            <a:r>
              <a:rPr lang="es-AR" dirty="0" smtClean="0"/>
              <a:t>Algunas cuestiones básicas</a:t>
            </a:r>
            <a:endParaRPr lang="es-AR" dirty="0"/>
          </a:p>
        </p:txBody>
      </p:sp>
      <p:pic>
        <p:nvPicPr>
          <p:cNvPr id="3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16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908720"/>
            <a:ext cx="8712967" cy="4752527"/>
          </a:xfrm>
        </p:spPr>
        <p:txBody>
          <a:bodyPr>
            <a:noAutofit/>
          </a:bodyPr>
          <a:lstStyle/>
          <a:p>
            <a:r>
              <a:rPr lang="es-AR" sz="3200" dirty="0" smtClean="0">
                <a:solidFill>
                  <a:schemeClr val="tx1"/>
                </a:solidFill>
              </a:rPr>
              <a:t>1. </a:t>
            </a:r>
            <a:r>
              <a:rPr lang="es-AR" sz="32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El uso de la informática</a:t>
            </a:r>
            <a:r>
              <a:rPr lang="es-AR" sz="32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</a:t>
            </a:r>
          </a:p>
          <a:p>
            <a:r>
              <a:rPr lang="es-AR" sz="3200" dirty="0" smtClean="0">
                <a:solidFill>
                  <a:schemeClr val="tx1"/>
                </a:solidFill>
              </a:rPr>
              <a:t>Importancia de la informática en cualquier oficio, arte o profesión.</a:t>
            </a:r>
            <a:endParaRPr lang="es-AR" sz="3200" dirty="0">
              <a:solidFill>
                <a:schemeClr val="tx1"/>
              </a:solidFill>
            </a:endParaRPr>
          </a:p>
          <a:p>
            <a:r>
              <a:rPr lang="es-AR" sz="3200" dirty="0" smtClean="0">
                <a:solidFill>
                  <a:schemeClr val="tx1"/>
                </a:solidFill>
              </a:rPr>
              <a:t>Un ejemplo: La contratación </a:t>
            </a:r>
            <a:r>
              <a:rPr lang="es-AR" sz="3200" i="1" dirty="0" smtClean="0">
                <a:solidFill>
                  <a:schemeClr val="tx1"/>
                </a:solidFill>
              </a:rPr>
              <a:t>on</a:t>
            </a:r>
            <a:r>
              <a:rPr lang="es-AR" sz="3200" i="1" dirty="0" smtClean="0">
                <a:solidFill>
                  <a:schemeClr val="tx1"/>
                </a:solidFill>
              </a:rPr>
              <a:t> line</a:t>
            </a:r>
            <a:r>
              <a:rPr lang="es-AR" sz="3200" dirty="0" smtClean="0">
                <a:solidFill>
                  <a:schemeClr val="tx1"/>
                </a:solidFill>
              </a:rPr>
              <a:t>. (contratos de viaje) y rol del controlador</a:t>
            </a:r>
          </a:p>
          <a:p>
            <a:r>
              <a:rPr lang="es-AR" sz="3200" dirty="0">
                <a:solidFill>
                  <a:schemeClr val="tx1"/>
                </a:solidFill>
              </a:rPr>
              <a:t>Nuevo rol del profesor: guía para la interpretación y aplicación de lo leído por el alumno</a:t>
            </a:r>
          </a:p>
          <a:p>
            <a:endParaRPr lang="es-AR" sz="3200" dirty="0" smtClean="0">
              <a:solidFill>
                <a:schemeClr val="tx1"/>
              </a:solidFill>
            </a:endParaRPr>
          </a:p>
          <a:p>
            <a:endParaRPr lang="es-AR" sz="2200" dirty="0"/>
          </a:p>
          <a:p>
            <a:endParaRPr lang="es-AR" sz="2200" dirty="0"/>
          </a:p>
          <a:p>
            <a:endParaRPr lang="es-A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272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5415"/>
            <a:ext cx="9036496" cy="6192688"/>
          </a:xfrm>
        </p:spPr>
        <p:txBody>
          <a:bodyPr>
            <a:normAutofit/>
          </a:bodyPr>
          <a:lstStyle/>
          <a:p>
            <a:r>
              <a:rPr lang="es-AR" sz="3600" dirty="0">
                <a:solidFill>
                  <a:schemeClr val="tx1"/>
                </a:solidFill>
              </a:rPr>
              <a:t>2. </a:t>
            </a:r>
            <a:r>
              <a:rPr lang="es-AR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Materias relevantes</a:t>
            </a:r>
            <a:r>
              <a:rPr lang="es-AR" sz="3600" dirty="0" smtClean="0">
                <a:solidFill>
                  <a:schemeClr val="tx1"/>
                </a:solidFill>
              </a:rPr>
              <a:t>: </a:t>
            </a:r>
            <a:endParaRPr lang="es-AR" sz="3600" dirty="0">
              <a:solidFill>
                <a:schemeClr val="tx1"/>
              </a:solidFill>
            </a:endParaRPr>
          </a:p>
          <a:p>
            <a:endParaRPr lang="es-AR" sz="3600" dirty="0" smtClean="0">
              <a:solidFill>
                <a:schemeClr val="tx1"/>
              </a:solidFill>
            </a:endParaRPr>
          </a:p>
          <a:p>
            <a:r>
              <a:rPr lang="es-AR" sz="3600" dirty="0" smtClean="0">
                <a:solidFill>
                  <a:schemeClr val="tx1"/>
                </a:solidFill>
              </a:rPr>
              <a:t>(a)* Derecho </a:t>
            </a:r>
            <a:r>
              <a:rPr lang="es-AR" sz="3600" dirty="0">
                <a:solidFill>
                  <a:schemeClr val="tx1"/>
                </a:solidFill>
              </a:rPr>
              <a:t>internacional privado; </a:t>
            </a:r>
            <a:r>
              <a:rPr lang="es-AR" sz="3600" dirty="0" smtClean="0">
                <a:solidFill>
                  <a:schemeClr val="tx1"/>
                </a:solidFill>
              </a:rPr>
              <a:t>Convención de La Haya. Una experiencia.</a:t>
            </a:r>
            <a:endParaRPr lang="es-AR" sz="3600" dirty="0">
              <a:solidFill>
                <a:schemeClr val="tx1"/>
              </a:solidFill>
            </a:endParaRPr>
          </a:p>
          <a:p>
            <a:endParaRPr lang="es-AR" sz="3600" dirty="0" smtClean="0">
              <a:solidFill>
                <a:schemeClr val="tx1"/>
              </a:solidFill>
            </a:endParaRPr>
          </a:p>
          <a:p>
            <a:r>
              <a:rPr lang="es-AR" sz="3600" dirty="0" smtClean="0">
                <a:solidFill>
                  <a:schemeClr val="tx1"/>
                </a:solidFill>
              </a:rPr>
              <a:t>(b)* Derecho </a:t>
            </a:r>
            <a:r>
              <a:rPr lang="es-AR" sz="3600" dirty="0">
                <a:solidFill>
                  <a:schemeClr val="tx1"/>
                </a:solidFill>
              </a:rPr>
              <a:t>internacional de los derechos </a:t>
            </a:r>
            <a:r>
              <a:rPr lang="es-AR" sz="3600" dirty="0" smtClean="0">
                <a:solidFill>
                  <a:schemeClr val="tx1"/>
                </a:solidFill>
              </a:rPr>
              <a:t>humanos.</a:t>
            </a:r>
            <a:endParaRPr lang="es-AR" sz="3600" dirty="0">
              <a:solidFill>
                <a:schemeClr val="tx1"/>
              </a:solidFill>
            </a:endParaRPr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994" y="5877272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765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4" y="116632"/>
            <a:ext cx="8487221" cy="6552728"/>
          </a:xfrm>
        </p:spPr>
        <p:txBody>
          <a:bodyPr>
            <a:normAutofit/>
          </a:bodyPr>
          <a:lstStyle/>
          <a:p>
            <a:r>
              <a:rPr lang="es-AR" sz="2800" dirty="0" smtClean="0">
                <a:solidFill>
                  <a:schemeClr val="tx1"/>
                </a:solidFill>
              </a:rPr>
              <a:t>(c) * </a:t>
            </a:r>
            <a:r>
              <a:rPr lang="es-AR" sz="2800" dirty="0">
                <a:solidFill>
                  <a:schemeClr val="tx1"/>
                </a:solidFill>
              </a:rPr>
              <a:t>S</a:t>
            </a:r>
            <a:r>
              <a:rPr lang="en-US" sz="2800" i="1" dirty="0">
                <a:solidFill>
                  <a:schemeClr val="tx1"/>
                </a:solidFill>
              </a:rPr>
              <a:t>oft law: </a:t>
            </a:r>
            <a:r>
              <a:rPr lang="es-AR" sz="2800" dirty="0">
                <a:solidFill>
                  <a:schemeClr val="tx1"/>
                </a:solidFill>
              </a:rPr>
              <a:t>los códigos “modelo”. El Código procesal civil modelo iberoamericano y el proyecto de código europeo. </a:t>
            </a:r>
          </a:p>
          <a:p>
            <a:r>
              <a:rPr lang="es-AR" sz="2800" dirty="0" smtClean="0">
                <a:solidFill>
                  <a:schemeClr val="tx1"/>
                </a:solidFill>
              </a:rPr>
              <a:t>Hacia </a:t>
            </a:r>
            <a:r>
              <a:rPr lang="es-AR" sz="2800" dirty="0">
                <a:solidFill>
                  <a:schemeClr val="tx1"/>
                </a:solidFill>
              </a:rPr>
              <a:t>un proceso civil globalizado (</a:t>
            </a:r>
            <a:r>
              <a:rPr lang="es-AR" sz="2800" dirty="0">
                <a:solidFill>
                  <a:schemeClr val="tx1"/>
                </a:solidFill>
              </a:rPr>
              <a:t>Véscovi</a:t>
            </a:r>
            <a:r>
              <a:rPr lang="es-AR" sz="2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AR" sz="2800" dirty="0" smtClean="0">
                <a:solidFill>
                  <a:schemeClr val="tx1"/>
                </a:solidFill>
              </a:rPr>
              <a:t>Un proyecto de modelo común de enseñanza del Derecho procesal para Iberoamérica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 (</a:t>
            </a:r>
            <a:r>
              <a:rPr lang="es-AR" sz="2000" dirty="0" smtClean="0">
                <a:solidFill>
                  <a:schemeClr val="tx1"/>
                </a:solidFill>
              </a:rPr>
              <a:t>Landoni</a:t>
            </a:r>
            <a:r>
              <a:rPr lang="es-AR" sz="2000" dirty="0" smtClean="0">
                <a:solidFill>
                  <a:schemeClr val="tx1"/>
                </a:solidFill>
              </a:rPr>
              <a:t> Sosa, Angel, La importancia de la teoría general en el proyecto de modelo común de enseñanza del derecho procesal, </a:t>
            </a:r>
            <a:r>
              <a:rPr lang="it-IT" sz="2000" dirty="0"/>
              <a:t>Riv</a:t>
            </a:r>
            <a:r>
              <a:rPr lang="it-IT" sz="2000" dirty="0"/>
              <a:t>. Roma e America, Diritto Romano comune,</a:t>
            </a:r>
            <a:r>
              <a:rPr lang="es-AR" sz="2000" dirty="0"/>
              <a:t> 3/1997, pág. </a:t>
            </a:r>
            <a:r>
              <a:rPr lang="es-AR" sz="2000" dirty="0" smtClean="0">
                <a:solidFill>
                  <a:schemeClr val="tx1"/>
                </a:solidFill>
              </a:rPr>
              <a:t>pág. 155)</a:t>
            </a:r>
          </a:p>
          <a:p>
            <a:endParaRPr lang="es-AR" sz="2800" dirty="0" smtClean="0">
              <a:solidFill>
                <a:schemeClr val="tx1"/>
              </a:solidFill>
            </a:endParaRPr>
          </a:p>
          <a:p>
            <a:r>
              <a:rPr lang="es-AR" sz="2800" dirty="0" smtClean="0">
                <a:solidFill>
                  <a:schemeClr val="tx1"/>
                </a:solidFill>
              </a:rPr>
              <a:t>(d) * Mediación </a:t>
            </a:r>
            <a:r>
              <a:rPr lang="es-AR" sz="2800" dirty="0">
                <a:solidFill>
                  <a:schemeClr val="tx1"/>
                </a:solidFill>
              </a:rPr>
              <a:t>y otros medios alternativos de resolución de conflictos</a:t>
            </a:r>
          </a:p>
          <a:p>
            <a:endParaRPr lang="es-A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37088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1797</TotalTime>
  <Words>560</Words>
  <Application>Microsoft Office PowerPoint</Application>
  <PresentationFormat>Presentación en pantalla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Calibri</vt:lpstr>
      <vt:lpstr>News Gothic MT</vt:lpstr>
      <vt:lpstr>Times New Roman</vt:lpstr>
      <vt:lpstr>Wingdings 2</vt:lpstr>
      <vt:lpstr>Briesje</vt:lpstr>
      <vt:lpstr>Niveau d’ éducation et de formation de l’agent d’exécution mondial</vt:lpstr>
      <vt:lpstr>Presentación de PowerPoint</vt:lpstr>
      <vt:lpstr>Presentación de PowerPoint</vt:lpstr>
      <vt:lpstr>Presentación de PowerPoint</vt:lpstr>
      <vt:lpstr> Insuficiencia de las normas locales. Un ejemplo. Reglamento argentino, Nov. 2012</vt:lpstr>
      <vt:lpstr>Algunas cuestiones básicas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STATEMENTS OF FACTS CARRIED OUT BY JUDICIAL OFFICERS</dc:title>
  <dc:creator>CHARDON</dc:creator>
  <cp:lastModifiedBy>Aida Kemelmajer</cp:lastModifiedBy>
  <cp:revision>72</cp:revision>
  <dcterms:created xsi:type="dcterms:W3CDTF">2011-10-09T12:32:06Z</dcterms:created>
  <dcterms:modified xsi:type="dcterms:W3CDTF">2015-05-26T23:20:32Z</dcterms:modified>
</cp:coreProperties>
</file>