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2"/>
  </p:sldMasterIdLst>
  <p:notesMasterIdLst>
    <p:notesMasterId r:id="rId15"/>
  </p:notesMasterIdLst>
  <p:sldIdLst>
    <p:sldId id="256" r:id="rId3"/>
    <p:sldId id="287" r:id="rId4"/>
    <p:sldId id="273" r:id="rId5"/>
    <p:sldId id="288" r:id="rId6"/>
    <p:sldId id="289" r:id="rId7"/>
    <p:sldId id="280" r:id="rId8"/>
    <p:sldId id="294" r:id="rId9"/>
    <p:sldId id="290" r:id="rId10"/>
    <p:sldId id="291" r:id="rId11"/>
    <p:sldId id="292" r:id="rId12"/>
    <p:sldId id="293" r:id="rId13"/>
    <p:sldId id="285" r:id="rId14"/>
  </p:sldIdLst>
  <p:sldSz cx="9144000" cy="6858000" type="screen4x3"/>
  <p:notesSz cx="6946900" cy="928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A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458" autoAdjust="0"/>
  </p:normalViewPr>
  <p:slideViewPr>
    <p:cSldViewPr>
      <p:cViewPr varScale="1">
        <p:scale>
          <a:sx n="105" d="100"/>
          <a:sy n="105" d="100"/>
        </p:scale>
        <p:origin x="-40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l" defTabSz="925513">
              <a:defRPr sz="1200"/>
            </a:lvl1pPr>
          </a:lstStyle>
          <a:p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endParaRPr lang="en-US" dirty="0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l" defTabSz="925513">
              <a:defRPr sz="1200"/>
            </a:lvl1pPr>
          </a:lstStyle>
          <a:p>
            <a:endParaRPr lang="en-US" dirty="0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4DCC6F53-5442-436D-ACFB-FFA36E8D376E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069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75" y="1828800"/>
            <a:ext cx="5343525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6350" y="4184650"/>
            <a:ext cx="4946650" cy="1368425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smtClean="0"/>
          </a:p>
        </p:txBody>
      </p:sp>
      <p:sp>
        <p:nvSpPr>
          <p:cNvPr id="46249" name="Rectangle 169"/>
          <p:cNvSpPr>
            <a:spLocks noGrp="1" noChangeArrowheads="1"/>
          </p:cNvSpPr>
          <p:nvPr>
            <p:ph type="dt" sz="half" idx="2"/>
          </p:nvPr>
        </p:nvSpPr>
        <p:spPr>
          <a:xfrm>
            <a:off x="1225550" y="62007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6250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3303588" y="6200775"/>
            <a:ext cx="3636962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6251" name="Rectangle 17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2950" y="62007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93CD1BF-106B-4CE9-AC78-C16B37661E7E}" type="slidenum">
              <a:rPr lang="en-US"/>
              <a:pPr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F5DFE-B557-4D90-A2FC-6A3409B9B3D4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38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3075" y="225425"/>
            <a:ext cx="1925638" cy="59753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2988" y="225425"/>
            <a:ext cx="5627687" cy="59753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2A9D1-2150-4618-B0F3-D44FA04BDE1F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96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863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304925"/>
            <a:ext cx="3776662" cy="48958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72050" y="1304925"/>
            <a:ext cx="3776663" cy="4895850"/>
          </a:xfrm>
        </p:spPr>
        <p:txBody>
          <a:bodyPr/>
          <a:lstStyle/>
          <a:p>
            <a:r>
              <a:rPr lang="es-ES" dirty="0" smtClean="0"/>
              <a:t>Haga clic en el icono para agregar una imagen en línea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42988" y="6308725"/>
            <a:ext cx="1838325" cy="349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54350" y="6308725"/>
            <a:ext cx="3636963" cy="349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43713" y="6308725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8ED5E3DE-4875-4C34-88B5-3E3D62CF819F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50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ítulo y texto encima de l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863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304925"/>
            <a:ext cx="7705725" cy="2371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2988" y="3829050"/>
            <a:ext cx="7705725" cy="2371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42988" y="6308725"/>
            <a:ext cx="1838325" cy="349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54350" y="6308725"/>
            <a:ext cx="3636963" cy="349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43713" y="6308725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0B08D76C-45F0-4579-B367-346AE8D857BE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49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D1C0C-E23E-41A8-9F26-5E4782A9AC4A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75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B7269-EAD2-45FD-A0A9-0ECA5615449B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92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1304925"/>
            <a:ext cx="3776662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2050" y="1304925"/>
            <a:ext cx="3776663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A362C-5573-4373-963A-9E8B23C397BE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32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928D0-DDE5-49F9-A788-74F12ED129DF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90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727D3-58CF-490B-A83C-EBBAC4AE34E2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21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92F85-6705-4631-BE83-E9377ACE1E2B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755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FDE75-8A8A-4ABA-B15E-D4BB8BF22611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05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35B4A-A13C-4AD1-848E-EB8C182DF4AC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035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225425"/>
            <a:ext cx="7705725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304925"/>
            <a:ext cx="7705725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2988" y="6308725"/>
            <a:ext cx="1838325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4350" y="6308725"/>
            <a:ext cx="3636963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3713" y="6308725"/>
            <a:ext cx="1905000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A8C637A7-AFE8-4F68-A081-C9C65754F508}" type="slidenum">
              <a:rPr lang="en-US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131840" y="476672"/>
            <a:ext cx="5343525" cy="2362200"/>
          </a:xfrm>
        </p:spPr>
        <p:txBody>
          <a:bodyPr/>
          <a:lstStyle/>
          <a:p>
            <a:r>
              <a:rPr lang="fr-FR" dirty="0" smtClean="0"/>
              <a:t>Besoin d’harmoniser l’exécution.</a:t>
            </a:r>
            <a:br>
              <a:rPr lang="fr-FR" dirty="0" smtClean="0"/>
            </a:br>
            <a:r>
              <a:rPr lang="fr-FR" dirty="0" smtClean="0"/>
              <a:t>Aperçu général</a:t>
            </a:r>
            <a:endParaRPr lang="fr-FR" dirty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Aída Kemelmajer de Carlucci</a:t>
            </a:r>
          </a:p>
          <a:p>
            <a:endParaRPr lang="en-US" dirty="0"/>
          </a:p>
          <a:p>
            <a:r>
              <a:rPr lang="en-US" dirty="0" smtClean="0"/>
              <a:t>Madrid, 2015</a:t>
            </a:r>
            <a:endParaRPr lang="en-US" dirty="0"/>
          </a:p>
        </p:txBody>
      </p:sp>
      <p:pic>
        <p:nvPicPr>
          <p:cNvPr id="4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58417"/>
            <a:ext cx="1875058" cy="84129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5372100"/>
            <a:ext cx="2120900" cy="14859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Propositions </a:t>
            </a:r>
            <a:r>
              <a:rPr lang="fr-FR" b="1" dirty="0" smtClean="0"/>
              <a:t>dès l’Europe</a:t>
            </a:r>
          </a:p>
          <a:p>
            <a:endParaRPr lang="fr-FR" dirty="0"/>
          </a:p>
          <a:p>
            <a:r>
              <a:rPr lang="fr-FR" dirty="0" smtClean="0"/>
              <a:t>Principes et règles communes pour les procédures internationales Ali/Unidroit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Principe pour une loi modèle, Commission Storme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es-AR" dirty="0"/>
          </a:p>
        </p:txBody>
      </p:sp>
      <p:pic>
        <p:nvPicPr>
          <p:cNvPr id="4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780128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96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Difficultés:</a:t>
            </a:r>
          </a:p>
          <a:p>
            <a:endParaRPr lang="fr-FR" dirty="0"/>
          </a:p>
          <a:p>
            <a:r>
              <a:rPr lang="fr-FR" dirty="0" smtClean="0"/>
              <a:t>Les traditions « culturelles ». Harmonisation et unification.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Les langues. Problème réduit en Amérique Latine</a:t>
            </a:r>
          </a:p>
          <a:p>
            <a:endParaRPr lang="fr-FR" dirty="0"/>
          </a:p>
          <a:p>
            <a:r>
              <a:rPr lang="fr-FR" dirty="0" smtClean="0"/>
              <a:t>« Traduction-trahison »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4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780128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92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petit hommage</a:t>
            </a:r>
            <a:endParaRPr lang="fr-F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i="1" dirty="0" smtClean="0"/>
              <a:t>C’est l’ambition des huissier de justice que de fonder les bases de ce qui pourrait être demain un Code mondial de l’exécution</a:t>
            </a:r>
          </a:p>
          <a:p>
            <a:endParaRPr lang="fr-FR" dirty="0" smtClean="0"/>
          </a:p>
          <a:p>
            <a:endParaRPr lang="es-AR" dirty="0" smtClean="0"/>
          </a:p>
          <a:p>
            <a:r>
              <a:rPr lang="fr-FR" dirty="0" smtClean="0"/>
              <a:t>Menut, Bernard, Pour un code mondial de l’exécution, en L’harmonisation des procédures d’exécution dans un espace de justice sans frontière, Paris, 2007</a:t>
            </a:r>
          </a:p>
          <a:p>
            <a:endParaRPr lang="es-A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416" y="0"/>
            <a:ext cx="2619375" cy="174307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780128"/>
            <a:ext cx="1875058" cy="841293"/>
          </a:xfrm>
          <a:prstGeom prst="rect">
            <a:avLst/>
          </a:prstGeom>
        </p:spPr>
      </p:pic>
      <p:pic>
        <p:nvPicPr>
          <p:cNvPr id="7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5301208"/>
            <a:ext cx="21209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52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globalisation se présente, au moins, dans trois échelles:</a:t>
            </a:r>
          </a:p>
          <a:p>
            <a:endParaRPr lang="fr-FR" dirty="0"/>
          </a:p>
          <a:p>
            <a:r>
              <a:rPr lang="fr-FR" dirty="0" smtClean="0"/>
              <a:t>Géographique: les frontières tombent</a:t>
            </a:r>
          </a:p>
          <a:p>
            <a:endParaRPr lang="fr-FR" dirty="0"/>
          </a:p>
          <a:p>
            <a:r>
              <a:rPr lang="fr-FR" dirty="0" smtClean="0"/>
              <a:t>Le temps: la vitesse du changement affaiblie le </a:t>
            </a:r>
            <a:r>
              <a:rPr lang="fr-FR" i="1" dirty="0" smtClean="0"/>
              <a:t>statu quo</a:t>
            </a:r>
          </a:p>
          <a:p>
            <a:endParaRPr lang="fr-FR" i="1" dirty="0"/>
          </a:p>
          <a:p>
            <a:r>
              <a:rPr lang="fr-FR" dirty="0" smtClean="0"/>
              <a:t>La production normative</a:t>
            </a:r>
          </a:p>
          <a:p>
            <a:endParaRPr lang="fr-FR" i="1" dirty="0"/>
          </a:p>
          <a:p>
            <a:endParaRPr lang="fr-FR" i="1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4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780128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32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3284984"/>
            <a:ext cx="7705725" cy="863600"/>
          </a:xfrm>
        </p:spPr>
        <p:txBody>
          <a:bodyPr/>
          <a:lstStyle/>
          <a:p>
            <a:r>
              <a:rPr lang="fr-FR" dirty="0" smtClean="0"/>
              <a:t>Tendances à l’harmonisation</a:t>
            </a:r>
            <a:endParaRPr lang="fr-FR" dirty="0"/>
          </a:p>
        </p:txBody>
      </p:sp>
      <p:pic>
        <p:nvPicPr>
          <p:cNvPr id="3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780128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70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besoin d’harmoniser dans un monde globalisé</a:t>
            </a:r>
          </a:p>
          <a:p>
            <a:endParaRPr lang="fr-FR" dirty="0"/>
          </a:p>
          <a:p>
            <a:r>
              <a:rPr lang="fr-FR" dirty="0" smtClean="0"/>
              <a:t>(a) Convention </a:t>
            </a:r>
            <a:r>
              <a:rPr lang="fr-FR" dirty="0"/>
              <a:t>des Nations Unies sur les contrats de vente internationale de marchandises (Vienne,1980</a:t>
            </a:r>
            <a:r>
              <a:rPr lang="fr-FR" dirty="0" smtClean="0"/>
              <a:t>)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 smtClean="0"/>
              <a:t>(b) La reconnaissance d’un État de justice: Convention européenne de Droit de l’homme</a:t>
            </a:r>
          </a:p>
          <a:p>
            <a:r>
              <a:rPr lang="fr-FR" dirty="0" smtClean="0"/>
              <a:t>Convention interaméricaine de Droit de l’homme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4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780128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126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2988" y="332656"/>
            <a:ext cx="7705725" cy="6192687"/>
          </a:xfrm>
        </p:spPr>
        <p:txBody>
          <a:bodyPr/>
          <a:lstStyle/>
          <a:p>
            <a:r>
              <a:rPr lang="fr-FR" dirty="0" smtClean="0"/>
              <a:t>Caractéristiques des instrument d’harmonisation de la procédures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1. Recherche de l’efficacité de la justice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Les procédures en référés et exécutives (le titre</a:t>
            </a:r>
            <a:r>
              <a:rPr lang="fr-FR" dirty="0"/>
              <a:t> exécutoire </a:t>
            </a:r>
            <a:r>
              <a:rPr lang="fr-FR" dirty="0" smtClean="0"/>
              <a:t>européen)</a:t>
            </a:r>
          </a:p>
          <a:p>
            <a:pPr lvl="1"/>
            <a:endParaRPr lang="fr-FR" dirty="0"/>
          </a:p>
          <a:p>
            <a:pPr lvl="1"/>
            <a:r>
              <a:rPr lang="fr-FR" dirty="0" smtClean="0"/>
              <a:t>L’exécution provisoire de la sentence</a:t>
            </a:r>
          </a:p>
          <a:p>
            <a:pPr lvl="1"/>
            <a:endParaRPr lang="fr-FR" dirty="0"/>
          </a:p>
          <a:p>
            <a:pPr lvl="1"/>
            <a:r>
              <a:rPr lang="fr-FR" dirty="0" smtClean="0"/>
              <a:t>La reconnaissance et exécution de la sentence étrangère</a:t>
            </a:r>
          </a:p>
          <a:p>
            <a:pPr lvl="1"/>
            <a:endParaRPr lang="fr-FR" dirty="0"/>
          </a:p>
          <a:p>
            <a:pPr lvl="1"/>
            <a:r>
              <a:rPr lang="fr-FR" dirty="0" smtClean="0"/>
              <a:t>La collaboration judiciaire. 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  <p:pic>
        <p:nvPicPr>
          <p:cNvPr id="4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780128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166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2988" y="1556792"/>
            <a:ext cx="7705725" cy="4680520"/>
          </a:xfrm>
        </p:spPr>
        <p:txBody>
          <a:bodyPr/>
          <a:lstStyle/>
          <a:p>
            <a:r>
              <a:rPr lang="fr-FR" dirty="0" smtClean="0"/>
              <a:t>Natalie Fricero: “Coopérer, c’est selon le Larousse “agir conjointement avec quelqu’un dans un but d’intérêt commun.</a:t>
            </a:r>
          </a:p>
          <a:p>
            <a:r>
              <a:rPr lang="fr-FR" dirty="0" smtClean="0"/>
              <a:t>La coopération des différent acteurs de la justice est un phénomène récent et fondée sur une répartition équilibrée des rôles</a:t>
            </a:r>
            <a:endParaRPr lang="fr-FR" dirty="0"/>
          </a:p>
          <a:p>
            <a:endParaRPr lang="fr-FR" sz="1800" dirty="0" smtClean="0"/>
          </a:p>
          <a:p>
            <a:r>
              <a:rPr lang="fr-FR" sz="1800" dirty="0" smtClean="0"/>
              <a:t>Fricero, Natalie et Viennot, Camille,  Procédure et administration de la justice. Double regard, en Amrani-Mekki, Soraya (sous la direction de) Procédure civile et procédure pénale. Unité et diversité?, Bruxelles, ed. Bruylant, 2014, pág. 152</a:t>
            </a:r>
            <a:endParaRPr lang="fr-FR" dirty="0"/>
          </a:p>
        </p:txBody>
      </p:sp>
      <p:pic>
        <p:nvPicPr>
          <p:cNvPr id="4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780128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70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Efficacité, impartialité, fonction macro-économiques: les objectifs de l’harmonisation de la procédure civile transnationales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Kronke, Herbert, en </a:t>
            </a:r>
            <a:r>
              <a:rPr lang="fr-FR" dirty="0"/>
              <a:t>AV., Vers une procédure civile transnationale harmonisée : Les principes et Règles Ali/Unidroit, en Revue de Droit Uniforme, vol. VI, 2001-4, ed. </a:t>
            </a:r>
            <a:r>
              <a:rPr lang="fr-FR" dirty="0" smtClean="0"/>
              <a:t>Unidroit, pág. 741</a:t>
            </a:r>
            <a:endParaRPr lang="fr-FR" dirty="0"/>
          </a:p>
        </p:txBody>
      </p:sp>
      <p:pic>
        <p:nvPicPr>
          <p:cNvPr id="4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780128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24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608" y="1268760"/>
            <a:ext cx="7705725" cy="4895850"/>
          </a:xfrm>
        </p:spPr>
        <p:txBody>
          <a:bodyPr/>
          <a:lstStyle/>
          <a:p>
            <a:r>
              <a:rPr lang="fr-FR" dirty="0" smtClean="0"/>
              <a:t>2. </a:t>
            </a:r>
            <a:r>
              <a:rPr lang="fr-FR" b="1" dirty="0" smtClean="0"/>
              <a:t>La socialisation de la procédure</a:t>
            </a:r>
          </a:p>
          <a:p>
            <a:endParaRPr lang="fr-FR" dirty="0"/>
          </a:p>
          <a:p>
            <a:r>
              <a:rPr lang="fr-FR" dirty="0" smtClean="0"/>
              <a:t> a) De l’insaisissabilité des biens à la notion de vulnérabilité. Les règles de Brasilia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/>
              <a:t>b</a:t>
            </a:r>
            <a:r>
              <a:rPr lang="fr-FR" dirty="0" smtClean="0"/>
              <a:t>) L’aide du accès à la Justice</a:t>
            </a:r>
          </a:p>
          <a:p>
            <a:endParaRPr lang="fr-FR" dirty="0"/>
          </a:p>
          <a:p>
            <a:r>
              <a:rPr lang="fr-FR" dirty="0" smtClean="0"/>
              <a:t>c) Les nouveau juges: les tribunaux internationaux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4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780128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59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1304925"/>
            <a:ext cx="8497193" cy="4895850"/>
          </a:xfrm>
        </p:spPr>
        <p:txBody>
          <a:bodyPr/>
          <a:lstStyle/>
          <a:p>
            <a:r>
              <a:rPr lang="fr-FR" b="1" dirty="0" smtClean="0"/>
              <a:t>Propositions dès l’Amérique Latine:</a:t>
            </a:r>
          </a:p>
          <a:p>
            <a:endParaRPr lang="fr-FR" dirty="0"/>
          </a:p>
          <a:p>
            <a:r>
              <a:rPr lang="fr-FR" dirty="0" smtClean="0"/>
              <a:t>Le code la de procédure civile pour l’ Amérique-Ibère, approuvé a Rio de Janeiro, </a:t>
            </a:r>
            <a:r>
              <a:rPr lang="fr-FR" b="1" dirty="0" smtClean="0">
                <a:solidFill>
                  <a:srgbClr val="C00000"/>
                </a:solidFill>
              </a:rPr>
              <a:t>1988</a:t>
            </a:r>
            <a:r>
              <a:rPr lang="fr-FR" dirty="0" smtClean="0"/>
              <a:t>. Origine, Journées de l’Institut Américaine de Droit de la Procédure, </a:t>
            </a:r>
            <a:r>
              <a:rPr lang="fr-FR" dirty="0" smtClean="0">
                <a:solidFill>
                  <a:srgbClr val="C00000"/>
                </a:solidFill>
              </a:rPr>
              <a:t>1958</a:t>
            </a:r>
          </a:p>
          <a:p>
            <a:endParaRPr lang="fr-FR" dirty="0">
              <a:solidFill>
                <a:srgbClr val="C00000"/>
              </a:solidFill>
            </a:endParaRPr>
          </a:p>
          <a:p>
            <a:r>
              <a:rPr lang="fr-FR" dirty="0" smtClean="0"/>
              <a:t>Importance</a:t>
            </a:r>
          </a:p>
          <a:p>
            <a:r>
              <a:rPr lang="fr-FR" dirty="0" smtClean="0"/>
              <a:t>Incorporation des principes dans beaucoup des codes de l’Amérique Latine (Uruguay, 1988) et des nouveau figures (audience préliminaire, etc.) Pérou</a:t>
            </a:r>
            <a:r>
              <a:rPr lang="es-AR" dirty="0" smtClean="0"/>
              <a:t>, </a:t>
            </a:r>
            <a:r>
              <a:rPr lang="es-AR" dirty="0"/>
              <a:t>1992; Brasil, 1993; Colombia, 1991;Brasil, </a:t>
            </a:r>
            <a:r>
              <a:rPr lang="es-AR" dirty="0" smtClean="0"/>
              <a:t>1993.</a:t>
            </a:r>
            <a:endParaRPr lang="es-A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  </a:t>
            </a:r>
          </a:p>
          <a:p>
            <a:endParaRPr lang="es-AR" dirty="0" smtClean="0"/>
          </a:p>
          <a:p>
            <a:endParaRPr lang="es-AR" dirty="0"/>
          </a:p>
        </p:txBody>
      </p:sp>
      <p:pic>
        <p:nvPicPr>
          <p:cNvPr id="4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780128"/>
            <a:ext cx="1875058" cy="8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72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s_edcntryrpt_tp01018371">
  <a:themeElements>
    <a:clrScheme name="ms_edcntryrpt_tp01018371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ms_edcntryrpt_tp01018371">
      <a:majorFont>
        <a:latin typeface="Century Schoolbook"/>
        <a:ea typeface=""/>
        <a:cs typeface="Times New Roman"/>
      </a:majorFont>
      <a:minorFont>
        <a:latin typeface="Century Schoolbook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ms_edcntryrpt_tp01018371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edcntryrpt_tp01018371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edcntryrpt_tp01018371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edcntryrpt_tp01018371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edcntryrpt_tp01018371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edcntryrpt_tp01018371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edcntryrpt_tp01018371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edcntryrpt_tp01018371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D2FD321-C2C4-49FF-8653-750B257B38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</TotalTime>
  <Words>466</Words>
  <Application>Microsoft Macintosh PowerPoint</Application>
  <PresentationFormat>Diavoorstelling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ms_edcntryrpt_tp01018371</vt:lpstr>
      <vt:lpstr>Besoin d’harmoniser l’exécution. Aperçu général</vt:lpstr>
      <vt:lpstr>PowerPoint-presentatie</vt:lpstr>
      <vt:lpstr>Tendances à l’harmonisation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Un petit hommage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NIVEAUD D’ÉDUCATION ET DE FORMATION DE L’AGENT D’EXÉCUTION MONDIAL</dc:title>
  <dc:subject/>
  <dc:creator>Aida Kemelmajer</dc:creator>
  <cp:keywords/>
  <dc:description/>
  <cp:lastModifiedBy>Jos UITDEHAAG</cp:lastModifiedBy>
  <cp:revision>35</cp:revision>
  <dcterms:created xsi:type="dcterms:W3CDTF">2015-04-30T22:51:08Z</dcterms:created>
  <dcterms:modified xsi:type="dcterms:W3CDTF">2015-05-30T13:23:37Z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TC010183713082</vt:lpwstr>
  </property>
</Properties>
</file>