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57" r:id="rId3"/>
    <p:sldId id="282" r:id="rId4"/>
    <p:sldId id="283" r:id="rId5"/>
    <p:sldId id="284" r:id="rId6"/>
    <p:sldId id="286" r:id="rId7"/>
    <p:sldId id="285"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94652" autoAdjust="0"/>
  </p:normalViewPr>
  <p:slideViewPr>
    <p:cSldViewPr>
      <p:cViewPr varScale="1">
        <p:scale>
          <a:sx n="106" d="100"/>
          <a:sy n="106" d="100"/>
        </p:scale>
        <p:origin x="-3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nl-NL" smtClean="0"/>
              <a:t>Titelstijl van model bewerken</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nl-NL" smtClean="0"/>
              <a:t>Titelstijl van model bewerken</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Vertical Text Placeholder 2"/>
          <p:cNvSpPr>
            <a:spLocks noGrp="1"/>
          </p:cNvSpPr>
          <p:nvPr>
            <p:ph type="body" orient="vert" idx="1"/>
          </p:nvPr>
        </p:nvSpPr>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nl-NL" smtClean="0"/>
              <a:t>Titelstijl van model bewerken</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Content Placeholder 2"/>
          <p:cNvSpPr>
            <a:spLocks noGrp="1"/>
          </p:cNvSpPr>
          <p:nvPr>
            <p:ph idx="1"/>
          </p:nvPr>
        </p:nvSpPr>
        <p:spPr/>
        <p:txBody>
          <a:bodyPr/>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 met afbeelding">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nl-NL" smtClean="0"/>
              <a:t>Titelstijl van model bewerken</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nl-NL" smtClean="0"/>
              <a:t>Titelstijl van model bewerken</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nl-NL" smtClean="0"/>
              <a:t>Titelstijl van model bewerken</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nl-NL" smtClean="0"/>
              <a:t>Titelstijl van model bewerken</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7" name="Date Placeholder 6"/>
          <p:cNvSpPr>
            <a:spLocks noGrp="1"/>
          </p:cNvSpPr>
          <p:nvPr>
            <p:ph type="dt" sz="half" idx="10"/>
          </p:nvPr>
        </p:nvSpPr>
        <p:spPr/>
        <p:txBody>
          <a:bodyPr/>
          <a:lstStyle/>
          <a:p>
            <a:fld id="{AA309A6D-C09C-4548-B29A-6CF363A7E532}" type="datetimeFigureOut">
              <a:rPr lang="fr-FR" smtClean="0"/>
              <a:t>30-05-15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Date Placeholder 2"/>
          <p:cNvSpPr>
            <a:spLocks noGrp="1"/>
          </p:cNvSpPr>
          <p:nvPr>
            <p:ph type="dt" sz="half" idx="10"/>
          </p:nvPr>
        </p:nvSpPr>
        <p:spPr/>
        <p:txBody>
          <a:bodyPr/>
          <a:lstStyle/>
          <a:p>
            <a:fld id="{AA309A6D-C09C-4548-B29A-6CF363A7E532}" type="datetimeFigureOut">
              <a:rPr lang="fr-FR" smtClean="0"/>
              <a:t>30-05-15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30-05-15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nl-NL" smtClean="0"/>
              <a:t>Titelstijl van model bewerken</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nl-NL" smtClean="0"/>
              <a:t>Titelstijl van model bewerken</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A309A6D-C09C-4548-B29A-6CF363A7E532}" type="datetimeFigureOut">
              <a:rPr lang="fr-FR" smtClean="0"/>
              <a:t>30-05-15</a:t>
            </a:fld>
            <a:endParaRPr lang="fr-BE"/>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fr-BE"/>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F4668DC-857F-487D-BFFA-8C0CA5037977}" type="slidenum">
              <a:rPr lang="fr-BE" smtClean="0"/>
              <a:t>‹nr.›</a:t>
            </a:fld>
            <a:endParaRPr lang="fr-BE"/>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500" y="1676401"/>
            <a:ext cx="8001000" cy="960511"/>
          </a:xfrm>
        </p:spPr>
        <p:txBody>
          <a:bodyPr>
            <a:normAutofit fontScale="90000"/>
          </a:bodyPr>
          <a:lstStyle/>
          <a:p>
            <a:r>
              <a:rPr lang="fr-FR" sz="4000" dirty="0" smtClean="0"/>
              <a:t>Rôle de l’huissier de justice </a:t>
            </a:r>
            <a:br>
              <a:rPr lang="fr-FR" sz="4000" dirty="0" smtClean="0"/>
            </a:br>
            <a:r>
              <a:rPr lang="fr-FR" sz="4000" dirty="0" smtClean="0"/>
              <a:t>dans l’Union européenne</a:t>
            </a:r>
            <a:endParaRPr lang="fr-FR" sz="4000" dirty="0"/>
          </a:p>
        </p:txBody>
      </p:sp>
      <p:sp>
        <p:nvSpPr>
          <p:cNvPr id="3" name="Sous-titre 2"/>
          <p:cNvSpPr>
            <a:spLocks noGrp="1"/>
          </p:cNvSpPr>
          <p:nvPr>
            <p:ph type="subTitle" idx="1"/>
          </p:nvPr>
        </p:nvSpPr>
        <p:spPr>
          <a:xfrm>
            <a:off x="571500" y="3284984"/>
            <a:ext cx="8001000" cy="1584176"/>
          </a:xfrm>
        </p:spPr>
        <p:txBody>
          <a:bodyPr>
            <a:normAutofit/>
          </a:bodyPr>
          <a:lstStyle/>
          <a:p>
            <a:r>
              <a:rPr lang="fr-FR" sz="2000" dirty="0" smtClean="0"/>
              <a:t>Natalie FRICERO</a:t>
            </a:r>
          </a:p>
          <a:p>
            <a:r>
              <a:rPr lang="fr-FR" sz="2000" dirty="0" smtClean="0"/>
              <a:t>Professeur à l’Université de Nice</a:t>
            </a:r>
          </a:p>
          <a:p>
            <a:r>
              <a:rPr lang="fr-FR" sz="2000" dirty="0" smtClean="0"/>
              <a:t>Membre du Conseil scientifique de l’UIHJ</a:t>
            </a:r>
            <a:endParaRPr lang="fr-FR" sz="2000" dirty="0"/>
          </a:p>
        </p:txBody>
      </p:sp>
      <p:pic>
        <p:nvPicPr>
          <p:cNvPr id="5" name="Afbeelding 4"/>
          <p:cNvPicPr>
            <a:picLocks noChangeAspect="1"/>
          </p:cNvPicPr>
          <p:nvPr/>
        </p:nvPicPr>
        <p:blipFill>
          <a:blip r:embed="rId2"/>
          <a:stretch>
            <a:fillRect/>
          </a:stretch>
        </p:blipFill>
        <p:spPr>
          <a:xfrm>
            <a:off x="3779912" y="5390933"/>
            <a:ext cx="2120900" cy="1485900"/>
          </a:xfrm>
          <a:prstGeom prst="rect">
            <a:avLst/>
          </a:prstGeom>
        </p:spPr>
      </p:pic>
      <p:pic>
        <p:nvPicPr>
          <p:cNvPr id="6"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9151"/>
            <a:ext cx="1875058" cy="841293"/>
          </a:xfrm>
          <a:prstGeom prst="rect">
            <a:avLst/>
          </a:prstGeom>
        </p:spPr>
      </p:pic>
    </p:spTree>
    <p:extLst>
      <p:ext uri="{BB962C8B-B14F-4D97-AF65-F5344CB8AC3E}">
        <p14:creationId xmlns:p14="http://schemas.microsoft.com/office/powerpoint/2010/main" val="563957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476672"/>
            <a:ext cx="8042276" cy="4968552"/>
          </a:xfrm>
        </p:spPr>
        <p:txBody>
          <a:bodyPr>
            <a:noAutofit/>
          </a:bodyPr>
          <a:lstStyle/>
          <a:p>
            <a:pPr marL="0" indent="0">
              <a:buNone/>
            </a:pPr>
            <a:endParaRPr lang="fr-FR" sz="2000" dirty="0" smtClean="0"/>
          </a:p>
          <a:p>
            <a:r>
              <a:rPr lang="fr-FR" dirty="0" smtClean="0"/>
              <a:t>L’Union européenne a deux objectifs : </a:t>
            </a:r>
            <a:endParaRPr lang="fr-FR" dirty="0"/>
          </a:p>
          <a:p>
            <a:r>
              <a:rPr lang="fr-FR" dirty="0"/>
              <a:t>l</a:t>
            </a:r>
            <a:r>
              <a:rPr lang="fr-FR" dirty="0" smtClean="0"/>
              <a:t>e </a:t>
            </a:r>
            <a:r>
              <a:rPr lang="fr-FR" dirty="0"/>
              <a:t>développement économique et </a:t>
            </a:r>
            <a:r>
              <a:rPr lang="fr-FR" dirty="0" smtClean="0"/>
              <a:t>technologique</a:t>
            </a:r>
            <a:r>
              <a:rPr lang="fr-FR" dirty="0"/>
              <a:t> </a:t>
            </a:r>
            <a:r>
              <a:rPr lang="fr-FR" dirty="0" smtClean="0"/>
              <a:t>:  </a:t>
            </a:r>
            <a:r>
              <a:rPr lang="fr-FR" dirty="0"/>
              <a:t>un marché unique dans lequel est assurée la liberté de circulation des biens, des services et des personnes, sans aucune discrimination </a:t>
            </a:r>
          </a:p>
          <a:p>
            <a:r>
              <a:rPr lang="fr-FR" dirty="0"/>
              <a:t>l</a:t>
            </a:r>
            <a:r>
              <a:rPr lang="fr-FR" dirty="0" smtClean="0"/>
              <a:t>e </a:t>
            </a:r>
            <a:r>
              <a:rPr lang="fr-FR" dirty="0"/>
              <a:t>développement des droits de l’Homme (espace de sécurité, de liberté et de justice, protection des données personnelles) et des droits sociaux (protection sociale, lutte contre l’exclusion, protection de la santé humaine). </a:t>
            </a:r>
            <a:endParaRPr lang="en-GB" dirty="0" smtClean="0"/>
          </a:p>
          <a:p>
            <a:pPr marL="0" indent="0">
              <a:buNone/>
            </a:pPr>
            <a:endParaRPr lang="fr-FR" sz="22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6707"/>
            <a:ext cx="1875058" cy="841293"/>
          </a:xfrm>
          <a:prstGeom prst="rect">
            <a:avLst/>
          </a:prstGeom>
        </p:spPr>
      </p:pic>
      <p:sp>
        <p:nvSpPr>
          <p:cNvPr id="4" name="Titre 3"/>
          <p:cNvSpPr>
            <a:spLocks noGrp="1"/>
          </p:cNvSpPr>
          <p:nvPr>
            <p:ph type="title"/>
          </p:nvPr>
        </p:nvSpPr>
        <p:spPr>
          <a:xfrm>
            <a:off x="549275" y="-668478"/>
            <a:ext cx="8042276" cy="1336956"/>
          </a:xfrm>
        </p:spPr>
        <p:txBody>
          <a:bodyPr/>
          <a:lstStyle/>
          <a:p>
            <a:r>
              <a:rPr lang="fr-FR" sz="2400" dirty="0" smtClean="0"/>
              <a:t>Rôle de l’huissier dans l’Union européenne</a:t>
            </a:r>
            <a:endParaRPr lang="fr-FR" sz="2400" dirty="0"/>
          </a:p>
        </p:txBody>
      </p:sp>
    </p:spTree>
    <p:extLst>
      <p:ext uri="{BB962C8B-B14F-4D97-AF65-F5344CB8AC3E}">
        <p14:creationId xmlns:p14="http://schemas.microsoft.com/office/powerpoint/2010/main" val="3892098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z="2400" dirty="0"/>
              <a:t>Rôle de l’huissier dans l’Union européenne</a:t>
            </a:r>
          </a:p>
        </p:txBody>
      </p:sp>
      <p:sp>
        <p:nvSpPr>
          <p:cNvPr id="2" name="Espace réservé du contenu 1"/>
          <p:cNvSpPr>
            <a:spLocks noGrp="1"/>
          </p:cNvSpPr>
          <p:nvPr>
            <p:ph idx="1"/>
          </p:nvPr>
        </p:nvSpPr>
        <p:spPr/>
        <p:txBody>
          <a:bodyPr>
            <a:noAutofit/>
          </a:bodyPr>
          <a:lstStyle/>
          <a:p>
            <a:pPr lvl="0"/>
            <a:r>
              <a:rPr lang="fr-FR" dirty="0"/>
              <a:t>L’huissier de justice garantit la sécurité juridique et améliore l’information des personnes </a:t>
            </a:r>
          </a:p>
          <a:p>
            <a:r>
              <a:rPr lang="fr-FR" dirty="0" smtClean="0"/>
              <a:t>Exemple : </a:t>
            </a:r>
            <a:r>
              <a:rPr lang="fr-FR" dirty="0"/>
              <a:t>l’huissier de justice respecte les standards </a:t>
            </a:r>
            <a:r>
              <a:rPr lang="fr-FR" dirty="0" smtClean="0"/>
              <a:t>européens, les normes minimales du </a:t>
            </a:r>
            <a:r>
              <a:rPr lang="fr-FR" dirty="0"/>
              <a:t>règlement (CE) n° </a:t>
            </a:r>
            <a:r>
              <a:rPr lang="fr-FR" b="1" dirty="0"/>
              <a:t>1393/2007 du 13 novembre 2007 sur la notification et la signification </a:t>
            </a:r>
            <a:r>
              <a:rPr lang="fr-FR" dirty="0"/>
              <a:t>des actes judiciaires dans l’Union européenne</a:t>
            </a:r>
            <a:r>
              <a:rPr lang="fr-FR" dirty="0" smtClean="0"/>
              <a:t>.</a:t>
            </a:r>
          </a:p>
          <a:p>
            <a:r>
              <a:rPr lang="fr-FR" dirty="0" smtClean="0"/>
              <a:t>Deux rapports sur le règlement insistent sur l’importance de l’huissier de justice</a:t>
            </a:r>
            <a:endParaRPr lang="fr-FR" dirty="0"/>
          </a:p>
          <a:p>
            <a:endParaRPr lang="en-GB"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6707"/>
            <a:ext cx="1875058" cy="841293"/>
          </a:xfrm>
          <a:prstGeom prst="rect">
            <a:avLst/>
          </a:prstGeom>
        </p:spPr>
      </p:pic>
    </p:spTree>
    <p:extLst>
      <p:ext uri="{BB962C8B-B14F-4D97-AF65-F5344CB8AC3E}">
        <p14:creationId xmlns:p14="http://schemas.microsoft.com/office/powerpoint/2010/main" val="4204438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z="2400" dirty="0" smtClean="0"/>
              <a:t>Rôle de l’huissier dans l’Union européenne</a:t>
            </a:r>
            <a:endParaRPr lang="fr-FR" sz="2400" dirty="0"/>
          </a:p>
        </p:txBody>
      </p:sp>
      <p:sp>
        <p:nvSpPr>
          <p:cNvPr id="2" name="Espace réservé du contenu 1"/>
          <p:cNvSpPr>
            <a:spLocks noGrp="1"/>
          </p:cNvSpPr>
          <p:nvPr>
            <p:ph idx="1"/>
          </p:nvPr>
        </p:nvSpPr>
        <p:spPr/>
        <p:txBody>
          <a:bodyPr>
            <a:noAutofit/>
          </a:bodyPr>
          <a:lstStyle/>
          <a:p>
            <a:r>
              <a:rPr lang="fr-FR" sz="2000" dirty="0"/>
              <a:t>L’huissier de justice facilite la libre circulation des actes et documents juridiques en permettant une transmission rapide et simple des actes entre les différents Etats. </a:t>
            </a:r>
            <a:endParaRPr lang="fr-FR" sz="2000" dirty="0" smtClean="0"/>
          </a:p>
          <a:p>
            <a:r>
              <a:rPr lang="fr-FR" sz="2000" dirty="0" smtClean="0"/>
              <a:t>Il </a:t>
            </a:r>
            <a:r>
              <a:rPr lang="fr-FR" sz="2000" dirty="0"/>
              <a:t>contribue à la modernisation des procédures d’exécution en utilisant les nouvelles </a:t>
            </a:r>
            <a:r>
              <a:rPr lang="fr-FR" sz="2000" dirty="0" smtClean="0"/>
              <a:t>technologies</a:t>
            </a:r>
            <a:endParaRPr lang="en-GB" sz="2200" dirty="0" smtClean="0"/>
          </a:p>
          <a:p>
            <a:r>
              <a:rPr lang="en-GB" sz="2200" dirty="0" err="1" smtClean="0"/>
              <a:t>Exemple</a:t>
            </a:r>
            <a:r>
              <a:rPr lang="en-GB" sz="2200" dirty="0" smtClean="0"/>
              <a:t> : </a:t>
            </a:r>
            <a:r>
              <a:rPr lang="fr-FR" sz="2000" dirty="0"/>
              <a:t>R</a:t>
            </a:r>
            <a:r>
              <a:rPr lang="fr-FR" sz="2000" dirty="0" smtClean="0"/>
              <a:t>èglement </a:t>
            </a:r>
            <a:r>
              <a:rPr lang="fr-FR" sz="2000" dirty="0"/>
              <a:t>(UE) n° 655/2014 du 15 mai 2014 portant création d’une </a:t>
            </a:r>
            <a:r>
              <a:rPr lang="fr-FR" sz="2000" b="1" dirty="0"/>
              <a:t>procédure d’ordonnance européenne</a:t>
            </a:r>
            <a:r>
              <a:rPr lang="fr-FR" sz="2000" dirty="0"/>
              <a:t> </a:t>
            </a:r>
            <a:r>
              <a:rPr lang="fr-FR" sz="2000" b="1" dirty="0"/>
              <a:t>de saisie conservatoire des comptes banca</a:t>
            </a:r>
            <a:r>
              <a:rPr lang="fr-FR" sz="2000" dirty="0"/>
              <a:t>ires, destinée à faciliter le recouvrement transfrontière de créances en matière civile et commerciale prévoit afin d’assurer une exécution rapide, </a:t>
            </a:r>
            <a:r>
              <a:rPr lang="fr-FR" sz="2000" b="1" dirty="0"/>
              <a:t>une transmission</a:t>
            </a:r>
            <a:r>
              <a:rPr lang="fr-FR" sz="2000" dirty="0"/>
              <a:t> de l’ordonnance à l’autorité compétente de l’État d’exécution par </a:t>
            </a:r>
            <a:r>
              <a:rPr lang="fr-FR" sz="2000" b="1" dirty="0"/>
              <a:t>tous moyens appropriés</a:t>
            </a:r>
            <a:r>
              <a:rPr lang="fr-FR" sz="2000" dirty="0"/>
              <a:t> (art. 29). </a:t>
            </a:r>
            <a:endParaRPr lang="fr-FR" sz="22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6707"/>
            <a:ext cx="1875058" cy="841293"/>
          </a:xfrm>
          <a:prstGeom prst="rect">
            <a:avLst/>
          </a:prstGeom>
        </p:spPr>
      </p:pic>
    </p:spTree>
    <p:extLst>
      <p:ext uri="{BB962C8B-B14F-4D97-AF65-F5344CB8AC3E}">
        <p14:creationId xmlns:p14="http://schemas.microsoft.com/office/powerpoint/2010/main" val="4204438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z="2800" dirty="0" smtClean="0"/>
              <a:t>Rôle de l’huissier dans l’Union européenne</a:t>
            </a:r>
            <a:endParaRPr lang="fr-FR" sz="2800" dirty="0"/>
          </a:p>
        </p:txBody>
      </p:sp>
      <p:sp>
        <p:nvSpPr>
          <p:cNvPr id="2" name="Espace réservé du contenu 1"/>
          <p:cNvSpPr>
            <a:spLocks noGrp="1"/>
          </p:cNvSpPr>
          <p:nvPr>
            <p:ph idx="1"/>
          </p:nvPr>
        </p:nvSpPr>
        <p:spPr/>
        <p:txBody>
          <a:bodyPr>
            <a:noAutofit/>
          </a:bodyPr>
          <a:lstStyle/>
          <a:p>
            <a:pPr lvl="0"/>
            <a:r>
              <a:rPr lang="fr-FR" sz="2000" dirty="0"/>
              <a:t>L’huissier de justice assure le respect de ce que des « normes minimales » imposées pour la libre circulation des titres exécutoires. </a:t>
            </a:r>
            <a:endParaRPr lang="en-GB" sz="2200" dirty="0" smtClean="0"/>
          </a:p>
          <a:p>
            <a:r>
              <a:rPr lang="fr-FR" sz="2000" dirty="0" smtClean="0"/>
              <a:t>Exemple : l’injonction </a:t>
            </a:r>
            <a:r>
              <a:rPr lang="fr-FR" sz="2000" dirty="0"/>
              <a:t>de payer européenne (</a:t>
            </a:r>
            <a:r>
              <a:rPr lang="fr-FR" sz="2000" dirty="0" smtClean="0"/>
              <a:t>règlement </a:t>
            </a:r>
            <a:r>
              <a:rPr lang="fr-FR" sz="2000" dirty="0"/>
              <a:t>1896/2006 du 12 décembre 2006). Pour qu’une injonction de payer puisse être exécutée dans un autre Etat, </a:t>
            </a:r>
            <a:r>
              <a:rPr lang="fr-FR" sz="2000" dirty="0" smtClean="0"/>
              <a:t> </a:t>
            </a:r>
            <a:r>
              <a:rPr lang="fr-FR" sz="2000" dirty="0"/>
              <a:t>le débiteur </a:t>
            </a:r>
            <a:r>
              <a:rPr lang="fr-FR" sz="2000" dirty="0" smtClean="0"/>
              <a:t>doit être </a:t>
            </a:r>
            <a:r>
              <a:rPr lang="fr-FR" sz="2000" dirty="0"/>
              <a:t>dûment informé par une notification ou signification </a:t>
            </a:r>
            <a:r>
              <a:rPr lang="fr-FR" sz="2000" dirty="0" smtClean="0"/>
              <a:t>valable qui </a:t>
            </a:r>
            <a:r>
              <a:rPr lang="fr-FR" sz="2000" dirty="0"/>
              <a:t>respecte les normes minimales garantissant une information </a:t>
            </a:r>
            <a:r>
              <a:rPr lang="fr-FR" sz="2000" dirty="0" smtClean="0"/>
              <a:t>effective. Cour de justice de l’Union européenne, </a:t>
            </a:r>
            <a:r>
              <a:rPr lang="fr-FR" sz="2000" dirty="0"/>
              <a:t>4 septembre </a:t>
            </a:r>
            <a:r>
              <a:rPr lang="fr-FR" sz="2000" dirty="0" smtClean="0"/>
              <a:t>2014, affaire Eco </a:t>
            </a:r>
            <a:r>
              <a:rPr lang="fr-FR" sz="2000" dirty="0" err="1"/>
              <a:t>cosmetics</a:t>
            </a:r>
            <a:r>
              <a:rPr lang="fr-FR" sz="2000" dirty="0"/>
              <a:t> </a:t>
            </a:r>
            <a:r>
              <a:rPr lang="fr-FR" sz="2000" dirty="0" err="1"/>
              <a:t>GmbH</a:t>
            </a:r>
            <a:r>
              <a:rPr lang="fr-FR" sz="2000" dirty="0"/>
              <a:t> and CO </a:t>
            </a:r>
            <a:r>
              <a:rPr lang="fr-FR" sz="2000" dirty="0" smtClean="0"/>
              <a:t>contre </a:t>
            </a:r>
            <a:r>
              <a:rPr lang="fr-FR" sz="2000" dirty="0"/>
              <a:t>Virginie Laetitia Barbara Dupuy, </a:t>
            </a:r>
            <a:r>
              <a:rPr lang="fr-FR" sz="2000" dirty="0" err="1"/>
              <a:t>aff.</a:t>
            </a:r>
            <a:r>
              <a:rPr lang="fr-FR" sz="2000" dirty="0"/>
              <a:t> C-119/13 et </a:t>
            </a:r>
            <a:r>
              <a:rPr lang="fr-FR" sz="2000" dirty="0" smtClean="0"/>
              <a:t>C-120-3. </a:t>
            </a:r>
            <a:endParaRPr lang="fr-FR" sz="22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6707"/>
            <a:ext cx="1875058" cy="841293"/>
          </a:xfrm>
          <a:prstGeom prst="rect">
            <a:avLst/>
          </a:prstGeom>
        </p:spPr>
      </p:pic>
    </p:spTree>
    <p:extLst>
      <p:ext uri="{BB962C8B-B14F-4D97-AF65-F5344CB8AC3E}">
        <p14:creationId xmlns:p14="http://schemas.microsoft.com/office/powerpoint/2010/main" val="4204438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z="2800" dirty="0" smtClean="0"/>
              <a:t>Rôle de l’huissier dans l’Union européenne</a:t>
            </a:r>
            <a:endParaRPr lang="fr-FR" sz="2800" dirty="0"/>
          </a:p>
        </p:txBody>
      </p:sp>
      <p:sp>
        <p:nvSpPr>
          <p:cNvPr id="2" name="Espace réservé du contenu 1"/>
          <p:cNvSpPr>
            <a:spLocks noGrp="1"/>
          </p:cNvSpPr>
          <p:nvPr>
            <p:ph idx="1"/>
          </p:nvPr>
        </p:nvSpPr>
        <p:spPr>
          <a:xfrm>
            <a:off x="549275" y="1556792"/>
            <a:ext cx="8042276" cy="4343400"/>
          </a:xfrm>
        </p:spPr>
        <p:txBody>
          <a:bodyPr>
            <a:noAutofit/>
          </a:bodyPr>
          <a:lstStyle/>
          <a:p>
            <a:pPr lvl="0"/>
            <a:r>
              <a:rPr lang="fr-FR" sz="2200" dirty="0" smtClean="0"/>
              <a:t>L’huissier de justice est un acteur essentiel de l’exécution effective des jugements</a:t>
            </a:r>
          </a:p>
          <a:p>
            <a:pPr lvl="0"/>
            <a:r>
              <a:rPr lang="fr-FR" sz="2200" dirty="0" smtClean="0"/>
              <a:t>Exemple :  </a:t>
            </a:r>
            <a:r>
              <a:rPr lang="fr-FR" sz="2200" dirty="0"/>
              <a:t>R</a:t>
            </a:r>
            <a:r>
              <a:rPr lang="fr-FR" sz="2200" dirty="0" smtClean="0"/>
              <a:t>èglement </a:t>
            </a:r>
            <a:r>
              <a:rPr lang="fr-FR" sz="2200" dirty="0"/>
              <a:t>n° 1215/2012 du 12 décembre 2012 </a:t>
            </a:r>
            <a:r>
              <a:rPr lang="fr-FR" sz="2200" dirty="0" smtClean="0"/>
              <a:t>sur la reconnaissance et l’exécution des jugements en </a:t>
            </a:r>
            <a:r>
              <a:rPr lang="fr-FR" sz="2200" dirty="0"/>
              <a:t>matière civile et commerciale </a:t>
            </a:r>
            <a:r>
              <a:rPr lang="fr-FR" sz="2200" dirty="0" smtClean="0"/>
              <a:t>supprime </a:t>
            </a:r>
            <a:r>
              <a:rPr lang="fr-FR" sz="2200" dirty="0"/>
              <a:t>la procédure d’exequatur </a:t>
            </a:r>
            <a:r>
              <a:rPr lang="fr-FR" sz="2200" dirty="0" smtClean="0"/>
              <a:t> (depuis le 10 </a:t>
            </a:r>
            <a:r>
              <a:rPr lang="fr-FR" sz="2200" dirty="0"/>
              <a:t>janvier </a:t>
            </a:r>
            <a:r>
              <a:rPr lang="fr-FR" sz="2200" dirty="0" smtClean="0"/>
              <a:t>2015). Le jugement circule sans aucun contrôle, il est directement exécuté par l’huissier de justice compétent. </a:t>
            </a:r>
          </a:p>
          <a:p>
            <a:pPr lvl="0"/>
            <a:r>
              <a:rPr lang="fr-FR" sz="2200" dirty="0"/>
              <a:t>Par sa formation, sa déontologie, sa compétence, il réalise une exécution en respectant les droits fondamentaux du débiteur. </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6707"/>
            <a:ext cx="1875058" cy="841293"/>
          </a:xfrm>
          <a:prstGeom prst="rect">
            <a:avLst/>
          </a:prstGeom>
        </p:spPr>
      </p:pic>
    </p:spTree>
    <p:extLst>
      <p:ext uri="{BB962C8B-B14F-4D97-AF65-F5344CB8AC3E}">
        <p14:creationId xmlns:p14="http://schemas.microsoft.com/office/powerpoint/2010/main" val="2196891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500" y="1676401"/>
            <a:ext cx="8001000" cy="960511"/>
          </a:xfrm>
        </p:spPr>
        <p:txBody>
          <a:bodyPr>
            <a:normAutofit/>
          </a:bodyPr>
          <a:lstStyle/>
          <a:p>
            <a:r>
              <a:rPr lang="fr-FR" sz="4000" dirty="0" err="1" smtClean="0"/>
              <a:t>Thank</a:t>
            </a:r>
            <a:r>
              <a:rPr lang="fr-FR" sz="4000" dirty="0" smtClean="0"/>
              <a:t> </a:t>
            </a:r>
            <a:r>
              <a:rPr lang="fr-FR" sz="4000" dirty="0" err="1" smtClean="0"/>
              <a:t>you</a:t>
            </a:r>
            <a:r>
              <a:rPr lang="fr-FR" sz="4000" dirty="0" smtClean="0"/>
              <a:t> - Merci</a:t>
            </a:r>
            <a:endParaRPr lang="fr-FR" sz="4000" dirty="0"/>
          </a:p>
        </p:txBody>
      </p:sp>
      <p:sp>
        <p:nvSpPr>
          <p:cNvPr id="3" name="Sous-titre 2"/>
          <p:cNvSpPr>
            <a:spLocks noGrp="1"/>
          </p:cNvSpPr>
          <p:nvPr>
            <p:ph type="subTitle" idx="1"/>
          </p:nvPr>
        </p:nvSpPr>
        <p:spPr>
          <a:xfrm>
            <a:off x="571500" y="3284984"/>
            <a:ext cx="8001000" cy="1584176"/>
          </a:xfrm>
        </p:spPr>
        <p:txBody>
          <a:bodyPr>
            <a:normAutofit/>
          </a:bodyPr>
          <a:lstStyle/>
          <a:p>
            <a:r>
              <a:rPr lang="fr-FR" sz="1800" dirty="0" smtClean="0"/>
              <a:t>Natalie FRICERO</a:t>
            </a:r>
            <a:endParaRPr lang="fr-FR" sz="1800" dirty="0"/>
          </a:p>
        </p:txBody>
      </p:sp>
      <p:pic>
        <p:nvPicPr>
          <p:cNvPr id="5" name="Afbeelding 4"/>
          <p:cNvPicPr>
            <a:picLocks noChangeAspect="1"/>
          </p:cNvPicPr>
          <p:nvPr/>
        </p:nvPicPr>
        <p:blipFill>
          <a:blip r:embed="rId2"/>
          <a:stretch>
            <a:fillRect/>
          </a:stretch>
        </p:blipFill>
        <p:spPr>
          <a:xfrm>
            <a:off x="3851920" y="5366615"/>
            <a:ext cx="2120900" cy="1485900"/>
          </a:xfrm>
          <a:prstGeom prst="rect">
            <a:avLst/>
          </a:prstGeom>
        </p:spPr>
      </p:pic>
      <p:pic>
        <p:nvPicPr>
          <p:cNvPr id="6"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0"/>
            <a:ext cx="1875058" cy="841293"/>
          </a:xfrm>
          <a:prstGeom prst="rect">
            <a:avLst/>
          </a:prstGeom>
        </p:spPr>
      </p:pic>
    </p:spTree>
    <p:extLst>
      <p:ext uri="{BB962C8B-B14F-4D97-AF65-F5344CB8AC3E}">
        <p14:creationId xmlns:p14="http://schemas.microsoft.com/office/powerpoint/2010/main" val="1736863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esje">
  <a:themeElements>
    <a:clrScheme name="Briesj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esj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esj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Briesje.thmx</Template>
  <TotalTime>296</TotalTime>
  <Words>358</Words>
  <Application>Microsoft Macintosh PowerPoint</Application>
  <PresentationFormat>Diavoorstelling (4:3)</PresentationFormat>
  <Paragraphs>26</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Briesje</vt:lpstr>
      <vt:lpstr>Rôle de l’huissier de justice  dans l’Union européenne</vt:lpstr>
      <vt:lpstr>Rôle de l’huissier dans l’Union européenne</vt:lpstr>
      <vt:lpstr>Rôle de l’huissier dans l’Union européenne</vt:lpstr>
      <vt:lpstr>Rôle de l’huissier dans l’Union européenne</vt:lpstr>
      <vt:lpstr>Rôle de l’huissier dans l’Union européenne</vt:lpstr>
      <vt:lpstr>Rôle de l’huissier dans l’Union européenne</vt:lpstr>
      <vt:lpstr>Thank you - 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STATEMENTS OF FACTS CARRIED OUT BY JUDICIAL OFFICERS</dc:title>
  <dc:creator>CHARDON</dc:creator>
  <cp:lastModifiedBy>Jos UITDEHAAG</cp:lastModifiedBy>
  <cp:revision>55</cp:revision>
  <dcterms:created xsi:type="dcterms:W3CDTF">2011-10-09T12:32:06Z</dcterms:created>
  <dcterms:modified xsi:type="dcterms:W3CDTF">2015-05-30T14:01:21Z</dcterms:modified>
</cp:coreProperties>
</file>