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charts/style1.xml" ContentType="application/vnd.ms-office.chartstyle+xml"/>
  <Override PartName="/ppt/charts/colors1.xml" ContentType="application/vnd.ms-office.chartcolorstyle+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2"/>
  </p:notesMasterIdLst>
  <p:sldIdLst>
    <p:sldId id="256" r:id="rId2"/>
    <p:sldId id="282" r:id="rId3"/>
    <p:sldId id="283" r:id="rId4"/>
    <p:sldId id="284" r:id="rId5"/>
    <p:sldId id="285" r:id="rId6"/>
    <p:sldId id="286" r:id="rId7"/>
    <p:sldId id="287" r:id="rId8"/>
    <p:sldId id="289" r:id="rId9"/>
    <p:sldId id="290" r:id="rId10"/>
    <p:sldId id="271"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nfo003" initials="i"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71896D"/>
    <a:srgbClr val="FFFFCC"/>
    <a:srgbClr val="00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85693" autoAdjust="0"/>
  </p:normalViewPr>
  <p:slideViewPr>
    <p:cSldViewPr snapToGrid="0">
      <p:cViewPr varScale="1">
        <p:scale>
          <a:sx n="102" d="100"/>
          <a:sy n="102" d="100"/>
        </p:scale>
        <p:origin x="-208" y="-10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interSettings" Target="printerSettings/printerSettings1.bin"/><Relationship Id="rId14" Type="http://schemas.openxmlformats.org/officeDocument/2006/relationships/commentAuthors" Target="commentAuthors.xml"/><Relationship Id="rId15" Type="http://schemas.openxmlformats.org/officeDocument/2006/relationships/presProps" Target="presProps.xml"/><Relationship Id="rId16" Type="http://schemas.openxmlformats.org/officeDocument/2006/relationships/viewProps" Target="viewProps.xml"/><Relationship Id="rId17" Type="http://schemas.openxmlformats.org/officeDocument/2006/relationships/theme" Target="theme/theme1.xml"/><Relationship Id="rId18"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Sheet1.xlsx"/><Relationship Id="rId2" Type="http://schemas.microsoft.com/office/2011/relationships/chartStyle" Target="style1.xml"/><Relationship Id="rId3" Type="http://schemas.microsoft.com/office/2011/relationships/chartColorStyle" Target="colors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a:defRPr sz="16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n-GB" sz="1800" b="1" dirty="0" smtClean="0">
                <a:effectLst/>
              </a:rPr>
              <a:t>Enforced proceedings, completed due to debtors’ bankruptcy </a:t>
            </a:r>
            <a:endParaRPr lang="lt-LT" sz="1800" dirty="0" smtClean="0">
              <a:effectLst/>
            </a:endParaRPr>
          </a:p>
          <a:p>
            <a:pPr algn="ctr">
              <a:defRPr sz="16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n-GB" sz="1800" b="1" dirty="0" smtClean="0">
                <a:effectLst/>
              </a:rPr>
              <a:t>(pcs.)*</a:t>
            </a:r>
            <a:endParaRPr lang="lt-LT" sz="1800" dirty="0" smtClean="0">
              <a:effectLst/>
            </a:endParaRPr>
          </a:p>
          <a:p>
            <a:pPr algn="ctr">
              <a:defRPr sz="1600" b="1" i="0" u="none" strike="noStrike" kern="1200" spc="100" baseline="0">
                <a:solidFill>
                  <a:prstClr val="white">
                    <a:lumMod val="95000"/>
                  </a:prstClr>
                </a:solidFill>
                <a:effectLst>
                  <a:outerShdw blurRad="50800" dist="38100" dir="5400000" algn="t" rotWithShape="0">
                    <a:prstClr val="black">
                      <a:alpha val="40000"/>
                    </a:prstClr>
                  </a:outerShdw>
                </a:effectLst>
                <a:latin typeface="+mn-lt"/>
                <a:ea typeface="+mn-ea"/>
                <a:cs typeface="+mn-cs"/>
              </a:defRPr>
            </a:pPr>
            <a:r>
              <a:rPr lang="en-GB" sz="1400" b="0" i="0" u="none" strike="noStrike" kern="1200" spc="100" baseline="0" dirty="0" smtClean="0">
                <a:solidFill>
                  <a:prstClr val="white">
                    <a:lumMod val="95000"/>
                  </a:prstClr>
                </a:solidFill>
                <a:effectLst/>
                <a:latin typeface="+mn-lt"/>
                <a:ea typeface="+mn-ea"/>
                <a:cs typeface="+mn-cs"/>
              </a:rPr>
              <a:t>Data of the </a:t>
            </a:r>
            <a:r>
              <a:rPr lang="en-US" sz="1400" b="0" i="0" u="none" strike="noStrike" kern="1200" spc="100" baseline="0" dirty="0" smtClean="0">
                <a:solidFill>
                  <a:prstClr val="white">
                    <a:lumMod val="95000"/>
                  </a:prstClr>
                </a:solidFill>
                <a:effectLst/>
                <a:latin typeface="+mn-lt"/>
                <a:ea typeface="+mn-ea"/>
                <a:cs typeface="+mn-cs"/>
              </a:rPr>
              <a:t>Enforcement Agents Information System</a:t>
            </a:r>
            <a:endParaRPr lang="lt-LT" sz="1400" b="0" i="0" u="none" strike="noStrike" kern="1200" spc="100" baseline="0" dirty="0" smtClean="0">
              <a:solidFill>
                <a:prstClr val="white">
                  <a:lumMod val="95000"/>
                </a:prstClr>
              </a:solidFill>
              <a:effectLst/>
              <a:latin typeface="+mn-lt"/>
              <a:ea typeface="+mn-ea"/>
              <a:cs typeface="+mn-cs"/>
            </a:endParaRPr>
          </a:p>
        </c:rich>
      </c:tx>
      <c:layout/>
      <c:overlay val="0"/>
      <c:spPr>
        <a:noFill/>
        <a:ln>
          <a:noFill/>
        </a:ln>
        <a:effectLst/>
      </c:spPr>
    </c:title>
    <c:autoTitleDeleted val="0"/>
    <c:view3D>
      <c:rotX val="15"/>
      <c:rotY val="20"/>
      <c:depthPercent val="100"/>
      <c:rAngAx val="1"/>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bar3DChart>
        <c:barDir val="col"/>
        <c:grouping val="stacked"/>
        <c:varyColors val="0"/>
        <c:ser>
          <c:idx val="0"/>
          <c:order val="0"/>
          <c:tx>
            <c:strRef>
              <c:f>Sheet1!$B$1</c:f>
              <c:strCache>
                <c:ptCount val="1"/>
                <c:pt idx="0">
                  <c:v>Series 1</c:v>
                </c:pt>
              </c:strCache>
            </c:strRef>
          </c:tx>
          <c:spPr>
            <a:gradFill rotWithShape="1">
              <a:gsLst>
                <a:gs pos="0">
                  <a:schemeClr val="accent1">
                    <a:shade val="85000"/>
                    <a:satMod val="130000"/>
                  </a:schemeClr>
                </a:gs>
                <a:gs pos="34000">
                  <a:schemeClr val="accent1">
                    <a:shade val="87000"/>
                    <a:satMod val="125000"/>
                  </a:schemeClr>
                </a:gs>
                <a:gs pos="70000">
                  <a:schemeClr val="accent1">
                    <a:tint val="100000"/>
                    <a:shade val="90000"/>
                    <a:satMod val="130000"/>
                  </a:schemeClr>
                </a:gs>
                <a:gs pos="100000">
                  <a:schemeClr val="accent1">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a:solidFill>
                        <a:schemeClr val="lt1">
                          <a:lumMod val="95000"/>
                          <a:alpha val="54000"/>
                        </a:schemeClr>
                      </a:solidFill>
                    </a:ln>
                    <a:effectLst/>
                  </c:spPr>
                </c15:leaderLines>
              </c:ext>
            </c:extLst>
          </c:dLbls>
          <c:cat>
            <c:numRef>
              <c:f>Sheet1!$A$2:$A$11</c:f>
              <c:numCache>
                <c:formatCode>General</c:formatCode>
                <c:ptCount val="10"/>
                <c:pt idx="0">
                  <c:v>2005.0</c:v>
                </c:pt>
                <c:pt idx="1">
                  <c:v>2006.0</c:v>
                </c:pt>
                <c:pt idx="2">
                  <c:v>2007.0</c:v>
                </c:pt>
                <c:pt idx="3">
                  <c:v>2008.0</c:v>
                </c:pt>
                <c:pt idx="4">
                  <c:v>2009.0</c:v>
                </c:pt>
                <c:pt idx="5">
                  <c:v>2010.0</c:v>
                </c:pt>
                <c:pt idx="6">
                  <c:v>2011.0</c:v>
                </c:pt>
                <c:pt idx="7">
                  <c:v>2012.0</c:v>
                </c:pt>
                <c:pt idx="8">
                  <c:v>2013.0</c:v>
                </c:pt>
                <c:pt idx="9">
                  <c:v>2014.0</c:v>
                </c:pt>
              </c:numCache>
            </c:numRef>
          </c:cat>
          <c:val>
            <c:numRef>
              <c:f>Sheet1!$B$2:$B$11</c:f>
              <c:numCache>
                <c:formatCode>General</c:formatCode>
                <c:ptCount val="10"/>
                <c:pt idx="0">
                  <c:v>2644.0</c:v>
                </c:pt>
                <c:pt idx="1">
                  <c:v>2818.0</c:v>
                </c:pt>
                <c:pt idx="2">
                  <c:v>2631.0</c:v>
                </c:pt>
                <c:pt idx="3">
                  <c:v>3747.0</c:v>
                </c:pt>
                <c:pt idx="4">
                  <c:v>10677.0</c:v>
                </c:pt>
                <c:pt idx="5">
                  <c:v>10646.0</c:v>
                </c:pt>
                <c:pt idx="6">
                  <c:v>8410.0</c:v>
                </c:pt>
                <c:pt idx="7">
                  <c:v>7752.0</c:v>
                </c:pt>
                <c:pt idx="8">
                  <c:v>8887.0</c:v>
                </c:pt>
                <c:pt idx="9">
                  <c:v>9563.0</c:v>
                </c:pt>
              </c:numCache>
            </c:numRef>
          </c:val>
        </c:ser>
        <c:dLbls>
          <c:showLegendKey val="0"/>
          <c:showVal val="1"/>
          <c:showCatName val="0"/>
          <c:showSerName val="0"/>
          <c:showPercent val="0"/>
          <c:showBubbleSize val="0"/>
        </c:dLbls>
        <c:gapWidth val="150"/>
        <c:shape val="box"/>
        <c:axId val="2116547240"/>
        <c:axId val="2116820792"/>
        <c:axId val="0"/>
      </c:bar3DChart>
      <c:catAx>
        <c:axId val="2116547240"/>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6820792"/>
        <c:crosses val="autoZero"/>
        <c:auto val="1"/>
        <c:lblAlgn val="ctr"/>
        <c:lblOffset val="100"/>
        <c:noMultiLvlLbl val="0"/>
      </c:catAx>
      <c:valAx>
        <c:axId val="2116820792"/>
        <c:scaling>
          <c:orientation val="minMax"/>
        </c:scaling>
        <c:delete val="0"/>
        <c:axPos val="l"/>
        <c:majorGridlines>
          <c:spPr>
            <a:ln w="9525" cap="flat" cmpd="sng" algn="ctr">
              <a:solidFill>
                <a:schemeClr val="dk1">
                  <a:lumMod val="50000"/>
                  <a:lumOff val="5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2116547240"/>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4">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dk1">
            <a:lumMod val="50000"/>
            <a:lumOff val="50000"/>
          </a:schemeClr>
        </a:solidFill>
        <a:round/>
      </a:ln>
    </cs:spPr>
  </cs:gridlineMajor>
  <cs:gridlineMinor>
    <cs:lnRef idx="0"/>
    <cs:fillRef idx="0"/>
    <cs:effectRef idx="0"/>
    <cs:fontRef idx="minor">
      <a:schemeClr val="tx1"/>
    </cs:fontRef>
    <cs:spPr>
      <a:ln>
        <a:solidFill>
          <a:schemeClr val="dk1">
            <a:lumMod val="60000"/>
            <a:lumOff val="40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diagrams/_rels/data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jpg"/></Relationships>
</file>

<file path=ppt/diagrams/_rels/data2.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s>
</file>

<file path=ppt/diagrams/_rels/data3.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image" Target="../media/image20.jpg"/><Relationship Id="rId3" Type="http://schemas.openxmlformats.org/officeDocument/2006/relationships/image" Target="../media/image21.jpg"/></Relationships>
</file>

<file path=ppt/diagrams/_rels/drawing1.xml.rels><?xml version="1.0" encoding="UTF-8" standalone="yes"?>
<Relationships xmlns="http://schemas.openxmlformats.org/package/2006/relationships"><Relationship Id="rId1" Type="http://schemas.openxmlformats.org/officeDocument/2006/relationships/image" Target="../media/image4.jpg"/><Relationship Id="rId2" Type="http://schemas.openxmlformats.org/officeDocument/2006/relationships/image" Target="../media/image5.jpg"/></Relationships>
</file>

<file path=ppt/diagrams/_rels/drawing2.xml.rels><?xml version="1.0" encoding="UTF-8" standalone="yes"?>
<Relationships xmlns="http://schemas.openxmlformats.org/package/2006/relationships"><Relationship Id="rId1" Type="http://schemas.openxmlformats.org/officeDocument/2006/relationships/image" Target="../media/image8.jpg"/><Relationship Id="rId2" Type="http://schemas.openxmlformats.org/officeDocument/2006/relationships/image" Target="../media/image9.jpg"/></Relationships>
</file>

<file path=ppt/diagrams/_rels/drawing3.xml.rels><?xml version="1.0" encoding="UTF-8" standalone="yes"?>
<Relationships xmlns="http://schemas.openxmlformats.org/package/2006/relationships"><Relationship Id="rId1" Type="http://schemas.openxmlformats.org/officeDocument/2006/relationships/image" Target="../media/image19.jpg"/><Relationship Id="rId2" Type="http://schemas.openxmlformats.org/officeDocument/2006/relationships/image" Target="../media/image20.jpg"/><Relationship Id="rId3" Type="http://schemas.openxmlformats.org/officeDocument/2006/relationships/image" Target="../media/image2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A6B5237-825D-4550-8B63-F4B83FEBC145}"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lt-LT"/>
        </a:p>
      </dgm:t>
    </dgm:pt>
    <dgm:pt modelId="{C0A76309-A754-4DD6-93BE-D5330B9EE133}">
      <dgm:prSet phldrT="[Text]"/>
      <dgm:spPr/>
      <dgm:t>
        <a:bodyPr/>
        <a:lstStyle/>
        <a:p>
          <a:r>
            <a:rPr lang="lt-LT" dirty="0" smtClean="0"/>
            <a:t>To</a:t>
          </a:r>
          <a:r>
            <a:rPr lang="en-GB" dirty="0" smtClean="0"/>
            <a:t> enlarge choice of qualified bankruptcy administrators and more favourable conditions for the persons to prepare for bankruptcy</a:t>
          </a:r>
          <a:r>
            <a:rPr lang="lt-LT" dirty="0" smtClean="0"/>
            <a:t>.</a:t>
          </a:r>
          <a:endParaRPr lang="lt-LT" dirty="0"/>
        </a:p>
      </dgm:t>
    </dgm:pt>
    <dgm:pt modelId="{018C86CC-9C78-448B-8872-B41F9B338880}" type="parTrans" cxnId="{CC5CF3C6-BAFC-4FC0-8EE7-1C19F8E82E46}">
      <dgm:prSet/>
      <dgm:spPr/>
      <dgm:t>
        <a:bodyPr/>
        <a:lstStyle/>
        <a:p>
          <a:endParaRPr lang="lt-LT"/>
        </a:p>
      </dgm:t>
    </dgm:pt>
    <dgm:pt modelId="{7372A9A2-8028-491F-8B66-7E76FC1B85B1}" type="sibTrans" cxnId="{CC5CF3C6-BAFC-4FC0-8EE7-1C19F8E82E46}">
      <dgm:prSet/>
      <dgm:spPr/>
      <dgm:t>
        <a:bodyPr/>
        <a:lstStyle/>
        <a:p>
          <a:endParaRPr lang="lt-LT"/>
        </a:p>
      </dgm:t>
    </dgm:pt>
    <dgm:pt modelId="{7E0855B2-CC3B-474E-BD5D-B6FB8E548273}">
      <dgm:prSet phldrT="[Text]"/>
      <dgm:spPr/>
      <dgm:t>
        <a:bodyPr/>
        <a:lstStyle/>
        <a:p>
          <a:r>
            <a:rPr lang="lt-LT" dirty="0" smtClean="0"/>
            <a:t>T</a:t>
          </a:r>
          <a:r>
            <a:rPr lang="en-US" dirty="0" smtClean="0"/>
            <a:t>he lower</a:t>
          </a:r>
          <a:r>
            <a:rPr lang="en-GB" dirty="0" smtClean="0"/>
            <a:t> price of bankruptcy proceedings carried out by  enforcement agents compared with the average prices of other bankruptcy administrators. </a:t>
          </a:r>
          <a:endParaRPr lang="lt-LT" dirty="0"/>
        </a:p>
      </dgm:t>
    </dgm:pt>
    <dgm:pt modelId="{33A119A5-D035-46F4-B14A-D779BA5159A1}" type="parTrans" cxnId="{38F5F219-0979-495C-843D-E35C9A50B9DC}">
      <dgm:prSet/>
      <dgm:spPr/>
      <dgm:t>
        <a:bodyPr/>
        <a:lstStyle/>
        <a:p>
          <a:endParaRPr lang="lt-LT"/>
        </a:p>
      </dgm:t>
    </dgm:pt>
    <dgm:pt modelId="{B75174BC-9F4D-4A40-89CE-6B1592E202B3}" type="sibTrans" cxnId="{38F5F219-0979-495C-843D-E35C9A50B9DC}">
      <dgm:prSet/>
      <dgm:spPr/>
      <dgm:t>
        <a:bodyPr/>
        <a:lstStyle/>
        <a:p>
          <a:endParaRPr lang="lt-LT"/>
        </a:p>
      </dgm:t>
    </dgm:pt>
    <dgm:pt modelId="{3ECDC2E2-5759-42FE-9BE5-04F4777A6F72}">
      <dgm:prSet phldrT="[Text]" custT="1"/>
      <dgm:spPr/>
      <dgm:t>
        <a:bodyPr/>
        <a:lstStyle/>
        <a:p>
          <a:r>
            <a:rPr lang="en-GB" sz="1800" dirty="0" smtClean="0"/>
            <a:t>Lithuanian enforcement agents are entitled to render natural and legal persons’ bankruptcy administration services </a:t>
          </a:r>
          <a:endParaRPr lang="lt-LT" sz="1800" dirty="0" smtClean="0"/>
        </a:p>
        <a:p>
          <a:r>
            <a:rPr lang="en-GB" sz="2400" b="1" dirty="0" smtClean="0">
              <a:solidFill>
                <a:srgbClr val="C00000"/>
              </a:solidFill>
            </a:rPr>
            <a:t>since 1 July, 2014</a:t>
          </a:r>
          <a:r>
            <a:rPr lang="lt-LT" sz="2400" b="1" dirty="0" smtClean="0">
              <a:solidFill>
                <a:srgbClr val="C00000"/>
              </a:solidFill>
            </a:rPr>
            <a:t>.</a:t>
          </a:r>
          <a:r>
            <a:rPr lang="en-GB" sz="2400" b="1" dirty="0" smtClean="0">
              <a:solidFill>
                <a:srgbClr val="C00000"/>
              </a:solidFill>
            </a:rPr>
            <a:t> </a:t>
          </a:r>
          <a:endParaRPr lang="lt-LT" sz="2400" b="1" dirty="0">
            <a:solidFill>
              <a:srgbClr val="C00000"/>
            </a:solidFill>
          </a:endParaRPr>
        </a:p>
      </dgm:t>
    </dgm:pt>
    <dgm:pt modelId="{B329623A-0CD4-467A-9FBF-1B6B6826DC30}" type="sibTrans" cxnId="{EEE283FC-62FF-44EF-B4C4-A3921AECB3E8}">
      <dgm:prSet/>
      <dgm:spPr/>
      <dgm:t>
        <a:bodyPr/>
        <a:lstStyle/>
        <a:p>
          <a:endParaRPr lang="lt-LT"/>
        </a:p>
      </dgm:t>
    </dgm:pt>
    <dgm:pt modelId="{75EE81C7-D267-45D9-A5C7-0AB14F9B6929}" type="parTrans" cxnId="{EEE283FC-62FF-44EF-B4C4-A3921AECB3E8}">
      <dgm:prSet/>
      <dgm:spPr/>
      <dgm:t>
        <a:bodyPr/>
        <a:lstStyle/>
        <a:p>
          <a:endParaRPr lang="lt-LT"/>
        </a:p>
      </dgm:t>
    </dgm:pt>
    <dgm:pt modelId="{F78FA90F-F4E9-472C-9E57-D0912D57D62B}" type="pres">
      <dgm:prSet presAssocID="{EA6B5237-825D-4550-8B63-F4B83FEBC145}" presName="layout" presStyleCnt="0">
        <dgm:presLayoutVars>
          <dgm:chMax/>
          <dgm:chPref/>
          <dgm:dir/>
          <dgm:animOne val="branch"/>
          <dgm:animLvl val="lvl"/>
          <dgm:resizeHandles/>
        </dgm:presLayoutVars>
      </dgm:prSet>
      <dgm:spPr/>
      <dgm:t>
        <a:bodyPr/>
        <a:lstStyle/>
        <a:p>
          <a:endParaRPr lang="lt-LT"/>
        </a:p>
      </dgm:t>
    </dgm:pt>
    <dgm:pt modelId="{B198333E-8F63-482C-86CB-4FD2F1869CD6}" type="pres">
      <dgm:prSet presAssocID="{3ECDC2E2-5759-42FE-9BE5-04F4777A6F72}" presName="root" presStyleCnt="0">
        <dgm:presLayoutVars>
          <dgm:chMax/>
          <dgm:chPref val="4"/>
        </dgm:presLayoutVars>
      </dgm:prSet>
      <dgm:spPr/>
    </dgm:pt>
    <dgm:pt modelId="{8C32D2E9-DB5E-4CF3-B0E6-78624C98F8EA}" type="pres">
      <dgm:prSet presAssocID="{3ECDC2E2-5759-42FE-9BE5-04F4777A6F72}" presName="rootComposite" presStyleCnt="0">
        <dgm:presLayoutVars/>
      </dgm:prSet>
      <dgm:spPr/>
    </dgm:pt>
    <dgm:pt modelId="{2752FE2E-F6FC-44F8-ABD4-08DD750B3887}" type="pres">
      <dgm:prSet presAssocID="{3ECDC2E2-5759-42FE-9BE5-04F4777A6F72}" presName="rootText" presStyleLbl="node0" presStyleIdx="0" presStyleCnt="1" custLinFactNeighborX="8352" custLinFactNeighborY="809">
        <dgm:presLayoutVars>
          <dgm:chMax/>
          <dgm:chPref val="4"/>
        </dgm:presLayoutVars>
      </dgm:prSet>
      <dgm:spPr/>
      <dgm:t>
        <a:bodyPr/>
        <a:lstStyle/>
        <a:p>
          <a:endParaRPr lang="lt-LT"/>
        </a:p>
      </dgm:t>
    </dgm:pt>
    <dgm:pt modelId="{771DEA2D-E2E3-4B9C-BC5A-732705A9C690}" type="pres">
      <dgm:prSet presAssocID="{3ECDC2E2-5759-42FE-9BE5-04F4777A6F72}" presName="childShape" presStyleCnt="0">
        <dgm:presLayoutVars>
          <dgm:chMax val="0"/>
          <dgm:chPref val="0"/>
        </dgm:presLayoutVars>
      </dgm:prSet>
      <dgm:spPr/>
    </dgm:pt>
    <dgm:pt modelId="{5A1D011E-5131-4953-9B1D-A63A800EC4BB}" type="pres">
      <dgm:prSet presAssocID="{C0A76309-A754-4DD6-93BE-D5330B9EE133}" presName="childComposite" presStyleCnt="0">
        <dgm:presLayoutVars>
          <dgm:chMax val="0"/>
          <dgm:chPref val="0"/>
        </dgm:presLayoutVars>
      </dgm:prSet>
      <dgm:spPr/>
    </dgm:pt>
    <dgm:pt modelId="{7B3B1950-43BC-4B35-BE04-1DDC0F535A49}" type="pres">
      <dgm:prSet presAssocID="{C0A76309-A754-4DD6-93BE-D5330B9EE133}" presName="Image" presStyleLbl="node1" presStyleIdx="0" presStyleCnt="2" custLinFactNeighborX="0" custLinFactNeighborY="23459"/>
      <dgm:spPr>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dgm:spPr>
    </dgm:pt>
    <dgm:pt modelId="{F9114127-34FA-4FA8-8EBD-A88DF40174A6}" type="pres">
      <dgm:prSet presAssocID="{C0A76309-A754-4DD6-93BE-D5330B9EE133}" presName="childText" presStyleLbl="lnNode1" presStyleIdx="0" presStyleCnt="2" custLinFactNeighborX="208" custLinFactNeighborY="24267">
        <dgm:presLayoutVars>
          <dgm:chMax val="0"/>
          <dgm:chPref val="0"/>
          <dgm:bulletEnabled val="1"/>
        </dgm:presLayoutVars>
      </dgm:prSet>
      <dgm:spPr/>
      <dgm:t>
        <a:bodyPr/>
        <a:lstStyle/>
        <a:p>
          <a:endParaRPr lang="lt-LT"/>
        </a:p>
      </dgm:t>
    </dgm:pt>
    <dgm:pt modelId="{ADDC46ED-D5A0-41C7-8A41-A94D3AB4016D}" type="pres">
      <dgm:prSet presAssocID="{7E0855B2-CC3B-474E-BD5D-B6FB8E548273}" presName="childComposite" presStyleCnt="0">
        <dgm:presLayoutVars>
          <dgm:chMax val="0"/>
          <dgm:chPref val="0"/>
        </dgm:presLayoutVars>
      </dgm:prSet>
      <dgm:spPr/>
    </dgm:pt>
    <dgm:pt modelId="{8D9AEC9E-EC7F-49AB-B24F-C99169D4897A}" type="pres">
      <dgm:prSet presAssocID="{7E0855B2-CC3B-474E-BD5D-B6FB8E548273}" presName="Image" presStyleLbl="node1" presStyleIdx="1" presStyleCnt="2" custLinFactNeighborX="0" custLinFactNeighborY="30185"/>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246CC3B0-4289-4E04-A58C-CB654834EA80}" type="pres">
      <dgm:prSet presAssocID="{7E0855B2-CC3B-474E-BD5D-B6FB8E548273}" presName="childText" presStyleLbl="lnNode1" presStyleIdx="1" presStyleCnt="2" custLinFactNeighborY="26341">
        <dgm:presLayoutVars>
          <dgm:chMax val="0"/>
          <dgm:chPref val="0"/>
          <dgm:bulletEnabled val="1"/>
        </dgm:presLayoutVars>
      </dgm:prSet>
      <dgm:spPr/>
      <dgm:t>
        <a:bodyPr/>
        <a:lstStyle/>
        <a:p>
          <a:endParaRPr lang="lt-LT"/>
        </a:p>
      </dgm:t>
    </dgm:pt>
  </dgm:ptLst>
  <dgm:cxnLst>
    <dgm:cxn modelId="{26932921-7883-48DD-9915-131E3C73C1D1}" type="presOf" srcId="{EA6B5237-825D-4550-8B63-F4B83FEBC145}" destId="{F78FA90F-F4E9-472C-9E57-D0912D57D62B}" srcOrd="0" destOrd="0" presId="urn:microsoft.com/office/officeart/2008/layout/PictureAccentList"/>
    <dgm:cxn modelId="{EEE283FC-62FF-44EF-B4C4-A3921AECB3E8}" srcId="{EA6B5237-825D-4550-8B63-F4B83FEBC145}" destId="{3ECDC2E2-5759-42FE-9BE5-04F4777A6F72}" srcOrd="0" destOrd="0" parTransId="{75EE81C7-D267-45D9-A5C7-0AB14F9B6929}" sibTransId="{B329623A-0CD4-467A-9FBF-1B6B6826DC30}"/>
    <dgm:cxn modelId="{03DB6588-875D-49D3-8F6B-B19D2607AE52}" type="presOf" srcId="{7E0855B2-CC3B-474E-BD5D-B6FB8E548273}" destId="{246CC3B0-4289-4E04-A58C-CB654834EA80}" srcOrd="0" destOrd="0" presId="urn:microsoft.com/office/officeart/2008/layout/PictureAccentList"/>
    <dgm:cxn modelId="{B50B1325-7728-42CC-95C0-41AFE5EC1E4E}" type="presOf" srcId="{3ECDC2E2-5759-42FE-9BE5-04F4777A6F72}" destId="{2752FE2E-F6FC-44F8-ABD4-08DD750B3887}" srcOrd="0" destOrd="0" presId="urn:microsoft.com/office/officeart/2008/layout/PictureAccentList"/>
    <dgm:cxn modelId="{7F28D1E2-9F19-4C97-965D-744D5C4F6695}" type="presOf" srcId="{C0A76309-A754-4DD6-93BE-D5330B9EE133}" destId="{F9114127-34FA-4FA8-8EBD-A88DF40174A6}" srcOrd="0" destOrd="0" presId="urn:microsoft.com/office/officeart/2008/layout/PictureAccentList"/>
    <dgm:cxn modelId="{CC5CF3C6-BAFC-4FC0-8EE7-1C19F8E82E46}" srcId="{3ECDC2E2-5759-42FE-9BE5-04F4777A6F72}" destId="{C0A76309-A754-4DD6-93BE-D5330B9EE133}" srcOrd="0" destOrd="0" parTransId="{018C86CC-9C78-448B-8872-B41F9B338880}" sibTransId="{7372A9A2-8028-491F-8B66-7E76FC1B85B1}"/>
    <dgm:cxn modelId="{38F5F219-0979-495C-843D-E35C9A50B9DC}" srcId="{3ECDC2E2-5759-42FE-9BE5-04F4777A6F72}" destId="{7E0855B2-CC3B-474E-BD5D-B6FB8E548273}" srcOrd="1" destOrd="0" parTransId="{33A119A5-D035-46F4-B14A-D779BA5159A1}" sibTransId="{B75174BC-9F4D-4A40-89CE-6B1592E202B3}"/>
    <dgm:cxn modelId="{B6F09CD4-CDFC-4E36-82D2-83BD586ED8DB}" type="presParOf" srcId="{F78FA90F-F4E9-472C-9E57-D0912D57D62B}" destId="{B198333E-8F63-482C-86CB-4FD2F1869CD6}" srcOrd="0" destOrd="0" presId="urn:microsoft.com/office/officeart/2008/layout/PictureAccentList"/>
    <dgm:cxn modelId="{F0FBD921-6FBA-45AD-8675-DA71D23441A5}" type="presParOf" srcId="{B198333E-8F63-482C-86CB-4FD2F1869CD6}" destId="{8C32D2E9-DB5E-4CF3-B0E6-78624C98F8EA}" srcOrd="0" destOrd="0" presId="urn:microsoft.com/office/officeart/2008/layout/PictureAccentList"/>
    <dgm:cxn modelId="{428118FD-6E61-43BD-93CB-2FD8B4B074AC}" type="presParOf" srcId="{8C32D2E9-DB5E-4CF3-B0E6-78624C98F8EA}" destId="{2752FE2E-F6FC-44F8-ABD4-08DD750B3887}" srcOrd="0" destOrd="0" presId="urn:microsoft.com/office/officeart/2008/layout/PictureAccentList"/>
    <dgm:cxn modelId="{658D89D7-EA37-4788-B7C6-03C06C30298D}" type="presParOf" srcId="{B198333E-8F63-482C-86CB-4FD2F1869CD6}" destId="{771DEA2D-E2E3-4B9C-BC5A-732705A9C690}" srcOrd="1" destOrd="0" presId="urn:microsoft.com/office/officeart/2008/layout/PictureAccentList"/>
    <dgm:cxn modelId="{00312849-249F-4694-A39A-7B7E214341F8}" type="presParOf" srcId="{771DEA2D-E2E3-4B9C-BC5A-732705A9C690}" destId="{5A1D011E-5131-4953-9B1D-A63A800EC4BB}" srcOrd="0" destOrd="0" presId="urn:microsoft.com/office/officeart/2008/layout/PictureAccentList"/>
    <dgm:cxn modelId="{05E73AD5-1382-4B19-B1C7-1F9FE59C48EA}" type="presParOf" srcId="{5A1D011E-5131-4953-9B1D-A63A800EC4BB}" destId="{7B3B1950-43BC-4B35-BE04-1DDC0F535A49}" srcOrd="0" destOrd="0" presId="urn:microsoft.com/office/officeart/2008/layout/PictureAccentList"/>
    <dgm:cxn modelId="{558A019C-20A5-4171-A40F-3F0891301649}" type="presParOf" srcId="{5A1D011E-5131-4953-9B1D-A63A800EC4BB}" destId="{F9114127-34FA-4FA8-8EBD-A88DF40174A6}" srcOrd="1" destOrd="0" presId="urn:microsoft.com/office/officeart/2008/layout/PictureAccentList"/>
    <dgm:cxn modelId="{60C9F39C-C58D-4CE2-A722-E8DC82570241}" type="presParOf" srcId="{771DEA2D-E2E3-4B9C-BC5A-732705A9C690}" destId="{ADDC46ED-D5A0-41C7-8A41-A94D3AB4016D}" srcOrd="1" destOrd="0" presId="urn:microsoft.com/office/officeart/2008/layout/PictureAccentList"/>
    <dgm:cxn modelId="{3BE34474-9F46-4FBE-890A-F16B615ECBB8}" type="presParOf" srcId="{ADDC46ED-D5A0-41C7-8A41-A94D3AB4016D}" destId="{8D9AEC9E-EC7F-49AB-B24F-C99169D4897A}" srcOrd="0" destOrd="0" presId="urn:microsoft.com/office/officeart/2008/layout/PictureAccentList"/>
    <dgm:cxn modelId="{A0C728F3-A4F7-4B11-9019-1466300D6CC8}" type="presParOf" srcId="{ADDC46ED-D5A0-41C7-8A41-A94D3AB4016D}" destId="{246CC3B0-4289-4E04-A58C-CB654834EA80}"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35EDC1C-4C84-411D-927F-323DD6B90AE3}"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lt-LT"/>
        </a:p>
      </dgm:t>
    </dgm:pt>
    <dgm:pt modelId="{F2A60EED-9FD7-479D-A388-6629A91EADC0}">
      <dgm:prSet phldrT="[Text]"/>
      <dgm:spPr>
        <a:solidFill>
          <a:schemeClr val="accent4">
            <a:lumMod val="75000"/>
          </a:schemeClr>
        </a:solidFill>
        <a:ln>
          <a:solidFill>
            <a:schemeClr val="accent6">
              <a:lumMod val="60000"/>
              <a:lumOff val="40000"/>
            </a:schemeClr>
          </a:solidFill>
        </a:ln>
      </dgm:spPr>
      <dgm:t>
        <a:bodyPr/>
        <a:lstStyle/>
        <a:p>
          <a:r>
            <a:rPr lang="en-US" dirty="0" smtClean="0"/>
            <a:t>The enforcement agent-bankruptcy administrator services have not yet been applied in practice.</a:t>
          </a:r>
          <a:endParaRPr lang="lt-LT" dirty="0"/>
        </a:p>
      </dgm:t>
    </dgm:pt>
    <dgm:pt modelId="{1FD4CF6B-0415-4403-8901-52D93A4B01E2}" type="parTrans" cxnId="{A3F25584-1ABA-4BB2-AFC9-57847E6C80D0}">
      <dgm:prSet/>
      <dgm:spPr/>
      <dgm:t>
        <a:bodyPr/>
        <a:lstStyle/>
        <a:p>
          <a:endParaRPr lang="lt-LT"/>
        </a:p>
      </dgm:t>
    </dgm:pt>
    <dgm:pt modelId="{41E1139D-9B35-4E31-A933-1B83D13AF909}" type="sibTrans" cxnId="{A3F25584-1ABA-4BB2-AFC9-57847E6C80D0}">
      <dgm:prSet/>
      <dgm:spPr/>
      <dgm:t>
        <a:bodyPr/>
        <a:lstStyle/>
        <a:p>
          <a:endParaRPr lang="lt-LT"/>
        </a:p>
      </dgm:t>
    </dgm:pt>
    <dgm:pt modelId="{59E73414-1F8B-4ABB-9350-3197BCD648DD}">
      <dgm:prSet phldrT="[Text]"/>
      <dgm:spPr>
        <a:solidFill>
          <a:schemeClr val="accent4">
            <a:lumMod val="75000"/>
          </a:schemeClr>
        </a:solidFill>
      </dgm:spPr>
      <dgm:t>
        <a:bodyPr/>
        <a:lstStyle/>
        <a:p>
          <a:r>
            <a:rPr lang="en-US" b="0" dirty="0" smtClean="0"/>
            <a:t>Lithuanian legal persons in bankruptcy cannot choose or propose the adjudication of candidates for a bankruptcy administration from 1 January, 2015, as before. Administrators are now selected through software.</a:t>
          </a:r>
          <a:endParaRPr lang="lt-LT" b="0" dirty="0"/>
        </a:p>
      </dgm:t>
    </dgm:pt>
    <dgm:pt modelId="{2749B192-0A31-4666-8415-6C74D2F983B6}" type="parTrans" cxnId="{756E495B-07EE-444C-BCF1-1A27D6276BA1}">
      <dgm:prSet/>
      <dgm:spPr/>
      <dgm:t>
        <a:bodyPr/>
        <a:lstStyle/>
        <a:p>
          <a:endParaRPr lang="lt-LT"/>
        </a:p>
      </dgm:t>
    </dgm:pt>
    <dgm:pt modelId="{0C524A43-1F14-4188-9F04-A3B77378DE46}" type="sibTrans" cxnId="{756E495B-07EE-444C-BCF1-1A27D6276BA1}">
      <dgm:prSet/>
      <dgm:spPr/>
      <dgm:t>
        <a:bodyPr/>
        <a:lstStyle/>
        <a:p>
          <a:endParaRPr lang="lt-LT"/>
        </a:p>
      </dgm:t>
    </dgm:pt>
    <dgm:pt modelId="{50DB8668-E473-42A5-91D8-9A7528F51402}">
      <dgm:prSet/>
      <dgm:spPr/>
      <dgm:t>
        <a:bodyPr/>
        <a:lstStyle/>
        <a:p>
          <a:r>
            <a:rPr lang="en-GB" b="0" dirty="0" smtClean="0"/>
            <a:t>There is quite a low probability that a system selects an enforcement agent from the full list of bankruptcy administrators (it consists of </a:t>
          </a:r>
          <a:r>
            <a:rPr lang="en-GB" b="1" dirty="0" smtClean="0"/>
            <a:t>524 administrators – physical persons – and 228 companies</a:t>
          </a:r>
          <a:r>
            <a:rPr lang="en-GB" b="0" dirty="0" smtClean="0"/>
            <a:t> providing bankruptcy administration) by the bankruptcy administrator.</a:t>
          </a:r>
          <a:endParaRPr lang="en-US" b="0" dirty="0"/>
        </a:p>
      </dgm:t>
    </dgm:pt>
    <dgm:pt modelId="{B86319EA-A246-4E65-8BDF-1BB760656B3C}" type="parTrans" cxnId="{F6B24B34-8DCB-4D19-8613-9EC2DF3ABCE5}">
      <dgm:prSet/>
      <dgm:spPr/>
      <dgm:t>
        <a:bodyPr/>
        <a:lstStyle/>
        <a:p>
          <a:endParaRPr lang="lt-LT"/>
        </a:p>
      </dgm:t>
    </dgm:pt>
    <dgm:pt modelId="{C013C5B0-9D35-4497-86D3-35D38580FAAF}" type="sibTrans" cxnId="{F6B24B34-8DCB-4D19-8613-9EC2DF3ABCE5}">
      <dgm:prSet/>
      <dgm:spPr/>
      <dgm:t>
        <a:bodyPr/>
        <a:lstStyle/>
        <a:p>
          <a:endParaRPr lang="lt-LT"/>
        </a:p>
      </dgm:t>
    </dgm:pt>
    <dgm:pt modelId="{26BD957E-204A-44C9-8E46-B66D1DC2820B}" type="pres">
      <dgm:prSet presAssocID="{D35EDC1C-4C84-411D-927F-323DD6B90AE3}" presName="layout" presStyleCnt="0">
        <dgm:presLayoutVars>
          <dgm:chMax/>
          <dgm:chPref/>
          <dgm:dir/>
          <dgm:animOne val="branch"/>
          <dgm:animLvl val="lvl"/>
          <dgm:resizeHandles/>
        </dgm:presLayoutVars>
      </dgm:prSet>
      <dgm:spPr/>
      <dgm:t>
        <a:bodyPr/>
        <a:lstStyle/>
        <a:p>
          <a:endParaRPr lang="lt-LT"/>
        </a:p>
      </dgm:t>
    </dgm:pt>
    <dgm:pt modelId="{AF14D9C9-679C-4412-9E00-5A7E029AACC6}" type="pres">
      <dgm:prSet presAssocID="{F2A60EED-9FD7-479D-A388-6629A91EADC0}" presName="root" presStyleCnt="0">
        <dgm:presLayoutVars>
          <dgm:chMax/>
          <dgm:chPref val="4"/>
        </dgm:presLayoutVars>
      </dgm:prSet>
      <dgm:spPr/>
    </dgm:pt>
    <dgm:pt modelId="{8C10FBA4-C97C-4ABC-948C-B416F36FA86C}" type="pres">
      <dgm:prSet presAssocID="{F2A60EED-9FD7-479D-A388-6629A91EADC0}" presName="rootComposite" presStyleCnt="0">
        <dgm:presLayoutVars/>
      </dgm:prSet>
      <dgm:spPr/>
    </dgm:pt>
    <dgm:pt modelId="{55D1F424-5AD7-49D3-9D8D-440F652F1E9C}" type="pres">
      <dgm:prSet presAssocID="{F2A60EED-9FD7-479D-A388-6629A91EADC0}" presName="rootText" presStyleLbl="node0" presStyleIdx="0" presStyleCnt="1" custLinFactNeighborX="-10" custLinFactNeighborY="-37852">
        <dgm:presLayoutVars>
          <dgm:chMax/>
          <dgm:chPref val="4"/>
        </dgm:presLayoutVars>
      </dgm:prSet>
      <dgm:spPr/>
      <dgm:t>
        <a:bodyPr/>
        <a:lstStyle/>
        <a:p>
          <a:endParaRPr lang="lt-LT"/>
        </a:p>
      </dgm:t>
    </dgm:pt>
    <dgm:pt modelId="{2670D2F2-EA78-48B8-92CE-46F5E24FC104}" type="pres">
      <dgm:prSet presAssocID="{F2A60EED-9FD7-479D-A388-6629A91EADC0}" presName="childShape" presStyleCnt="0">
        <dgm:presLayoutVars>
          <dgm:chMax val="0"/>
          <dgm:chPref val="0"/>
        </dgm:presLayoutVars>
      </dgm:prSet>
      <dgm:spPr/>
    </dgm:pt>
    <dgm:pt modelId="{F18F96E2-EB18-430B-AC31-BE937148D798}" type="pres">
      <dgm:prSet presAssocID="{59E73414-1F8B-4ABB-9350-3197BCD648DD}" presName="childComposite" presStyleCnt="0">
        <dgm:presLayoutVars>
          <dgm:chMax val="0"/>
          <dgm:chPref val="0"/>
        </dgm:presLayoutVars>
      </dgm:prSet>
      <dgm:spPr/>
    </dgm:pt>
    <dgm:pt modelId="{098AB052-29DE-42A2-878C-6EE99AF65D03}" type="pres">
      <dgm:prSet presAssocID="{59E73414-1F8B-4ABB-9350-3197BCD648DD}" presName="Image" presStyleLbl="nod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t>
        <a:bodyPr/>
        <a:lstStyle/>
        <a:p>
          <a:endParaRPr lang="lt-LT"/>
        </a:p>
      </dgm:t>
    </dgm:pt>
    <dgm:pt modelId="{9E83446F-0625-47F3-B512-C066ACC281D5}" type="pres">
      <dgm:prSet presAssocID="{59E73414-1F8B-4ABB-9350-3197BCD648DD}" presName="childText" presStyleLbl="lnNode1" presStyleIdx="0" presStyleCnt="2">
        <dgm:presLayoutVars>
          <dgm:chMax val="0"/>
          <dgm:chPref val="0"/>
          <dgm:bulletEnabled val="1"/>
        </dgm:presLayoutVars>
      </dgm:prSet>
      <dgm:spPr/>
      <dgm:t>
        <a:bodyPr/>
        <a:lstStyle/>
        <a:p>
          <a:endParaRPr lang="lt-LT"/>
        </a:p>
      </dgm:t>
    </dgm:pt>
    <dgm:pt modelId="{C16A7200-8E7D-42CC-891A-81333A226D5F}" type="pres">
      <dgm:prSet presAssocID="{50DB8668-E473-42A5-91D8-9A7528F51402}" presName="childComposite" presStyleCnt="0">
        <dgm:presLayoutVars>
          <dgm:chMax val="0"/>
          <dgm:chPref val="0"/>
        </dgm:presLayoutVars>
      </dgm:prSet>
      <dgm:spPr/>
    </dgm:pt>
    <dgm:pt modelId="{313C55AA-22BB-4793-B0C2-086DFC205F81}" type="pres">
      <dgm:prSet presAssocID="{50DB8668-E473-42A5-91D8-9A7528F51402}" presName="Image" presStyleLbl="nod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A90D3F3D-696E-40AB-BD9D-0B575322093B}" type="pres">
      <dgm:prSet presAssocID="{50DB8668-E473-42A5-91D8-9A7528F51402}" presName="childText" presStyleLbl="lnNode1" presStyleIdx="1" presStyleCnt="2">
        <dgm:presLayoutVars>
          <dgm:chMax val="0"/>
          <dgm:chPref val="0"/>
          <dgm:bulletEnabled val="1"/>
        </dgm:presLayoutVars>
      </dgm:prSet>
      <dgm:spPr/>
      <dgm:t>
        <a:bodyPr/>
        <a:lstStyle/>
        <a:p>
          <a:endParaRPr lang="lt-LT"/>
        </a:p>
      </dgm:t>
    </dgm:pt>
  </dgm:ptLst>
  <dgm:cxnLst>
    <dgm:cxn modelId="{A1704577-6267-4D83-BFDE-636688D9DB4E}" type="presOf" srcId="{F2A60EED-9FD7-479D-A388-6629A91EADC0}" destId="{55D1F424-5AD7-49D3-9D8D-440F652F1E9C}" srcOrd="0" destOrd="0" presId="urn:microsoft.com/office/officeart/2008/layout/PictureAccentList"/>
    <dgm:cxn modelId="{756E495B-07EE-444C-BCF1-1A27D6276BA1}" srcId="{F2A60EED-9FD7-479D-A388-6629A91EADC0}" destId="{59E73414-1F8B-4ABB-9350-3197BCD648DD}" srcOrd="0" destOrd="0" parTransId="{2749B192-0A31-4666-8415-6C74D2F983B6}" sibTransId="{0C524A43-1F14-4188-9F04-A3B77378DE46}"/>
    <dgm:cxn modelId="{0751D4CF-F4B0-4533-A96A-621403A44583}" type="presOf" srcId="{59E73414-1F8B-4ABB-9350-3197BCD648DD}" destId="{9E83446F-0625-47F3-B512-C066ACC281D5}" srcOrd="0" destOrd="0" presId="urn:microsoft.com/office/officeart/2008/layout/PictureAccentList"/>
    <dgm:cxn modelId="{A3F25584-1ABA-4BB2-AFC9-57847E6C80D0}" srcId="{D35EDC1C-4C84-411D-927F-323DD6B90AE3}" destId="{F2A60EED-9FD7-479D-A388-6629A91EADC0}" srcOrd="0" destOrd="0" parTransId="{1FD4CF6B-0415-4403-8901-52D93A4B01E2}" sibTransId="{41E1139D-9B35-4E31-A933-1B83D13AF909}"/>
    <dgm:cxn modelId="{F6B24B34-8DCB-4D19-8613-9EC2DF3ABCE5}" srcId="{F2A60EED-9FD7-479D-A388-6629A91EADC0}" destId="{50DB8668-E473-42A5-91D8-9A7528F51402}" srcOrd="1" destOrd="0" parTransId="{B86319EA-A246-4E65-8BDF-1BB760656B3C}" sibTransId="{C013C5B0-9D35-4497-86D3-35D38580FAAF}"/>
    <dgm:cxn modelId="{B4E5AB75-7257-48CA-911D-E47D3E7A4BB7}" type="presOf" srcId="{D35EDC1C-4C84-411D-927F-323DD6B90AE3}" destId="{26BD957E-204A-44C9-8E46-B66D1DC2820B}" srcOrd="0" destOrd="0" presId="urn:microsoft.com/office/officeart/2008/layout/PictureAccentList"/>
    <dgm:cxn modelId="{7D74BE81-CFC0-4DF2-89BF-5C70713B3D2D}" type="presOf" srcId="{50DB8668-E473-42A5-91D8-9A7528F51402}" destId="{A90D3F3D-696E-40AB-BD9D-0B575322093B}" srcOrd="0" destOrd="0" presId="urn:microsoft.com/office/officeart/2008/layout/PictureAccentList"/>
    <dgm:cxn modelId="{3ED74F94-CB92-4CDA-8C5E-84A118232AF2}" type="presParOf" srcId="{26BD957E-204A-44C9-8E46-B66D1DC2820B}" destId="{AF14D9C9-679C-4412-9E00-5A7E029AACC6}" srcOrd="0" destOrd="0" presId="urn:microsoft.com/office/officeart/2008/layout/PictureAccentList"/>
    <dgm:cxn modelId="{7564E40F-612B-40F2-B454-1CB6E13E0AB0}" type="presParOf" srcId="{AF14D9C9-679C-4412-9E00-5A7E029AACC6}" destId="{8C10FBA4-C97C-4ABC-948C-B416F36FA86C}" srcOrd="0" destOrd="0" presId="urn:microsoft.com/office/officeart/2008/layout/PictureAccentList"/>
    <dgm:cxn modelId="{0D7382A4-C39A-457D-BFDA-7486F7E3426B}" type="presParOf" srcId="{8C10FBA4-C97C-4ABC-948C-B416F36FA86C}" destId="{55D1F424-5AD7-49D3-9D8D-440F652F1E9C}" srcOrd="0" destOrd="0" presId="urn:microsoft.com/office/officeart/2008/layout/PictureAccentList"/>
    <dgm:cxn modelId="{994C9E77-A960-490C-8BC8-B8853E66C27D}" type="presParOf" srcId="{AF14D9C9-679C-4412-9E00-5A7E029AACC6}" destId="{2670D2F2-EA78-48B8-92CE-46F5E24FC104}" srcOrd="1" destOrd="0" presId="urn:microsoft.com/office/officeart/2008/layout/PictureAccentList"/>
    <dgm:cxn modelId="{6589EDBB-850C-45EE-A8E5-551949AA5B9A}" type="presParOf" srcId="{2670D2F2-EA78-48B8-92CE-46F5E24FC104}" destId="{F18F96E2-EB18-430B-AC31-BE937148D798}" srcOrd="0" destOrd="0" presId="urn:microsoft.com/office/officeart/2008/layout/PictureAccentList"/>
    <dgm:cxn modelId="{8D52A5F1-4139-4DAA-86F6-8A349C763ADE}" type="presParOf" srcId="{F18F96E2-EB18-430B-AC31-BE937148D798}" destId="{098AB052-29DE-42A2-878C-6EE99AF65D03}" srcOrd="0" destOrd="0" presId="urn:microsoft.com/office/officeart/2008/layout/PictureAccentList"/>
    <dgm:cxn modelId="{637004E7-7004-48CB-BC35-B5055AC10316}" type="presParOf" srcId="{F18F96E2-EB18-430B-AC31-BE937148D798}" destId="{9E83446F-0625-47F3-B512-C066ACC281D5}" srcOrd="1" destOrd="0" presId="urn:microsoft.com/office/officeart/2008/layout/PictureAccentList"/>
    <dgm:cxn modelId="{FBA0E960-BCFD-4C7A-8084-7B2FE0CA136D}" type="presParOf" srcId="{2670D2F2-EA78-48B8-92CE-46F5E24FC104}" destId="{C16A7200-8E7D-42CC-891A-81333A226D5F}" srcOrd="1" destOrd="0" presId="urn:microsoft.com/office/officeart/2008/layout/PictureAccentList"/>
    <dgm:cxn modelId="{855CAE80-31A5-471B-A564-B261E403A7FB}" type="presParOf" srcId="{C16A7200-8E7D-42CC-891A-81333A226D5F}" destId="{313C55AA-22BB-4793-B0C2-086DFC205F81}" srcOrd="0" destOrd="0" presId="urn:microsoft.com/office/officeart/2008/layout/PictureAccentList"/>
    <dgm:cxn modelId="{8B324128-A2AE-4F48-A05B-D8ED5A93F1D3}" type="presParOf" srcId="{C16A7200-8E7D-42CC-891A-81333A226D5F}" destId="{A90D3F3D-696E-40AB-BD9D-0B575322093B}"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CD3F7C3-8F55-4C35-A3E7-8C6EEBE4CA42}"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lt-LT"/>
        </a:p>
      </dgm:t>
    </dgm:pt>
    <dgm:pt modelId="{1303722C-233C-40B9-9129-EFC491B2FC94}">
      <dgm:prSet phldrT="[Text]" custT="1"/>
      <dgm:spPr>
        <a:solidFill>
          <a:schemeClr val="bg2">
            <a:lumMod val="50000"/>
          </a:schemeClr>
        </a:solidFill>
      </dgm:spPr>
      <dgm:t>
        <a:bodyPr/>
        <a:lstStyle/>
        <a:p>
          <a:r>
            <a:rPr lang="lt-LT" sz="1600" dirty="0" smtClean="0"/>
            <a:t>E</a:t>
          </a:r>
          <a:r>
            <a:rPr lang="en-GB" sz="1600" dirty="0" smtClean="0"/>
            <a:t>lectronization of </a:t>
          </a:r>
          <a:r>
            <a:rPr lang="en-GB" sz="1600" dirty="0" smtClean="0"/>
            <a:t>sales </a:t>
          </a:r>
          <a:r>
            <a:rPr lang="en-GB" sz="1600" dirty="0" smtClean="0"/>
            <a:t>arranged by enforcement agents would become a logical step in the modernization of legal procedures following the </a:t>
          </a:r>
          <a:r>
            <a:rPr lang="en-GB" sz="1600" dirty="0" smtClean="0"/>
            <a:t>e-</a:t>
          </a:r>
          <a:r>
            <a:rPr lang="en-GB" sz="1600" dirty="0" smtClean="0"/>
            <a:t>auction procedure which was implemented at the beginning of </a:t>
          </a:r>
          <a:r>
            <a:rPr lang="en-GB" sz="1800" b="1" dirty="0" smtClean="0"/>
            <a:t>2013</a:t>
          </a:r>
          <a:r>
            <a:rPr lang="lt-LT" sz="1800" b="1" dirty="0" smtClean="0"/>
            <a:t>.</a:t>
          </a:r>
          <a:r>
            <a:rPr lang="en-GB" sz="1800" b="1" dirty="0" smtClean="0"/>
            <a:t> </a:t>
          </a:r>
          <a:endParaRPr lang="lt-LT" sz="1800" b="1" dirty="0"/>
        </a:p>
      </dgm:t>
    </dgm:pt>
    <dgm:pt modelId="{6B4492E3-0670-49B7-BA7A-5559E9C42E92}" type="parTrans" cxnId="{26C2FDB0-97F6-48E3-8E36-279C0680933A}">
      <dgm:prSet/>
      <dgm:spPr/>
      <dgm:t>
        <a:bodyPr/>
        <a:lstStyle/>
        <a:p>
          <a:endParaRPr lang="lt-LT"/>
        </a:p>
      </dgm:t>
    </dgm:pt>
    <dgm:pt modelId="{F863EB3C-AE64-423E-99EC-185FA77A25A6}" type="sibTrans" cxnId="{26C2FDB0-97F6-48E3-8E36-279C0680933A}">
      <dgm:prSet/>
      <dgm:spPr/>
      <dgm:t>
        <a:bodyPr/>
        <a:lstStyle/>
        <a:p>
          <a:endParaRPr lang="lt-LT"/>
        </a:p>
      </dgm:t>
    </dgm:pt>
    <dgm:pt modelId="{7B04359D-FF06-4C91-BED3-564ED201C133}">
      <dgm:prSet custT="1"/>
      <dgm:spPr>
        <a:solidFill>
          <a:schemeClr val="accent4"/>
        </a:solidFill>
      </dgm:spPr>
      <dgm:t>
        <a:bodyPr/>
        <a:lstStyle/>
        <a:p>
          <a:r>
            <a:rPr lang="en-US" sz="1600" b="0" dirty="0" smtClean="0"/>
            <a:t>Chamber of Enforcement Agents of Lithuania seeks </a:t>
          </a:r>
          <a:r>
            <a:rPr lang="en-US" sz="1600" b="0" dirty="0" smtClean="0"/>
            <a:t>electronic unencumbered </a:t>
          </a:r>
          <a:r>
            <a:rPr lang="en-US" sz="1600" b="0" dirty="0" smtClean="0"/>
            <a:t>property </a:t>
          </a:r>
          <a:r>
            <a:rPr lang="en-US" sz="1600" b="0" dirty="0" smtClean="0"/>
            <a:t>sales </a:t>
          </a:r>
          <a:r>
            <a:rPr lang="en-US" sz="1600" b="0" dirty="0" smtClean="0"/>
            <a:t>to be the </a:t>
          </a:r>
          <a:r>
            <a:rPr lang="lt-LT" sz="1600" b="0" dirty="0" smtClean="0"/>
            <a:t>new</a:t>
          </a:r>
          <a:r>
            <a:rPr lang="en-US" sz="1600" b="0" dirty="0" smtClean="0"/>
            <a:t> legal service rendered by enforcement agents.</a:t>
          </a:r>
          <a:endParaRPr lang="lt-LT" sz="1600" b="0" dirty="0"/>
        </a:p>
      </dgm:t>
    </dgm:pt>
    <dgm:pt modelId="{FC1A24AE-8E09-4D57-98F0-C6E2552FE17A}" type="parTrans" cxnId="{9B779E62-CAE6-4139-8BE9-E29E2046CD1B}">
      <dgm:prSet/>
      <dgm:spPr/>
      <dgm:t>
        <a:bodyPr/>
        <a:lstStyle/>
        <a:p>
          <a:endParaRPr lang="lt-LT"/>
        </a:p>
      </dgm:t>
    </dgm:pt>
    <dgm:pt modelId="{9AB9544E-B045-45B5-BEE7-C29CC44E946F}" type="sibTrans" cxnId="{9B779E62-CAE6-4139-8BE9-E29E2046CD1B}">
      <dgm:prSet/>
      <dgm:spPr/>
      <dgm:t>
        <a:bodyPr/>
        <a:lstStyle/>
        <a:p>
          <a:endParaRPr lang="lt-LT"/>
        </a:p>
      </dgm:t>
    </dgm:pt>
    <dgm:pt modelId="{58B22280-9A66-448C-91AE-7B8CE97E9C1F}">
      <dgm:prSet phldrT="[Text]" custT="1"/>
      <dgm:spPr>
        <a:solidFill>
          <a:schemeClr val="accent2">
            <a:lumMod val="75000"/>
          </a:schemeClr>
        </a:solidFill>
      </dgm:spPr>
      <dgm:t>
        <a:bodyPr/>
        <a:lstStyle/>
        <a:p>
          <a:r>
            <a:rPr lang="en-GB" sz="1600" dirty="0" smtClean="0"/>
            <a:t>Within two years of the </a:t>
          </a:r>
          <a:r>
            <a:rPr lang="en-GB" sz="1600" dirty="0" smtClean="0"/>
            <a:t>e-</a:t>
          </a:r>
          <a:r>
            <a:rPr lang="en-GB" sz="1600" dirty="0" smtClean="0"/>
            <a:t>auction service </a:t>
          </a:r>
          <a:r>
            <a:rPr lang="en-GB" sz="1400" dirty="0" smtClean="0"/>
            <a:t>(1 January 2013 – 31 December 2014)</a:t>
          </a:r>
          <a:r>
            <a:rPr lang="en-GB" sz="1600" dirty="0" smtClean="0"/>
            <a:t>, there have been </a:t>
          </a:r>
          <a:r>
            <a:rPr lang="en-GB" sz="1800" b="1" dirty="0" smtClean="0"/>
            <a:t>6,769</a:t>
          </a:r>
          <a:r>
            <a:rPr lang="en-GB" sz="1600" dirty="0" smtClean="0"/>
            <a:t> e-auctions announced. </a:t>
          </a:r>
          <a:endParaRPr lang="lt-LT" sz="1600" dirty="0" smtClean="0"/>
        </a:p>
        <a:p>
          <a:r>
            <a:rPr lang="en-GB" sz="1600" dirty="0" smtClean="0"/>
            <a:t>In total, </a:t>
          </a:r>
          <a:r>
            <a:rPr lang="en-GB" sz="1800" b="1" dirty="0" smtClean="0"/>
            <a:t>1,649</a:t>
          </a:r>
          <a:r>
            <a:rPr lang="en-GB" sz="1600" dirty="0" smtClean="0"/>
            <a:t> auctions held remotely have attracted </a:t>
          </a:r>
          <a:r>
            <a:rPr lang="en-GB" sz="1800" b="1" dirty="0" smtClean="0"/>
            <a:t>8,290</a:t>
          </a:r>
          <a:r>
            <a:rPr lang="en-GB" sz="1600" dirty="0" smtClean="0"/>
            <a:t> buyers and the assets therein were sold for </a:t>
          </a:r>
          <a:r>
            <a:rPr lang="en-GB" sz="1800" b="1" dirty="0" smtClean="0"/>
            <a:t>41,872,075</a:t>
          </a:r>
          <a:r>
            <a:rPr lang="en-GB" sz="1600" dirty="0" smtClean="0"/>
            <a:t> Euro.</a:t>
          </a:r>
          <a:endParaRPr lang="lt-LT" sz="1600" dirty="0"/>
        </a:p>
      </dgm:t>
    </dgm:pt>
    <dgm:pt modelId="{297AC960-24CD-4B39-81C7-43663ABEC37C}" type="parTrans" cxnId="{00B08A59-28B8-4906-BA2B-8EEBF85DAC99}">
      <dgm:prSet/>
      <dgm:spPr/>
      <dgm:t>
        <a:bodyPr/>
        <a:lstStyle/>
        <a:p>
          <a:endParaRPr lang="lt-LT"/>
        </a:p>
      </dgm:t>
    </dgm:pt>
    <dgm:pt modelId="{E4EBD187-F27C-469B-B6ED-68A74180136F}" type="sibTrans" cxnId="{00B08A59-28B8-4906-BA2B-8EEBF85DAC99}">
      <dgm:prSet/>
      <dgm:spPr/>
      <dgm:t>
        <a:bodyPr/>
        <a:lstStyle/>
        <a:p>
          <a:endParaRPr lang="lt-LT"/>
        </a:p>
      </dgm:t>
    </dgm:pt>
    <dgm:pt modelId="{44E27A81-AF5D-410F-88C0-EBF95CB80EA0}" type="pres">
      <dgm:prSet presAssocID="{BCD3F7C3-8F55-4C35-A3E7-8C6EEBE4CA42}" presName="Name0" presStyleCnt="0">
        <dgm:presLayoutVars>
          <dgm:chMax val="7"/>
          <dgm:chPref val="7"/>
          <dgm:dir/>
        </dgm:presLayoutVars>
      </dgm:prSet>
      <dgm:spPr/>
      <dgm:t>
        <a:bodyPr/>
        <a:lstStyle/>
        <a:p>
          <a:endParaRPr lang="en-US"/>
        </a:p>
      </dgm:t>
    </dgm:pt>
    <dgm:pt modelId="{AB7A90A0-6259-4A8B-84B3-848C0522E80D}" type="pres">
      <dgm:prSet presAssocID="{BCD3F7C3-8F55-4C35-A3E7-8C6EEBE4CA42}" presName="Name1" presStyleCnt="0"/>
      <dgm:spPr/>
    </dgm:pt>
    <dgm:pt modelId="{4B6FE5CF-AF74-447F-B64D-03E849CAB66F}" type="pres">
      <dgm:prSet presAssocID="{BCD3F7C3-8F55-4C35-A3E7-8C6EEBE4CA42}" presName="cycle" presStyleCnt="0"/>
      <dgm:spPr/>
    </dgm:pt>
    <dgm:pt modelId="{73F802EF-8CDA-4D3A-8108-234F34175914}" type="pres">
      <dgm:prSet presAssocID="{BCD3F7C3-8F55-4C35-A3E7-8C6EEBE4CA42}" presName="srcNode" presStyleLbl="node1" presStyleIdx="0" presStyleCnt="3"/>
      <dgm:spPr/>
    </dgm:pt>
    <dgm:pt modelId="{E2ED3928-F27B-4135-A999-CD44DF783798}" type="pres">
      <dgm:prSet presAssocID="{BCD3F7C3-8F55-4C35-A3E7-8C6EEBE4CA42}" presName="conn" presStyleLbl="parChTrans1D2" presStyleIdx="0" presStyleCnt="1"/>
      <dgm:spPr/>
      <dgm:t>
        <a:bodyPr/>
        <a:lstStyle/>
        <a:p>
          <a:endParaRPr lang="en-US"/>
        </a:p>
      </dgm:t>
    </dgm:pt>
    <dgm:pt modelId="{74C04EE3-4AE1-439B-B797-9B44C13F36D1}" type="pres">
      <dgm:prSet presAssocID="{BCD3F7C3-8F55-4C35-A3E7-8C6EEBE4CA42}" presName="extraNode" presStyleLbl="node1" presStyleIdx="0" presStyleCnt="3"/>
      <dgm:spPr/>
    </dgm:pt>
    <dgm:pt modelId="{D6155D31-6095-462C-AECB-E798B88AB012}" type="pres">
      <dgm:prSet presAssocID="{BCD3F7C3-8F55-4C35-A3E7-8C6EEBE4CA42}" presName="dstNode" presStyleLbl="node1" presStyleIdx="0" presStyleCnt="3"/>
      <dgm:spPr/>
    </dgm:pt>
    <dgm:pt modelId="{16F8F61A-38A8-4498-868B-3F4B3DC78BE2}" type="pres">
      <dgm:prSet presAssocID="{7B04359D-FF06-4C91-BED3-564ED201C133}" presName="text_1" presStyleLbl="node1" presStyleIdx="0" presStyleCnt="3">
        <dgm:presLayoutVars>
          <dgm:bulletEnabled val="1"/>
        </dgm:presLayoutVars>
      </dgm:prSet>
      <dgm:spPr/>
      <dgm:t>
        <a:bodyPr/>
        <a:lstStyle/>
        <a:p>
          <a:endParaRPr lang="lt-LT"/>
        </a:p>
      </dgm:t>
    </dgm:pt>
    <dgm:pt modelId="{F685BCCB-437C-4550-B990-D6CC23DDCA22}" type="pres">
      <dgm:prSet presAssocID="{7B04359D-FF06-4C91-BED3-564ED201C133}" presName="accent_1" presStyleCnt="0"/>
      <dgm:spPr/>
    </dgm:pt>
    <dgm:pt modelId="{1364552C-DD33-4001-859F-E8DD25E3EC76}" type="pres">
      <dgm:prSet presAssocID="{7B04359D-FF06-4C91-BED3-564ED201C133}" presName="accentRepeatNode" presStyleLbl="solidFgAcc1" presStyleIdx="0" presStyleCnt="3"/>
      <dgm:spPr>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a:noFill/>
        </a:ln>
      </dgm:spPr>
    </dgm:pt>
    <dgm:pt modelId="{B1CB75AD-C6BF-47D8-B37C-DAE5DB30C6C2}" type="pres">
      <dgm:prSet presAssocID="{1303722C-233C-40B9-9129-EFC491B2FC94}" presName="text_2" presStyleLbl="node1" presStyleIdx="1" presStyleCnt="3">
        <dgm:presLayoutVars>
          <dgm:bulletEnabled val="1"/>
        </dgm:presLayoutVars>
      </dgm:prSet>
      <dgm:spPr/>
      <dgm:t>
        <a:bodyPr/>
        <a:lstStyle/>
        <a:p>
          <a:endParaRPr lang="lt-LT"/>
        </a:p>
      </dgm:t>
    </dgm:pt>
    <dgm:pt modelId="{058672C7-F795-42E6-932F-79BA5B9FA7B0}" type="pres">
      <dgm:prSet presAssocID="{1303722C-233C-40B9-9129-EFC491B2FC94}" presName="accent_2" presStyleCnt="0"/>
      <dgm:spPr/>
    </dgm:pt>
    <dgm:pt modelId="{66A28070-9E1B-4179-8083-FF6563CAE10C}" type="pres">
      <dgm:prSet presAssocID="{1303722C-233C-40B9-9129-EFC491B2FC94}" presName="accentRepeatNode" presStyleLbl="solidFgAcc1" presStyleIdx="1" presStyleCnt="3"/>
      <dgm:spPr>
        <a:blipFill rotWithShape="0">
          <a:blip xmlns:r="http://schemas.openxmlformats.org/officeDocument/2006/relationships" r:embed="rId2"/>
          <a:stretch>
            <a:fillRect/>
          </a:stretch>
        </a:blipFill>
        <a:ln>
          <a:noFill/>
        </a:ln>
      </dgm:spPr>
    </dgm:pt>
    <dgm:pt modelId="{96C32CB5-F685-4372-92A7-D4DA78539101}" type="pres">
      <dgm:prSet presAssocID="{58B22280-9A66-448C-91AE-7B8CE97E9C1F}" presName="text_3" presStyleLbl="node1" presStyleIdx="2" presStyleCnt="3" custScaleY="155777">
        <dgm:presLayoutVars>
          <dgm:bulletEnabled val="1"/>
        </dgm:presLayoutVars>
      </dgm:prSet>
      <dgm:spPr/>
      <dgm:t>
        <a:bodyPr/>
        <a:lstStyle/>
        <a:p>
          <a:endParaRPr lang="lt-LT"/>
        </a:p>
      </dgm:t>
    </dgm:pt>
    <dgm:pt modelId="{7D7BB64A-E62B-478B-918F-0A2DFF036DE2}" type="pres">
      <dgm:prSet presAssocID="{58B22280-9A66-448C-91AE-7B8CE97E9C1F}" presName="accent_3" presStyleCnt="0"/>
      <dgm:spPr/>
    </dgm:pt>
    <dgm:pt modelId="{B4F875A6-E886-44A5-8DE9-85D080E62D45}" type="pres">
      <dgm:prSet presAssocID="{58B22280-9A66-448C-91AE-7B8CE97E9C1F}" presName="accentRepeatNode" presStyleLbl="solidFgAcc1" presStyleIdx="2" presStyleCnt="3"/>
      <dgm:spPr>
        <a:blipFill rotWithShape="0">
          <a:blip xmlns:r="http://schemas.openxmlformats.org/officeDocument/2006/relationships" r:embed="rId3"/>
          <a:stretch>
            <a:fillRect/>
          </a:stretch>
        </a:blipFill>
        <a:ln>
          <a:noFill/>
        </a:ln>
      </dgm:spPr>
    </dgm:pt>
  </dgm:ptLst>
  <dgm:cxnLst>
    <dgm:cxn modelId="{00B08A59-28B8-4906-BA2B-8EEBF85DAC99}" srcId="{BCD3F7C3-8F55-4C35-A3E7-8C6EEBE4CA42}" destId="{58B22280-9A66-448C-91AE-7B8CE97E9C1F}" srcOrd="2" destOrd="0" parTransId="{297AC960-24CD-4B39-81C7-43663ABEC37C}" sibTransId="{E4EBD187-F27C-469B-B6ED-68A74180136F}"/>
    <dgm:cxn modelId="{1978A101-C387-42E5-8989-CD150BBB1A50}" type="presOf" srcId="{7B04359D-FF06-4C91-BED3-564ED201C133}" destId="{16F8F61A-38A8-4498-868B-3F4B3DC78BE2}" srcOrd="0" destOrd="0" presId="urn:microsoft.com/office/officeart/2008/layout/VerticalCurvedList"/>
    <dgm:cxn modelId="{9FFD92A8-2218-4A74-BFD7-7D0F0ED867A0}" type="presOf" srcId="{1303722C-233C-40B9-9129-EFC491B2FC94}" destId="{B1CB75AD-C6BF-47D8-B37C-DAE5DB30C6C2}" srcOrd="0" destOrd="0" presId="urn:microsoft.com/office/officeart/2008/layout/VerticalCurvedList"/>
    <dgm:cxn modelId="{9B779E62-CAE6-4139-8BE9-E29E2046CD1B}" srcId="{BCD3F7C3-8F55-4C35-A3E7-8C6EEBE4CA42}" destId="{7B04359D-FF06-4C91-BED3-564ED201C133}" srcOrd="0" destOrd="0" parTransId="{FC1A24AE-8E09-4D57-98F0-C6E2552FE17A}" sibTransId="{9AB9544E-B045-45B5-BEE7-C29CC44E946F}"/>
    <dgm:cxn modelId="{427A4B1C-0EBD-490F-B8FB-D592EA15C8BE}" type="presOf" srcId="{58B22280-9A66-448C-91AE-7B8CE97E9C1F}" destId="{96C32CB5-F685-4372-92A7-D4DA78539101}" srcOrd="0" destOrd="0" presId="urn:microsoft.com/office/officeart/2008/layout/VerticalCurvedList"/>
    <dgm:cxn modelId="{26C2FDB0-97F6-48E3-8E36-279C0680933A}" srcId="{BCD3F7C3-8F55-4C35-A3E7-8C6EEBE4CA42}" destId="{1303722C-233C-40B9-9129-EFC491B2FC94}" srcOrd="1" destOrd="0" parTransId="{6B4492E3-0670-49B7-BA7A-5559E9C42E92}" sibTransId="{F863EB3C-AE64-423E-99EC-185FA77A25A6}"/>
    <dgm:cxn modelId="{0C2F99C2-B486-4111-93AF-6E26A122FC9D}" type="presOf" srcId="{BCD3F7C3-8F55-4C35-A3E7-8C6EEBE4CA42}" destId="{44E27A81-AF5D-410F-88C0-EBF95CB80EA0}" srcOrd="0" destOrd="0" presId="urn:microsoft.com/office/officeart/2008/layout/VerticalCurvedList"/>
    <dgm:cxn modelId="{16E09BE8-5116-45A2-9C3D-08FC1EE51B18}" type="presOf" srcId="{9AB9544E-B045-45B5-BEE7-C29CC44E946F}" destId="{E2ED3928-F27B-4135-A999-CD44DF783798}" srcOrd="0" destOrd="0" presId="urn:microsoft.com/office/officeart/2008/layout/VerticalCurvedList"/>
    <dgm:cxn modelId="{C7796858-FF91-4BFC-BCE1-25016AE892E1}" type="presParOf" srcId="{44E27A81-AF5D-410F-88C0-EBF95CB80EA0}" destId="{AB7A90A0-6259-4A8B-84B3-848C0522E80D}" srcOrd="0" destOrd="0" presId="urn:microsoft.com/office/officeart/2008/layout/VerticalCurvedList"/>
    <dgm:cxn modelId="{2361448A-BC25-4174-8BBA-37D4B52F730D}" type="presParOf" srcId="{AB7A90A0-6259-4A8B-84B3-848C0522E80D}" destId="{4B6FE5CF-AF74-447F-B64D-03E849CAB66F}" srcOrd="0" destOrd="0" presId="urn:microsoft.com/office/officeart/2008/layout/VerticalCurvedList"/>
    <dgm:cxn modelId="{8AD73BDB-BD1B-445C-B26E-637EF195116D}" type="presParOf" srcId="{4B6FE5CF-AF74-447F-B64D-03E849CAB66F}" destId="{73F802EF-8CDA-4D3A-8108-234F34175914}" srcOrd="0" destOrd="0" presId="urn:microsoft.com/office/officeart/2008/layout/VerticalCurvedList"/>
    <dgm:cxn modelId="{27AE45F5-0977-47D0-A963-1A1DF4941BE8}" type="presParOf" srcId="{4B6FE5CF-AF74-447F-B64D-03E849CAB66F}" destId="{E2ED3928-F27B-4135-A999-CD44DF783798}" srcOrd="1" destOrd="0" presId="urn:microsoft.com/office/officeart/2008/layout/VerticalCurvedList"/>
    <dgm:cxn modelId="{24E429B8-DA4C-4E67-A461-FB48E013C3E7}" type="presParOf" srcId="{4B6FE5CF-AF74-447F-B64D-03E849CAB66F}" destId="{74C04EE3-4AE1-439B-B797-9B44C13F36D1}" srcOrd="2" destOrd="0" presId="urn:microsoft.com/office/officeart/2008/layout/VerticalCurvedList"/>
    <dgm:cxn modelId="{6BCA75CC-C111-4FFF-AAB5-BDA8C968C273}" type="presParOf" srcId="{4B6FE5CF-AF74-447F-B64D-03E849CAB66F}" destId="{D6155D31-6095-462C-AECB-E798B88AB012}" srcOrd="3" destOrd="0" presId="urn:microsoft.com/office/officeart/2008/layout/VerticalCurvedList"/>
    <dgm:cxn modelId="{5CEC9CC5-D8EA-4FEB-89B6-78E550888755}" type="presParOf" srcId="{AB7A90A0-6259-4A8B-84B3-848C0522E80D}" destId="{16F8F61A-38A8-4498-868B-3F4B3DC78BE2}" srcOrd="1" destOrd="0" presId="urn:microsoft.com/office/officeart/2008/layout/VerticalCurvedList"/>
    <dgm:cxn modelId="{C53A077D-6096-4D88-AB90-79170A0264AE}" type="presParOf" srcId="{AB7A90A0-6259-4A8B-84B3-848C0522E80D}" destId="{F685BCCB-437C-4550-B990-D6CC23DDCA22}" srcOrd="2" destOrd="0" presId="urn:microsoft.com/office/officeart/2008/layout/VerticalCurvedList"/>
    <dgm:cxn modelId="{5FB15763-1FBE-4AA5-AFB7-CC5732AF813F}" type="presParOf" srcId="{F685BCCB-437C-4550-B990-D6CC23DDCA22}" destId="{1364552C-DD33-4001-859F-E8DD25E3EC76}" srcOrd="0" destOrd="0" presId="urn:microsoft.com/office/officeart/2008/layout/VerticalCurvedList"/>
    <dgm:cxn modelId="{EBC193D9-3344-4482-B72C-4A7DB0A8CFD8}" type="presParOf" srcId="{AB7A90A0-6259-4A8B-84B3-848C0522E80D}" destId="{B1CB75AD-C6BF-47D8-B37C-DAE5DB30C6C2}" srcOrd="3" destOrd="0" presId="urn:microsoft.com/office/officeart/2008/layout/VerticalCurvedList"/>
    <dgm:cxn modelId="{15D6654B-370D-461B-BF78-2F6A3378D4A4}" type="presParOf" srcId="{AB7A90A0-6259-4A8B-84B3-848C0522E80D}" destId="{058672C7-F795-42E6-932F-79BA5B9FA7B0}" srcOrd="4" destOrd="0" presId="urn:microsoft.com/office/officeart/2008/layout/VerticalCurvedList"/>
    <dgm:cxn modelId="{3E35DE96-8ACA-4189-A7FA-79DDBAE69B1F}" type="presParOf" srcId="{058672C7-F795-42E6-932F-79BA5B9FA7B0}" destId="{66A28070-9E1B-4179-8083-FF6563CAE10C}" srcOrd="0" destOrd="0" presId="urn:microsoft.com/office/officeart/2008/layout/VerticalCurvedList"/>
    <dgm:cxn modelId="{44C96B22-5ED3-44CA-85D0-B54B1FD75B50}" type="presParOf" srcId="{AB7A90A0-6259-4A8B-84B3-848C0522E80D}" destId="{96C32CB5-F685-4372-92A7-D4DA78539101}" srcOrd="5" destOrd="0" presId="urn:microsoft.com/office/officeart/2008/layout/VerticalCurvedList"/>
    <dgm:cxn modelId="{A8993901-7E25-4572-A56B-5BF13F8F6C6D}" type="presParOf" srcId="{AB7A90A0-6259-4A8B-84B3-848C0522E80D}" destId="{7D7BB64A-E62B-478B-918F-0A2DFF036DE2}" srcOrd="6" destOrd="0" presId="urn:microsoft.com/office/officeart/2008/layout/VerticalCurvedList"/>
    <dgm:cxn modelId="{CC52B8B0-6A4F-46CF-811C-18861F8A3552}" type="presParOf" srcId="{7D7BB64A-E62B-478B-918F-0A2DFF036DE2}" destId="{B4F875A6-E886-44A5-8DE9-85D080E62D45}"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52FE2E-F6FC-44F8-ABD4-08DD750B3887}">
      <dsp:nvSpPr>
        <dsp:cNvPr id="0" name=""/>
        <dsp:cNvSpPr/>
      </dsp:nvSpPr>
      <dsp:spPr>
        <a:xfrm>
          <a:off x="0" y="470691"/>
          <a:ext cx="6492875" cy="1314449"/>
        </a:xfrm>
        <a:prstGeom prst="roundRect">
          <a:avLst>
            <a:gd name="adj" fmla="val 1000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lvl="0" algn="ctr" defTabSz="800100">
            <a:lnSpc>
              <a:spcPct val="90000"/>
            </a:lnSpc>
            <a:spcBef>
              <a:spcPct val="0"/>
            </a:spcBef>
            <a:spcAft>
              <a:spcPct val="35000"/>
            </a:spcAft>
          </a:pPr>
          <a:r>
            <a:rPr lang="en-GB" sz="1800" kern="1200" dirty="0" smtClean="0"/>
            <a:t>Lithuanian enforcement agents are entitled to render natural and legal persons’ bankruptcy administration services </a:t>
          </a:r>
          <a:endParaRPr lang="lt-LT" sz="1800" kern="1200" dirty="0" smtClean="0"/>
        </a:p>
        <a:p>
          <a:pPr lvl="0" algn="ctr" defTabSz="800100">
            <a:lnSpc>
              <a:spcPct val="90000"/>
            </a:lnSpc>
            <a:spcBef>
              <a:spcPct val="0"/>
            </a:spcBef>
            <a:spcAft>
              <a:spcPct val="35000"/>
            </a:spcAft>
          </a:pPr>
          <a:r>
            <a:rPr lang="en-GB" sz="2400" b="1" kern="1200" dirty="0" smtClean="0">
              <a:solidFill>
                <a:srgbClr val="C00000"/>
              </a:solidFill>
            </a:rPr>
            <a:t>since 1 July, 2014</a:t>
          </a:r>
          <a:r>
            <a:rPr lang="lt-LT" sz="2400" b="1" kern="1200" dirty="0" smtClean="0">
              <a:solidFill>
                <a:srgbClr val="C00000"/>
              </a:solidFill>
            </a:rPr>
            <a:t>.</a:t>
          </a:r>
          <a:r>
            <a:rPr lang="en-GB" sz="2400" b="1" kern="1200" dirty="0" smtClean="0">
              <a:solidFill>
                <a:srgbClr val="C00000"/>
              </a:solidFill>
            </a:rPr>
            <a:t> </a:t>
          </a:r>
          <a:endParaRPr lang="lt-LT" sz="2400" b="1" kern="1200" dirty="0">
            <a:solidFill>
              <a:srgbClr val="C00000"/>
            </a:solidFill>
          </a:endParaRPr>
        </a:p>
      </dsp:txBody>
      <dsp:txXfrm>
        <a:off x="38499" y="509190"/>
        <a:ext cx="6415877" cy="1237451"/>
      </dsp:txXfrm>
    </dsp:sp>
    <dsp:sp modelId="{7B3B1950-43BC-4B35-BE04-1DDC0F535A49}">
      <dsp:nvSpPr>
        <dsp:cNvPr id="0" name=""/>
        <dsp:cNvSpPr/>
      </dsp:nvSpPr>
      <dsp:spPr>
        <a:xfrm>
          <a:off x="0" y="2319465"/>
          <a:ext cx="1314449" cy="131444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12000" r="-12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9114127-34FA-4FA8-8EBD-A88DF40174A6}">
      <dsp:nvSpPr>
        <dsp:cNvPr id="0" name=""/>
        <dsp:cNvSpPr/>
      </dsp:nvSpPr>
      <dsp:spPr>
        <a:xfrm>
          <a:off x="1393317" y="2330086"/>
          <a:ext cx="5099557" cy="131444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kern="1200" dirty="0" smtClean="0"/>
            <a:t>To</a:t>
          </a:r>
          <a:r>
            <a:rPr lang="en-GB" sz="1800" kern="1200" dirty="0" smtClean="0"/>
            <a:t> enlarge choice of qualified bankruptcy administrators and more favourable conditions for the persons to prepare for bankruptcy</a:t>
          </a:r>
          <a:r>
            <a:rPr lang="lt-LT" sz="1800" kern="1200" dirty="0" smtClean="0"/>
            <a:t>.</a:t>
          </a:r>
          <a:endParaRPr lang="lt-LT" sz="1800" kern="1200" dirty="0"/>
        </a:p>
      </dsp:txBody>
      <dsp:txXfrm>
        <a:off x="1457495" y="2394264"/>
        <a:ext cx="4971201" cy="1186093"/>
      </dsp:txXfrm>
    </dsp:sp>
    <dsp:sp modelId="{8D9AEC9E-EC7F-49AB-B24F-C99169D4897A}">
      <dsp:nvSpPr>
        <dsp:cNvPr id="0" name=""/>
        <dsp:cNvSpPr/>
      </dsp:nvSpPr>
      <dsp:spPr>
        <a:xfrm>
          <a:off x="0" y="3880059"/>
          <a:ext cx="1314449" cy="1314449"/>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46CC3B0-4289-4E04-A58C-CB654834EA80}">
      <dsp:nvSpPr>
        <dsp:cNvPr id="0" name=""/>
        <dsp:cNvSpPr/>
      </dsp:nvSpPr>
      <dsp:spPr>
        <a:xfrm>
          <a:off x="1393317" y="3829531"/>
          <a:ext cx="5099557" cy="131444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lt-LT" sz="1800" kern="1200" dirty="0" smtClean="0"/>
            <a:t>T</a:t>
          </a:r>
          <a:r>
            <a:rPr lang="en-US" sz="1800" kern="1200" dirty="0" smtClean="0"/>
            <a:t>he lower</a:t>
          </a:r>
          <a:r>
            <a:rPr lang="en-GB" sz="1800" kern="1200" dirty="0" smtClean="0"/>
            <a:t> price of bankruptcy proceedings carried out by  enforcement agents compared with the average prices of other bankruptcy administrators. </a:t>
          </a:r>
          <a:endParaRPr lang="lt-LT" sz="1800" kern="1200" dirty="0"/>
        </a:p>
      </dsp:txBody>
      <dsp:txXfrm>
        <a:off x="1457495" y="3893709"/>
        <a:ext cx="4971201" cy="11860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D1F424-5AD7-49D3-9D8D-440F652F1E9C}">
      <dsp:nvSpPr>
        <dsp:cNvPr id="0" name=""/>
        <dsp:cNvSpPr/>
      </dsp:nvSpPr>
      <dsp:spPr>
        <a:xfrm>
          <a:off x="0" y="0"/>
          <a:ext cx="6492875" cy="1314449"/>
        </a:xfrm>
        <a:prstGeom prst="roundRect">
          <a:avLst>
            <a:gd name="adj" fmla="val 10000"/>
          </a:avLst>
        </a:prstGeom>
        <a:solidFill>
          <a:schemeClr val="accent4">
            <a:lumMod val="75000"/>
          </a:schemeClr>
        </a:solidFill>
        <a:ln w="15875" cap="flat" cmpd="sng" algn="ctr">
          <a:solidFill>
            <a:schemeClr val="accent6">
              <a:lumMod val="60000"/>
              <a:lumOff val="4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35560" rIns="53340" bIns="35560" numCol="1" spcCol="1270" anchor="ctr" anchorCtr="0">
          <a:noAutofit/>
        </a:bodyPr>
        <a:lstStyle/>
        <a:p>
          <a:pPr lvl="0" algn="ctr" defTabSz="1244600">
            <a:lnSpc>
              <a:spcPct val="90000"/>
            </a:lnSpc>
            <a:spcBef>
              <a:spcPct val="0"/>
            </a:spcBef>
            <a:spcAft>
              <a:spcPct val="35000"/>
            </a:spcAft>
          </a:pPr>
          <a:r>
            <a:rPr lang="en-US" sz="2800" kern="1200" dirty="0" smtClean="0"/>
            <a:t>The enforcement agent-bankruptcy administrator services have not yet been applied in practice.</a:t>
          </a:r>
          <a:endParaRPr lang="lt-LT" sz="2800" kern="1200" dirty="0"/>
        </a:p>
      </dsp:txBody>
      <dsp:txXfrm>
        <a:off x="38499" y="38499"/>
        <a:ext cx="6415877" cy="1237451"/>
      </dsp:txXfrm>
    </dsp:sp>
    <dsp:sp modelId="{098AB052-29DE-42A2-878C-6EE99AF65D03}">
      <dsp:nvSpPr>
        <dsp:cNvPr id="0" name=""/>
        <dsp:cNvSpPr/>
      </dsp:nvSpPr>
      <dsp:spPr>
        <a:xfrm>
          <a:off x="0" y="2011108"/>
          <a:ext cx="1314449" cy="1314449"/>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E83446F-0625-47F3-B512-C066ACC281D5}">
      <dsp:nvSpPr>
        <dsp:cNvPr id="0" name=""/>
        <dsp:cNvSpPr/>
      </dsp:nvSpPr>
      <dsp:spPr>
        <a:xfrm>
          <a:off x="1393317" y="2011108"/>
          <a:ext cx="5099557" cy="1314449"/>
        </a:xfrm>
        <a:prstGeom prst="roundRect">
          <a:avLst>
            <a:gd name="adj" fmla="val 16670"/>
          </a:avLst>
        </a:prstGeom>
        <a:solidFill>
          <a:schemeClr val="accent4">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US" sz="1400" b="0" kern="1200" dirty="0" smtClean="0"/>
            <a:t>Lithuanian legal persons in bankruptcy cannot choose or propose the adjudication of candidates for a bankruptcy administration from 1 January, 2015, as before. Administrators are now selected through software.</a:t>
          </a:r>
          <a:endParaRPr lang="lt-LT" sz="1400" b="0" kern="1200" dirty="0"/>
        </a:p>
      </dsp:txBody>
      <dsp:txXfrm>
        <a:off x="1457495" y="2075286"/>
        <a:ext cx="4971201" cy="1186093"/>
      </dsp:txXfrm>
    </dsp:sp>
    <dsp:sp modelId="{313C55AA-22BB-4793-B0C2-086DFC205F81}">
      <dsp:nvSpPr>
        <dsp:cNvPr id="0" name=""/>
        <dsp:cNvSpPr/>
      </dsp:nvSpPr>
      <dsp:spPr>
        <a:xfrm>
          <a:off x="0" y="3483292"/>
          <a:ext cx="1314449" cy="1314449"/>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90D3F3D-696E-40AB-BD9D-0B575322093B}">
      <dsp:nvSpPr>
        <dsp:cNvPr id="0" name=""/>
        <dsp:cNvSpPr/>
      </dsp:nvSpPr>
      <dsp:spPr>
        <a:xfrm>
          <a:off x="1393317" y="3483292"/>
          <a:ext cx="5099557" cy="1314449"/>
        </a:xfrm>
        <a:prstGeom prst="roundRect">
          <a:avLst>
            <a:gd name="adj" fmla="val 16670"/>
          </a:avLst>
        </a:prstGeom>
        <a:solidFill>
          <a:schemeClr val="accent1">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568" tIns="99568" rIns="99568" bIns="99568" numCol="1" spcCol="1270" anchor="ctr" anchorCtr="0">
          <a:noAutofit/>
        </a:bodyPr>
        <a:lstStyle/>
        <a:p>
          <a:pPr lvl="0" algn="ctr" defTabSz="622300">
            <a:lnSpc>
              <a:spcPct val="90000"/>
            </a:lnSpc>
            <a:spcBef>
              <a:spcPct val="0"/>
            </a:spcBef>
            <a:spcAft>
              <a:spcPct val="35000"/>
            </a:spcAft>
          </a:pPr>
          <a:r>
            <a:rPr lang="en-GB" sz="1400" b="0" kern="1200" dirty="0" smtClean="0"/>
            <a:t>There is quite a low probability that a system selects an enforcement agent from the full list of bankruptcy administrators (it consists of </a:t>
          </a:r>
          <a:r>
            <a:rPr lang="en-GB" sz="1400" b="1" kern="1200" dirty="0" smtClean="0"/>
            <a:t>524 administrators – physical persons – and 228 companies</a:t>
          </a:r>
          <a:r>
            <a:rPr lang="en-GB" sz="1400" b="0" kern="1200" dirty="0" smtClean="0"/>
            <a:t> providing bankruptcy administration) by the bankruptcy administrator.</a:t>
          </a:r>
          <a:endParaRPr lang="en-US" sz="1400" b="0" kern="1200" dirty="0"/>
        </a:p>
      </dsp:txBody>
      <dsp:txXfrm>
        <a:off x="1457495" y="3547470"/>
        <a:ext cx="4971201" cy="118609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ED3928-F27B-4135-A999-CD44DF783798}">
      <dsp:nvSpPr>
        <dsp:cNvPr id="0" name=""/>
        <dsp:cNvSpPr/>
      </dsp:nvSpPr>
      <dsp:spPr>
        <a:xfrm>
          <a:off x="-6125176" y="-937410"/>
          <a:ext cx="7293488" cy="7293488"/>
        </a:xfrm>
        <a:prstGeom prst="blockArc">
          <a:avLst>
            <a:gd name="adj1" fmla="val 18900000"/>
            <a:gd name="adj2" fmla="val 2700000"/>
            <a:gd name="adj3" fmla="val 296"/>
          </a:avLst>
        </a:pr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F8F61A-38A8-4498-868B-3F4B3DC78BE2}">
      <dsp:nvSpPr>
        <dsp:cNvPr id="0" name=""/>
        <dsp:cNvSpPr/>
      </dsp:nvSpPr>
      <dsp:spPr>
        <a:xfrm>
          <a:off x="752110" y="541866"/>
          <a:ext cx="6881715" cy="1083733"/>
        </a:xfrm>
        <a:prstGeom prst="rect">
          <a:avLst/>
        </a:prstGeom>
        <a:solidFill>
          <a:schemeClr val="accent4"/>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l" defTabSz="711200">
            <a:lnSpc>
              <a:spcPct val="90000"/>
            </a:lnSpc>
            <a:spcBef>
              <a:spcPct val="0"/>
            </a:spcBef>
            <a:spcAft>
              <a:spcPct val="35000"/>
            </a:spcAft>
          </a:pPr>
          <a:r>
            <a:rPr lang="en-US" sz="1600" b="0" kern="1200" dirty="0" smtClean="0"/>
            <a:t>Chamber of Enforcement Agents of Lithuania seeks </a:t>
          </a:r>
          <a:r>
            <a:rPr lang="en-US" sz="1600" b="0" kern="1200" dirty="0" smtClean="0"/>
            <a:t>electronic unencumbered </a:t>
          </a:r>
          <a:r>
            <a:rPr lang="en-US" sz="1600" b="0" kern="1200" dirty="0" smtClean="0"/>
            <a:t>property </a:t>
          </a:r>
          <a:r>
            <a:rPr lang="en-US" sz="1600" b="0" kern="1200" dirty="0" smtClean="0"/>
            <a:t>sales </a:t>
          </a:r>
          <a:r>
            <a:rPr lang="en-US" sz="1600" b="0" kern="1200" dirty="0" smtClean="0"/>
            <a:t>to be the </a:t>
          </a:r>
          <a:r>
            <a:rPr lang="lt-LT" sz="1600" b="0" kern="1200" dirty="0" smtClean="0"/>
            <a:t>new</a:t>
          </a:r>
          <a:r>
            <a:rPr lang="en-US" sz="1600" b="0" kern="1200" dirty="0" smtClean="0"/>
            <a:t> legal service rendered by enforcement agents.</a:t>
          </a:r>
          <a:endParaRPr lang="lt-LT" sz="1600" b="0" kern="1200" dirty="0"/>
        </a:p>
      </dsp:txBody>
      <dsp:txXfrm>
        <a:off x="752110" y="541866"/>
        <a:ext cx="6881715" cy="1083733"/>
      </dsp:txXfrm>
    </dsp:sp>
    <dsp:sp modelId="{1364552C-DD33-4001-859F-E8DD25E3EC76}">
      <dsp:nvSpPr>
        <dsp:cNvPr id="0" name=""/>
        <dsp:cNvSpPr/>
      </dsp:nvSpPr>
      <dsp:spPr>
        <a:xfrm>
          <a:off x="74777" y="406400"/>
          <a:ext cx="1354666" cy="1354666"/>
        </a:xfrm>
        <a:prstGeom prst="ellipse">
          <a:avLst/>
        </a:prstGeom>
        <a:blipFill dpi="0" rotWithShape="0">
          <a:blip xmlns:r="http://schemas.openxmlformats.org/officeDocument/2006/relationships" r:embed="rId1">
            <a:extLst>
              <a:ext uri="{28A0092B-C50C-407E-A947-70E740481C1C}">
                <a14:useLocalDpi xmlns:a14="http://schemas.microsoft.com/office/drawing/2010/main" val="0"/>
              </a:ext>
            </a:extLst>
          </a:blip>
          <a:srcRect/>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B1CB75AD-C6BF-47D8-B37C-DAE5DB30C6C2}">
      <dsp:nvSpPr>
        <dsp:cNvPr id="0" name=""/>
        <dsp:cNvSpPr/>
      </dsp:nvSpPr>
      <dsp:spPr>
        <a:xfrm>
          <a:off x="1146048" y="2167466"/>
          <a:ext cx="6487778" cy="1083733"/>
        </a:xfrm>
        <a:prstGeom prst="rect">
          <a:avLst/>
        </a:prstGeom>
        <a:solidFill>
          <a:schemeClr val="bg2">
            <a:lumMod val="5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l" defTabSz="711200">
            <a:lnSpc>
              <a:spcPct val="90000"/>
            </a:lnSpc>
            <a:spcBef>
              <a:spcPct val="0"/>
            </a:spcBef>
            <a:spcAft>
              <a:spcPct val="35000"/>
            </a:spcAft>
          </a:pPr>
          <a:r>
            <a:rPr lang="lt-LT" sz="1600" kern="1200" dirty="0" smtClean="0"/>
            <a:t>E</a:t>
          </a:r>
          <a:r>
            <a:rPr lang="en-GB" sz="1600" kern="1200" dirty="0" smtClean="0"/>
            <a:t>lectronization of </a:t>
          </a:r>
          <a:r>
            <a:rPr lang="en-GB" sz="1600" kern="1200" dirty="0" smtClean="0"/>
            <a:t>sales </a:t>
          </a:r>
          <a:r>
            <a:rPr lang="en-GB" sz="1600" kern="1200" dirty="0" smtClean="0"/>
            <a:t>arranged by enforcement agents would become a logical step in the modernization of legal procedures following the </a:t>
          </a:r>
          <a:r>
            <a:rPr lang="en-GB" sz="1600" kern="1200" dirty="0" smtClean="0"/>
            <a:t>e-</a:t>
          </a:r>
          <a:r>
            <a:rPr lang="en-GB" sz="1600" kern="1200" dirty="0" smtClean="0"/>
            <a:t>auction procedure which was implemented at the beginning of </a:t>
          </a:r>
          <a:r>
            <a:rPr lang="en-GB" sz="1800" b="1" kern="1200" dirty="0" smtClean="0"/>
            <a:t>2013</a:t>
          </a:r>
          <a:r>
            <a:rPr lang="lt-LT" sz="1800" b="1" kern="1200" dirty="0" smtClean="0"/>
            <a:t>.</a:t>
          </a:r>
          <a:r>
            <a:rPr lang="en-GB" sz="1800" b="1" kern="1200" dirty="0" smtClean="0"/>
            <a:t> </a:t>
          </a:r>
          <a:endParaRPr lang="lt-LT" sz="1800" b="1" kern="1200" dirty="0"/>
        </a:p>
      </dsp:txBody>
      <dsp:txXfrm>
        <a:off x="1146048" y="2167466"/>
        <a:ext cx="6487778" cy="1083733"/>
      </dsp:txXfrm>
    </dsp:sp>
    <dsp:sp modelId="{66A28070-9E1B-4179-8083-FF6563CAE10C}">
      <dsp:nvSpPr>
        <dsp:cNvPr id="0" name=""/>
        <dsp:cNvSpPr/>
      </dsp:nvSpPr>
      <dsp:spPr>
        <a:xfrm>
          <a:off x="468714" y="2032000"/>
          <a:ext cx="1354666" cy="1354666"/>
        </a:xfrm>
        <a:prstGeom prst="ellipse">
          <a:avLst/>
        </a:prstGeom>
        <a:blipFill rotWithShape="0">
          <a:blip xmlns:r="http://schemas.openxmlformats.org/officeDocument/2006/relationships" r:embed="rId2"/>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 modelId="{96C32CB5-F685-4372-92A7-D4DA78539101}">
      <dsp:nvSpPr>
        <dsp:cNvPr id="0" name=""/>
        <dsp:cNvSpPr/>
      </dsp:nvSpPr>
      <dsp:spPr>
        <a:xfrm>
          <a:off x="752110" y="3490829"/>
          <a:ext cx="6881715" cy="1688207"/>
        </a:xfrm>
        <a:prstGeom prst="rect">
          <a:avLst/>
        </a:prstGeom>
        <a:solidFill>
          <a:schemeClr val="accent2">
            <a:lumMod val="75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60213" tIns="40640" rIns="40640" bIns="40640" numCol="1" spcCol="1270" anchor="ctr" anchorCtr="0">
          <a:noAutofit/>
        </a:bodyPr>
        <a:lstStyle/>
        <a:p>
          <a:pPr lvl="0" algn="l" defTabSz="711200">
            <a:lnSpc>
              <a:spcPct val="90000"/>
            </a:lnSpc>
            <a:spcBef>
              <a:spcPct val="0"/>
            </a:spcBef>
            <a:spcAft>
              <a:spcPct val="35000"/>
            </a:spcAft>
          </a:pPr>
          <a:r>
            <a:rPr lang="en-GB" sz="1600" kern="1200" dirty="0" smtClean="0"/>
            <a:t>Within two years of the </a:t>
          </a:r>
          <a:r>
            <a:rPr lang="en-GB" sz="1600" kern="1200" dirty="0" smtClean="0"/>
            <a:t>e-</a:t>
          </a:r>
          <a:r>
            <a:rPr lang="en-GB" sz="1600" kern="1200" dirty="0" smtClean="0"/>
            <a:t>auction service </a:t>
          </a:r>
          <a:r>
            <a:rPr lang="en-GB" sz="1400" kern="1200" dirty="0" smtClean="0"/>
            <a:t>(1 January 2013 – 31 December 2014)</a:t>
          </a:r>
          <a:r>
            <a:rPr lang="en-GB" sz="1600" kern="1200" dirty="0" smtClean="0"/>
            <a:t>, there have been </a:t>
          </a:r>
          <a:r>
            <a:rPr lang="en-GB" sz="1800" b="1" kern="1200" dirty="0" smtClean="0"/>
            <a:t>6,769</a:t>
          </a:r>
          <a:r>
            <a:rPr lang="en-GB" sz="1600" kern="1200" dirty="0" smtClean="0"/>
            <a:t> e-auctions announced. </a:t>
          </a:r>
          <a:endParaRPr lang="lt-LT" sz="1600" kern="1200" dirty="0" smtClean="0"/>
        </a:p>
        <a:p>
          <a:pPr lvl="0" algn="l" defTabSz="711200">
            <a:lnSpc>
              <a:spcPct val="90000"/>
            </a:lnSpc>
            <a:spcBef>
              <a:spcPct val="0"/>
            </a:spcBef>
            <a:spcAft>
              <a:spcPct val="35000"/>
            </a:spcAft>
          </a:pPr>
          <a:r>
            <a:rPr lang="en-GB" sz="1600" kern="1200" dirty="0" smtClean="0"/>
            <a:t>In total, </a:t>
          </a:r>
          <a:r>
            <a:rPr lang="en-GB" sz="1800" b="1" kern="1200" dirty="0" smtClean="0"/>
            <a:t>1,649</a:t>
          </a:r>
          <a:r>
            <a:rPr lang="en-GB" sz="1600" kern="1200" dirty="0" smtClean="0"/>
            <a:t> auctions held remotely have attracted </a:t>
          </a:r>
          <a:r>
            <a:rPr lang="en-GB" sz="1800" b="1" kern="1200" dirty="0" smtClean="0"/>
            <a:t>8,290</a:t>
          </a:r>
          <a:r>
            <a:rPr lang="en-GB" sz="1600" kern="1200" dirty="0" smtClean="0"/>
            <a:t> buyers and the assets therein were sold for </a:t>
          </a:r>
          <a:r>
            <a:rPr lang="en-GB" sz="1800" b="1" kern="1200" dirty="0" smtClean="0"/>
            <a:t>41,872,075</a:t>
          </a:r>
          <a:r>
            <a:rPr lang="en-GB" sz="1600" kern="1200" dirty="0" smtClean="0"/>
            <a:t> Euro.</a:t>
          </a:r>
          <a:endParaRPr lang="lt-LT" sz="1600" kern="1200" dirty="0"/>
        </a:p>
      </dsp:txBody>
      <dsp:txXfrm>
        <a:off x="752110" y="3490829"/>
        <a:ext cx="6881715" cy="1688207"/>
      </dsp:txXfrm>
    </dsp:sp>
    <dsp:sp modelId="{B4F875A6-E886-44A5-8DE9-85D080E62D45}">
      <dsp:nvSpPr>
        <dsp:cNvPr id="0" name=""/>
        <dsp:cNvSpPr/>
      </dsp:nvSpPr>
      <dsp:spPr>
        <a:xfrm>
          <a:off x="74777" y="3657600"/>
          <a:ext cx="1354666" cy="1354666"/>
        </a:xfrm>
        <a:prstGeom prst="ellipse">
          <a:avLst/>
        </a:prstGeom>
        <a:blipFill rotWithShape="0">
          <a:blip xmlns:r="http://schemas.openxmlformats.org/officeDocument/2006/relationships" r:embed="rId3"/>
          <a:stretch>
            <a:fillRect/>
          </a:stretch>
        </a:blipFill>
        <a:ln w="15875" cap="flat" cmpd="sng" algn="ctr">
          <a:no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lt-LT"/>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65BAC6-F97B-4E46-BD5F-12C55D8F91A9}" type="datetimeFigureOut">
              <a:rPr lang="lt-LT" smtClean="0"/>
              <a:t>15-05-22</a:t>
            </a:fld>
            <a:endParaRPr lang="lt-LT"/>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lt-LT"/>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lt-LT"/>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lt-LT"/>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4CEB6E5-7BB1-4050-8C76-938F65613756}" type="slidenum">
              <a:rPr lang="lt-LT" smtClean="0"/>
              <a:t>‹#›</a:t>
            </a:fld>
            <a:endParaRPr lang="lt-LT"/>
          </a:p>
        </p:txBody>
      </p:sp>
    </p:spTree>
    <p:extLst>
      <p:ext uri="{BB962C8B-B14F-4D97-AF65-F5344CB8AC3E}">
        <p14:creationId xmlns:p14="http://schemas.microsoft.com/office/powerpoint/2010/main" val="8027540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lt-LT" dirty="0" smtClean="0"/>
              <a:t>Pranešimas bendrovių ir institucijų teisininkų asociacijos (B.I.T.A.)</a:t>
            </a:r>
            <a:r>
              <a:rPr lang="lt-LT" baseline="0" dirty="0" smtClean="0"/>
              <a:t> </a:t>
            </a:r>
            <a:r>
              <a:rPr lang="lt-LT" dirty="0" smtClean="0"/>
              <a:t>ir advokatų kontoros TRINITI seminare „Fizinių ir Juridinių asmenų bankrotas. Kas naujo?“</a:t>
            </a:r>
          </a:p>
          <a:p>
            <a:endParaRPr lang="lt-LT" dirty="0" smtClean="0"/>
          </a:p>
          <a:p>
            <a:endParaRPr lang="lt-LT" dirty="0" smtClean="0"/>
          </a:p>
          <a:p>
            <a:r>
              <a:rPr lang="lt-LT" b="1" dirty="0" smtClean="0"/>
              <a:t>Priverstinio išieškojimo ir bankroto procedūrų sąveika.</a:t>
            </a:r>
            <a:r>
              <a:rPr lang="lt-LT" b="1" baseline="0" dirty="0" smtClean="0"/>
              <a:t> </a:t>
            </a:r>
            <a:r>
              <a:rPr lang="lt-LT" b="0" dirty="0" smtClean="0"/>
              <a:t>Svarstytini aspektai ir praktiniai pavyzdžiai </a:t>
            </a:r>
          </a:p>
          <a:p>
            <a:endParaRPr lang="lt-LT" dirty="0"/>
          </a:p>
        </p:txBody>
      </p:sp>
      <p:sp>
        <p:nvSpPr>
          <p:cNvPr id="4" name="Slide Number Placeholder 3"/>
          <p:cNvSpPr>
            <a:spLocks noGrp="1"/>
          </p:cNvSpPr>
          <p:nvPr>
            <p:ph type="sldNum" sz="quarter" idx="10"/>
          </p:nvPr>
        </p:nvSpPr>
        <p:spPr/>
        <p:txBody>
          <a:bodyPr/>
          <a:lstStyle/>
          <a:p>
            <a:fld id="{C4CEB6E5-7BB1-4050-8C76-938F65613756}" type="slidenum">
              <a:rPr lang="lt-LT" smtClean="0"/>
              <a:t>1</a:t>
            </a:fld>
            <a:endParaRPr lang="lt-LT"/>
          </a:p>
        </p:txBody>
      </p:sp>
    </p:spTree>
    <p:extLst>
      <p:ext uri="{BB962C8B-B14F-4D97-AF65-F5344CB8AC3E}">
        <p14:creationId xmlns:p14="http://schemas.microsoft.com/office/powerpoint/2010/main" val="39571993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A9543D4-5797-4CA1-A283-EC700B42ED37}" type="datetime1">
              <a:rPr lang="en-US" smtClean="0"/>
              <a:t>15-05-22</a:t>
            </a:fld>
            <a:endParaRPr lang="en-US" dirty="0"/>
          </a:p>
        </p:txBody>
      </p:sp>
      <p:sp>
        <p:nvSpPr>
          <p:cNvPr id="5" name="Footer Placeholder 4"/>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DEE3E0-AFDB-443A-B7F3-D7DD89190951}" type="datetime1">
              <a:rPr lang="en-US" smtClean="0"/>
              <a:t>15-05-22</a:t>
            </a:fld>
            <a:endParaRPr lang="en-US" dirty="0"/>
          </a:p>
        </p:txBody>
      </p:sp>
      <p:sp>
        <p:nvSpPr>
          <p:cNvPr id="5" name="Footer Placeholder 4"/>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C733FF3-5913-4A6F-9715-9156DFDF9A1B}" type="datetime1">
              <a:rPr lang="en-US" smtClean="0"/>
              <a:t>15-05-22</a:t>
            </a:fld>
            <a:endParaRPr lang="en-US" dirty="0"/>
          </a:p>
        </p:txBody>
      </p:sp>
      <p:sp>
        <p:nvSpPr>
          <p:cNvPr id="5" name="Footer Placeholder 4"/>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618F75A-56A2-4916-827C-D05484F14B90}" type="datetime1">
              <a:rPr lang="en-US" smtClean="0"/>
              <a:t>15-05-22</a:t>
            </a:fld>
            <a:endParaRPr lang="en-US" dirty="0"/>
          </a:p>
        </p:txBody>
      </p:sp>
      <p:sp>
        <p:nvSpPr>
          <p:cNvPr id="5" name="Footer Placeholder 4"/>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BA02DA3-47B0-4DF2-A82A-6935E3B8DE71}" type="datetime1">
              <a:rPr lang="en-US" smtClean="0"/>
              <a:t>15-05-22</a:t>
            </a:fld>
            <a:endParaRPr lang="en-US" dirty="0"/>
          </a:p>
        </p:txBody>
      </p:sp>
      <p:sp>
        <p:nvSpPr>
          <p:cNvPr id="5" name="Footer Placeholder 4"/>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46FF440-33DD-41FE-85C7-D374C235AC7F}" type="datetime1">
              <a:rPr lang="en-US" smtClean="0"/>
              <a:t>15-05-22</a:t>
            </a:fld>
            <a:endParaRPr lang="en-US" dirty="0"/>
          </a:p>
        </p:txBody>
      </p:sp>
      <p:sp>
        <p:nvSpPr>
          <p:cNvPr id="6" name="Footer Placeholder 5"/>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CC566CC3-86D9-46C8-A3F7-635BB03EC52E}" type="datetime1">
              <a:rPr lang="en-US" smtClean="0"/>
              <a:t>15-05-22</a:t>
            </a:fld>
            <a:endParaRPr lang="en-US" dirty="0"/>
          </a:p>
        </p:txBody>
      </p:sp>
      <p:sp>
        <p:nvSpPr>
          <p:cNvPr id="8" name="Footer Placeholder 7"/>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E8F6FBF3-1D0F-4643-A2F3-CE727DDC442C}" type="datetime1">
              <a:rPr lang="en-US" smtClean="0"/>
              <a:t>15-05-22</a:t>
            </a:fld>
            <a:endParaRPr lang="en-US" dirty="0"/>
          </a:p>
        </p:txBody>
      </p:sp>
      <p:sp>
        <p:nvSpPr>
          <p:cNvPr id="4" name="Footer Placeholder 3"/>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0FAA713-F0CF-4986-9283-4EB0228EB51F}" type="datetime1">
              <a:rPr lang="en-US" smtClean="0"/>
              <a:t>15-05-22</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lt-LT" smtClean="0"/>
              <a:t>ALEKSANDRAS SELEZNIOVAS. Antstolis, Lietuvos antstolių rūmų prezidiumo pirmininkas</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3994A6C8-BD84-45B9-939E-5F09587BDA4A}" type="datetime1">
              <a:rPr lang="en-US" smtClean="0"/>
              <a:t>15-05-22</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lt-LT" smtClean="0"/>
              <a:t>ALEKSANDRAS SELEZNIOVAS. Antstolis, Lietuvos antstolių rūmų prezidiumo pirmininkas</a:t>
            </a:r>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4FAB73BC-B049-4115-A692-8D63A059BFB8}"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DF071F-030D-4AE0-A57C-7C5287002E30}" type="datetime1">
              <a:rPr lang="en-US" smtClean="0"/>
              <a:t>15-05-22</a:t>
            </a:fld>
            <a:endParaRPr lang="en-US" dirty="0"/>
          </a:p>
        </p:txBody>
      </p:sp>
      <p:sp>
        <p:nvSpPr>
          <p:cNvPr id="6" name="Footer Placeholder 5"/>
          <p:cNvSpPr>
            <a:spLocks noGrp="1"/>
          </p:cNvSpPr>
          <p:nvPr>
            <p:ph type="ftr" sz="quarter" idx="11"/>
          </p:nvPr>
        </p:nvSpPr>
        <p:spPr/>
        <p:txBody>
          <a:bodyPr/>
          <a:lstStyle/>
          <a:p>
            <a:r>
              <a:rPr lang="lt-LT" smtClean="0"/>
              <a:t>ALEKSANDRAS SELEZNIOVAS. Antstolis, Lietuvos antstolių rūmų prezidiumo pirmininkas</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0C2D3613-3DE5-4DDE-9655-A61ED6A89FAA}" type="datetime1">
              <a:rPr lang="en-US" smtClean="0"/>
              <a:t>15-05-22</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lt-LT" smtClean="0"/>
              <a:t>ALEKSANDRAS SELEZNIOVAS. Antstolis, Lietuvos antstolių rūmų prezidiumo pirmininkas</a:t>
            </a:r>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dirty="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649" r:id="rId1"/>
    <p:sldLayoutId id="214748366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3.jp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7" Type="http://schemas.openxmlformats.org/officeDocument/2006/relationships/image" Target="../media/image6.png"/><Relationship Id="rId8" Type="http://schemas.openxmlformats.org/officeDocument/2006/relationships/image" Target="../media/image7.png"/><Relationship Id="rId1" Type="http://schemas.openxmlformats.org/officeDocument/2006/relationships/slideLayout" Target="../slideLayouts/slideLayout8.xml"/><Relationship Id="rId2" Type="http://schemas.openxmlformats.org/officeDocument/2006/relationships/diagramData" Target="../diagrams/data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4" Type="http://schemas.openxmlformats.org/officeDocument/2006/relationships/diagramQuickStyle" Target="../diagrams/quickStyle2.xml"/><Relationship Id="rId5" Type="http://schemas.openxmlformats.org/officeDocument/2006/relationships/diagramColors" Target="../diagrams/colors2.xml"/><Relationship Id="rId6" Type="http://schemas.microsoft.com/office/2007/relationships/diagramDrawing" Target="../diagrams/drawing2.xml"/><Relationship Id="rId7" Type="http://schemas.openxmlformats.org/officeDocument/2006/relationships/image" Target="../media/image10.png"/><Relationship Id="rId1" Type="http://schemas.openxmlformats.org/officeDocument/2006/relationships/slideLayout" Target="../slideLayouts/slideLayout8.xml"/><Relationship Id="rId2" Type="http://schemas.openxmlformats.org/officeDocument/2006/relationships/diagramData" Target="../diagrams/data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chart" Target="../charts/chart1.xml"/><Relationship Id="rId3" Type="http://schemas.openxmlformats.org/officeDocument/2006/relationships/image" Target="../media/image11.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4" Type="http://schemas.openxmlformats.org/officeDocument/2006/relationships/image" Target="../media/image16.png"/><Relationship Id="rId1" Type="http://schemas.openxmlformats.org/officeDocument/2006/relationships/slideLayout" Target="../slideLayouts/slideLayout8.xml"/><Relationship Id="rId2" Type="http://schemas.openxmlformats.org/officeDocument/2006/relationships/image" Target="../media/image14.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7.jpg"/><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4" Type="http://schemas.openxmlformats.org/officeDocument/2006/relationships/diagramQuickStyle" Target="../diagrams/quickStyle3.xml"/><Relationship Id="rId5" Type="http://schemas.openxmlformats.org/officeDocument/2006/relationships/diagramColors" Target="../diagrams/colors3.xml"/><Relationship Id="rId6" Type="http://schemas.microsoft.com/office/2007/relationships/diagramDrawing" Target="../diagrams/drawing3.xml"/><Relationship Id="rId7" Type="http://schemas.openxmlformats.org/officeDocument/2006/relationships/image" Target="../media/image22.jpg"/><Relationship Id="rId1" Type="http://schemas.openxmlformats.org/officeDocument/2006/relationships/slideLayout" Target="../slideLayouts/slideLayout8.xml"/><Relationship Id="rId2" Type="http://schemas.openxmlformats.org/officeDocument/2006/relationships/diagramData" Target="../diagrams/data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en-GB" sz="6000" dirty="0" smtClean="0">
                <a:solidFill>
                  <a:schemeClr val="accent3"/>
                </a:solidFill>
              </a:rPr>
              <a:t>Bankruptcy Administration</a:t>
            </a:r>
            <a:br>
              <a:rPr lang="en-GB" sz="6000" dirty="0" smtClean="0">
                <a:solidFill>
                  <a:schemeClr val="accent3"/>
                </a:solidFill>
              </a:rPr>
            </a:br>
            <a:r>
              <a:rPr lang="lt-LT" sz="6000" dirty="0">
                <a:solidFill>
                  <a:schemeClr val="accent3"/>
                </a:solidFill>
              </a:rPr>
              <a:t/>
            </a:r>
            <a:br>
              <a:rPr lang="lt-LT" sz="6000" dirty="0">
                <a:solidFill>
                  <a:schemeClr val="accent3"/>
                </a:solidFill>
              </a:rPr>
            </a:br>
            <a:r>
              <a:rPr lang="en-GB" sz="2400" dirty="0" smtClean="0"/>
              <a:t>Enforcement </a:t>
            </a:r>
            <a:r>
              <a:rPr lang="en-GB" sz="2400" dirty="0"/>
              <a:t>Agents’ Legal Service Extension and Introduction to the Market</a:t>
            </a:r>
            <a:r>
              <a:rPr lang="nn-NO" sz="2400" dirty="0" smtClean="0"/>
              <a:t> </a:t>
            </a:r>
            <a:endParaRPr lang="lt-LT" sz="2400" dirty="0"/>
          </a:p>
        </p:txBody>
      </p:sp>
      <p:sp>
        <p:nvSpPr>
          <p:cNvPr id="3" name="Subtitle 2"/>
          <p:cNvSpPr>
            <a:spLocks noGrp="1"/>
          </p:cNvSpPr>
          <p:nvPr>
            <p:ph type="subTitle" idx="1"/>
          </p:nvPr>
        </p:nvSpPr>
        <p:spPr>
          <a:xfrm>
            <a:off x="1097280" y="4577678"/>
            <a:ext cx="10058400" cy="770499"/>
          </a:xfrm>
        </p:spPr>
        <p:txBody>
          <a:bodyPr>
            <a:normAutofit fontScale="85000" lnSpcReduction="10000"/>
          </a:bodyPr>
          <a:lstStyle/>
          <a:p>
            <a:pPr algn="r"/>
            <a:r>
              <a:rPr lang="en-GB" sz="1400" dirty="0"/>
              <a:t>Report </a:t>
            </a:r>
            <a:r>
              <a:rPr lang="en-GB" sz="1400" dirty="0" smtClean="0"/>
              <a:t>for</a:t>
            </a:r>
            <a:r>
              <a:rPr lang="lt-LT" b="1" dirty="0"/>
              <a:t> </a:t>
            </a:r>
            <a:endParaRPr lang="lt-LT" dirty="0"/>
          </a:p>
          <a:p>
            <a:pPr algn="r"/>
            <a:r>
              <a:rPr lang="en-GB" sz="1400" b="1" dirty="0" smtClean="0"/>
              <a:t>the </a:t>
            </a:r>
            <a:r>
              <a:rPr lang="en-GB" sz="1400" b="1" dirty="0"/>
              <a:t>22nd International Congress of the UIHJ “The Judicial Officer, Link between Law and </a:t>
            </a:r>
            <a:r>
              <a:rPr lang="en-GB" sz="1400" b="1" dirty="0" smtClean="0"/>
              <a:t>Economy</a:t>
            </a:r>
            <a:r>
              <a:rPr lang="en-US" sz="1400" b="1" dirty="0" smtClean="0"/>
              <a:t>”</a:t>
            </a:r>
            <a:endParaRPr lang="lt-LT" sz="1400" b="1" dirty="0" smtClean="0"/>
          </a:p>
          <a:p>
            <a:pPr algn="r"/>
            <a:endParaRPr lang="lt-LT" dirty="0"/>
          </a:p>
          <a:p>
            <a:endParaRPr lang="lt-LT" dirty="0"/>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65220" y="506384"/>
            <a:ext cx="783145" cy="1176489"/>
          </a:xfrm>
          <a:prstGeom prst="rect">
            <a:avLst/>
          </a:prstGeom>
          <a:ln>
            <a:noFill/>
          </a:ln>
          <a:effectLst>
            <a:glow rad="63500">
              <a:sysClr val="window" lastClr="FFFFFF">
                <a:lumMod val="95000"/>
                <a:alpha val="40000"/>
              </a:sysClr>
            </a:glow>
          </a:effectLst>
        </p:spPr>
      </p:pic>
      <p:sp>
        <p:nvSpPr>
          <p:cNvPr id="5" name="Footer Placeholder 4"/>
          <p:cNvSpPr>
            <a:spLocks noGrp="1"/>
          </p:cNvSpPr>
          <p:nvPr>
            <p:ph type="ftr" sz="quarter" idx="11"/>
          </p:nvPr>
        </p:nvSpPr>
        <p:spPr>
          <a:xfrm>
            <a:off x="3686185" y="6459785"/>
            <a:ext cx="5712996" cy="365125"/>
          </a:xfrm>
        </p:spPr>
        <p:txBody>
          <a:bodyPr/>
          <a:lstStyle/>
          <a:p>
            <a:r>
              <a:rPr lang="en-GB" b="1" dirty="0" err="1" smtClean="0"/>
              <a:t>Dovil</a:t>
            </a:r>
            <a:r>
              <a:rPr lang="lt-LT" b="1" dirty="0" smtClean="0"/>
              <a:t>ė</a:t>
            </a:r>
            <a:r>
              <a:rPr lang="en-GB" b="1" dirty="0" smtClean="0"/>
              <a:t>  </a:t>
            </a:r>
            <a:r>
              <a:rPr lang="en-GB" b="1" dirty="0" err="1" smtClean="0"/>
              <a:t>Satkauskienė</a:t>
            </a:r>
            <a:r>
              <a:rPr lang="en-GB" b="1" dirty="0" smtClean="0"/>
              <a:t>.</a:t>
            </a:r>
            <a:r>
              <a:rPr lang="lt-LT" dirty="0" smtClean="0"/>
              <a:t> </a:t>
            </a:r>
            <a:r>
              <a:rPr lang="en-GB" dirty="0" smtClean="0"/>
              <a:t>Director </a:t>
            </a:r>
            <a:r>
              <a:rPr lang="en-GB" dirty="0"/>
              <a:t>of </a:t>
            </a:r>
            <a:r>
              <a:rPr lang="en-GB" dirty="0" smtClean="0"/>
              <a:t>the Chamber </a:t>
            </a:r>
            <a:r>
              <a:rPr lang="en-GB" dirty="0"/>
              <a:t>of Enforcement Agents of Lithuania</a:t>
            </a:r>
            <a:endParaRPr lang="lt-LT" dirty="0"/>
          </a:p>
          <a:p>
            <a:endParaRPr lang="en-US"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22793" y="506385"/>
            <a:ext cx="2632887" cy="1176489"/>
          </a:xfrm>
          <a:prstGeom prst="rect">
            <a:avLst/>
          </a:prstGeom>
        </p:spPr>
      </p:pic>
    </p:spTree>
    <p:extLst>
      <p:ext uri="{BB962C8B-B14F-4D97-AF65-F5344CB8AC3E}">
        <p14:creationId xmlns:p14="http://schemas.microsoft.com/office/powerpoint/2010/main" val="4031725203"/>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097280" y="5074920"/>
            <a:ext cx="10113264" cy="1081331"/>
          </a:xfrm>
        </p:spPr>
        <p:txBody>
          <a:bodyPr/>
          <a:lstStyle/>
          <a:p>
            <a:pPr algn="ctr"/>
            <a:r>
              <a:rPr lang="lt-LT" sz="4400" dirty="0" smtClean="0"/>
              <a:t>Thank you </a:t>
            </a:r>
            <a:r>
              <a:rPr lang="en-US" sz="4400" dirty="0" smtClean="0"/>
              <a:t>!</a:t>
            </a:r>
            <a:br>
              <a:rPr lang="en-US" sz="4400" dirty="0" smtClean="0"/>
            </a:br>
            <a:r>
              <a:rPr lang="en-US" sz="1800" dirty="0" smtClean="0"/>
              <a:t>Contact me: dovile@antstoliurumai.lt</a:t>
            </a:r>
            <a:endParaRPr lang="lt-LT" sz="1800" dirty="0"/>
          </a:p>
        </p:txBody>
      </p:sp>
      <p:sp>
        <p:nvSpPr>
          <p:cNvPr id="2" name="Footer Placeholder 1"/>
          <p:cNvSpPr>
            <a:spLocks noGrp="1"/>
          </p:cNvSpPr>
          <p:nvPr>
            <p:ph type="ftr" sz="quarter" idx="11"/>
          </p:nvPr>
        </p:nvSpPr>
        <p:spPr>
          <a:xfrm>
            <a:off x="1522350" y="6492875"/>
            <a:ext cx="9147314" cy="365125"/>
          </a:xfrm>
        </p:spPr>
        <p:txBody>
          <a:bodyPr/>
          <a:lstStyle/>
          <a:p>
            <a:r>
              <a:rPr lang="en-US" dirty="0"/>
              <a:t>Dovilė  Satkauskienė. Director of Administration of Chamber of Enforcement Agents of Lithuania</a:t>
            </a:r>
          </a:p>
          <a:p>
            <a:endParaRPr lang="en-US" dirty="0"/>
          </a:p>
        </p:txBody>
      </p:sp>
      <p:pic>
        <p:nvPicPr>
          <p:cNvPr id="7" name="Picture Placeholder 6"/>
          <p:cNvPicPr>
            <a:picLocks noGrp="1" noChangeAspect="1"/>
          </p:cNvPicPr>
          <p:nvPr>
            <p:ph type="pic" idx="1"/>
          </p:nvPr>
        </p:nvPicPr>
        <p:blipFill>
          <a:blip r:embed="rId2">
            <a:extLst>
              <a:ext uri="{28A0092B-C50C-407E-A947-70E740481C1C}">
                <a14:useLocalDpi xmlns:a14="http://schemas.microsoft.com/office/drawing/2010/main" val="0"/>
              </a:ext>
            </a:extLst>
          </a:blip>
          <a:srcRect t="18760" b="18760"/>
          <a:stretch>
            <a:fillRect/>
          </a:stretch>
        </p:blipFill>
        <p:spPr/>
      </p:pic>
    </p:spTree>
    <p:extLst>
      <p:ext uri="{BB962C8B-B14F-4D97-AF65-F5344CB8AC3E}">
        <p14:creationId xmlns:p14="http://schemas.microsoft.com/office/powerpoint/2010/main" val="1444504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GB" sz="2800" dirty="0"/>
              <a:t>An enforcement agent's right to administer bankruptcy of natural and legal persons</a:t>
            </a:r>
            <a:endParaRPr lang="lt-LT" sz="2800" dirty="0"/>
          </a:p>
        </p:txBody>
      </p:sp>
      <p:graphicFrame>
        <p:nvGraphicFramePr>
          <p:cNvPr id="12" name="Content Placeholder 11"/>
          <p:cNvGraphicFramePr>
            <a:graphicFrameLocks noGrp="1"/>
          </p:cNvGraphicFramePr>
          <p:nvPr>
            <p:ph idx="1"/>
            <p:extLst>
              <p:ext uri="{D42A27DB-BD31-4B8C-83A1-F6EECF244321}">
                <p14:modId xmlns:p14="http://schemas.microsoft.com/office/powerpoint/2010/main" val="1300639402"/>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Text Placeholder 6"/>
          <p:cNvSpPr>
            <a:spLocks noGrp="1"/>
          </p:cNvSpPr>
          <p:nvPr>
            <p:ph type="body" sz="half" idx="2"/>
          </p:nvPr>
        </p:nvSpPr>
        <p:spPr>
          <a:xfrm>
            <a:off x="1180214" y="3474718"/>
            <a:ext cx="1286539" cy="667725"/>
          </a:xfrm>
        </p:spPr>
        <p:txBody>
          <a:bodyPr/>
          <a:lstStyle/>
          <a:p>
            <a:endParaRPr lang="lt-LT" dirty="0"/>
          </a:p>
        </p:txBody>
      </p:sp>
      <p:sp>
        <p:nvSpPr>
          <p:cNvPr id="4" name="Footer Placeholder 3"/>
          <p:cNvSpPr>
            <a:spLocks noGrp="1"/>
          </p:cNvSpPr>
          <p:nvPr>
            <p:ph type="ftr" sz="quarter" idx="11"/>
          </p:nvPr>
        </p:nvSpPr>
        <p:spPr>
          <a:xfrm>
            <a:off x="4800599" y="6459785"/>
            <a:ext cx="6608135" cy="365125"/>
          </a:xfrm>
        </p:spPr>
        <p:txBody>
          <a:bodyPr/>
          <a:lstStyle/>
          <a:p>
            <a:pPr algn="ctr"/>
            <a:r>
              <a:rPr lang="en-GB" b="1" dirty="0">
                <a:solidFill>
                  <a:schemeClr val="bg1"/>
                </a:solidFill>
              </a:rPr>
              <a:t>Dovil</a:t>
            </a:r>
            <a:r>
              <a:rPr lang="lt-LT" b="1" dirty="0">
                <a:solidFill>
                  <a:schemeClr val="bg1"/>
                </a:solidFill>
              </a:rPr>
              <a:t>ė</a:t>
            </a:r>
            <a:r>
              <a:rPr lang="en-GB" b="1" dirty="0">
                <a:solidFill>
                  <a:schemeClr val="bg1"/>
                </a:solidFill>
              </a:rPr>
              <a:t>  Satkauskienė.</a:t>
            </a:r>
            <a:r>
              <a:rPr lang="lt-LT" dirty="0">
                <a:solidFill>
                  <a:schemeClr val="bg1"/>
                </a:solidFill>
              </a:rPr>
              <a:t> </a:t>
            </a:r>
            <a:r>
              <a:rPr lang="en-GB" dirty="0">
                <a:solidFill>
                  <a:schemeClr val="bg1"/>
                </a:solidFill>
              </a:rPr>
              <a:t>Director of Administration of Chamber of Enforcement Agents of Lithuania</a:t>
            </a:r>
            <a:endParaRPr lang="lt-LT" dirty="0">
              <a:solidFill>
                <a:schemeClr val="bg1"/>
              </a:solidFill>
            </a:endParaRPr>
          </a:p>
          <a:p>
            <a:pPr algn="ctr"/>
            <a:endParaRPr lang="en-US" dirty="0"/>
          </a:p>
        </p:txBody>
      </p:sp>
      <p:pic>
        <p:nvPicPr>
          <p:cNvPr id="8" name="Picture 7"/>
          <p:cNvPicPr>
            <a:picLocks noChangeAspect="1"/>
          </p:cNvPicPr>
          <p:nvPr/>
        </p:nvPicPr>
        <p:blipFill>
          <a:blip r:embed="rId7"/>
          <a:stretch>
            <a:fillRect/>
          </a:stretch>
        </p:blipFill>
        <p:spPr>
          <a:xfrm>
            <a:off x="274027" y="3360420"/>
            <a:ext cx="3383573" cy="2822693"/>
          </a:xfrm>
          <a:prstGeom prst="rect">
            <a:avLst/>
          </a:prstGeom>
        </p:spPr>
      </p:pic>
      <p:pic>
        <p:nvPicPr>
          <p:cNvPr id="11" name="Picture 10"/>
          <p:cNvPicPr>
            <a:picLocks noChangeAspect="1"/>
          </p:cNvPicPr>
          <p:nvPr/>
        </p:nvPicPr>
        <p:blipFill>
          <a:blip r:embed="rId8"/>
          <a:stretch>
            <a:fillRect/>
          </a:stretch>
        </p:blipFill>
        <p:spPr>
          <a:xfrm>
            <a:off x="2813777" y="3162836"/>
            <a:ext cx="831372" cy="1720275"/>
          </a:xfrm>
          <a:prstGeom prst="rect">
            <a:avLst/>
          </a:prstGeom>
          <a:effectLst/>
        </p:spPr>
      </p:pic>
      <p:sp>
        <p:nvSpPr>
          <p:cNvPr id="13" name="Flowchart: Off-page Connector 12"/>
          <p:cNvSpPr/>
          <p:nvPr/>
        </p:nvSpPr>
        <p:spPr>
          <a:xfrm>
            <a:off x="9431079" y="2267711"/>
            <a:ext cx="1850065" cy="612648"/>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sz="2400" b="1" dirty="0" smtClean="0"/>
              <a:t>GOALS</a:t>
            </a:r>
            <a:endParaRPr lang="lt-LT" sz="2400" b="1" dirty="0"/>
          </a:p>
        </p:txBody>
      </p:sp>
    </p:spTree>
    <p:extLst>
      <p:ext uri="{BB962C8B-B14F-4D97-AF65-F5344CB8AC3E}">
        <p14:creationId xmlns:p14="http://schemas.microsoft.com/office/powerpoint/2010/main" val="16232636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challenge - introduction of the new service to the market</a:t>
            </a:r>
            <a:endParaRPr lang="lt-LT"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45463044"/>
              </p:ext>
            </p:extLst>
          </p:nvPr>
        </p:nvGraphicFramePr>
        <p:xfrm>
          <a:off x="4800600" y="731838"/>
          <a:ext cx="6492875" cy="5257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oter Placeholder 4"/>
          <p:cNvSpPr>
            <a:spLocks noGrp="1"/>
          </p:cNvSpPr>
          <p:nvPr>
            <p:ph type="ftr" sz="quarter" idx="11"/>
          </p:nvPr>
        </p:nvSpPr>
        <p:spPr>
          <a:xfrm>
            <a:off x="4800600" y="6459785"/>
            <a:ext cx="6492240" cy="365125"/>
          </a:xfrm>
        </p:spPr>
        <p:txBody>
          <a:bodyPr/>
          <a:lstStyle/>
          <a:p>
            <a:pPr algn="ctr"/>
            <a:r>
              <a:rPr lang="en-GB" b="1" dirty="0">
                <a:solidFill>
                  <a:schemeClr val="bg1"/>
                </a:solidFill>
              </a:rPr>
              <a:t>Dovil</a:t>
            </a:r>
            <a:r>
              <a:rPr lang="lt-LT" b="1" dirty="0">
                <a:solidFill>
                  <a:schemeClr val="bg1"/>
                </a:solidFill>
              </a:rPr>
              <a:t>ė</a:t>
            </a:r>
            <a:r>
              <a:rPr lang="en-GB" b="1" dirty="0">
                <a:solidFill>
                  <a:schemeClr val="bg1"/>
                </a:solidFill>
              </a:rPr>
              <a:t>  Satkauskienė.</a:t>
            </a:r>
            <a:r>
              <a:rPr lang="lt-LT" dirty="0">
                <a:solidFill>
                  <a:schemeClr val="bg1"/>
                </a:solidFill>
              </a:rPr>
              <a:t> </a:t>
            </a:r>
            <a:r>
              <a:rPr lang="en-GB" dirty="0">
                <a:solidFill>
                  <a:schemeClr val="bg1"/>
                </a:solidFill>
              </a:rPr>
              <a:t>Director </a:t>
            </a:r>
            <a:r>
              <a:rPr lang="en-GB" dirty="0" smtClean="0">
                <a:solidFill>
                  <a:schemeClr val="bg1"/>
                </a:solidFill>
              </a:rPr>
              <a:t>of the Chamber </a:t>
            </a:r>
            <a:r>
              <a:rPr lang="en-GB" dirty="0">
                <a:solidFill>
                  <a:schemeClr val="bg1"/>
                </a:solidFill>
              </a:rPr>
              <a:t>of Enforcement Agents of Lithuania</a:t>
            </a:r>
            <a:endParaRPr lang="lt-LT" dirty="0">
              <a:solidFill>
                <a:schemeClr val="bg1"/>
              </a:solidFill>
            </a:endParaRPr>
          </a:p>
          <a:p>
            <a:pPr algn="ctr"/>
            <a:endParaRPr lang="en-US" dirty="0">
              <a:solidFill>
                <a:schemeClr val="bg1"/>
              </a:solidFill>
            </a:endParaRPr>
          </a:p>
        </p:txBody>
      </p:sp>
      <p:pic>
        <p:nvPicPr>
          <p:cNvPr id="6" name="Picture 5"/>
          <p:cNvPicPr>
            <a:picLocks noChangeAspect="1"/>
          </p:cNvPicPr>
          <p:nvPr/>
        </p:nvPicPr>
        <p:blipFill>
          <a:blip r:embed="rId7"/>
          <a:stretch>
            <a:fillRect/>
          </a:stretch>
        </p:blipFill>
        <p:spPr>
          <a:xfrm>
            <a:off x="457201" y="3200400"/>
            <a:ext cx="2779889" cy="273656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0" name="Flowchart: Off-page Connector 9"/>
          <p:cNvSpPr/>
          <p:nvPr/>
        </p:nvSpPr>
        <p:spPr>
          <a:xfrm>
            <a:off x="9442775" y="2066005"/>
            <a:ext cx="1850065" cy="612648"/>
          </a:xfrm>
          <a:prstGeom prst="flowChartOffpageConnector">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smtClean="0"/>
              <a:t>WHY ?</a:t>
            </a:r>
            <a:endParaRPr lang="lt-LT" sz="2400" b="1" dirty="0"/>
          </a:p>
        </p:txBody>
      </p:sp>
    </p:spTree>
    <p:extLst>
      <p:ext uri="{BB962C8B-B14F-4D97-AF65-F5344CB8AC3E}">
        <p14:creationId xmlns:p14="http://schemas.microsoft.com/office/powerpoint/2010/main" val="27528309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51829"/>
            <a:ext cx="3200400" cy="2286000"/>
          </a:xfrm>
        </p:spPr>
        <p:txBody>
          <a:bodyPr>
            <a:normAutofit/>
          </a:bodyPr>
          <a:lstStyle/>
          <a:p>
            <a:r>
              <a:rPr lang="en-GB" sz="2400" dirty="0">
                <a:solidFill>
                  <a:schemeClr val="bg1"/>
                </a:solidFill>
                <a:ea typeface="Times New Roman" panose="02020603050405020304" pitchFamily="18" charset="0"/>
              </a:rPr>
              <a:t>The peak of bankruptcy proceedings that terminated the enforced recovery carried out by enforcement agents was recorded in 2009-2010</a:t>
            </a:r>
            <a:endParaRPr lang="lt-LT" sz="2400" dirty="0">
              <a:solidFill>
                <a:schemeClr val="bg1"/>
              </a:solidFill>
            </a:endParaRPr>
          </a:p>
        </p:txBody>
      </p:sp>
      <p:sp>
        <p:nvSpPr>
          <p:cNvPr id="5" name="Footer Placeholder 4"/>
          <p:cNvSpPr>
            <a:spLocks noGrp="1"/>
          </p:cNvSpPr>
          <p:nvPr>
            <p:ph type="ftr" sz="quarter" idx="11"/>
          </p:nvPr>
        </p:nvSpPr>
        <p:spPr>
          <a:xfrm>
            <a:off x="4800599" y="6459785"/>
            <a:ext cx="6799521" cy="365125"/>
          </a:xfrm>
        </p:spPr>
        <p:txBody>
          <a:bodyPr/>
          <a:lstStyle/>
          <a:p>
            <a:pPr algn="ctr"/>
            <a:r>
              <a:rPr lang="en-GB" b="1" dirty="0"/>
              <a:t>Dovil</a:t>
            </a:r>
            <a:r>
              <a:rPr lang="lt-LT" b="1" dirty="0"/>
              <a:t>ė</a:t>
            </a:r>
            <a:r>
              <a:rPr lang="en-GB" b="1" dirty="0"/>
              <a:t>  Satkauskienė.</a:t>
            </a:r>
            <a:r>
              <a:rPr lang="lt-LT" dirty="0"/>
              <a:t> </a:t>
            </a:r>
            <a:r>
              <a:rPr lang="en-GB" dirty="0"/>
              <a:t>Director  </a:t>
            </a:r>
            <a:r>
              <a:rPr lang="en-GB" dirty="0" smtClean="0"/>
              <a:t>of the  </a:t>
            </a:r>
            <a:r>
              <a:rPr lang="en-GB" dirty="0"/>
              <a:t>Chamber of Enforcement Agents of Lithuania</a:t>
            </a:r>
            <a:endParaRPr lang="lt-LT" dirty="0"/>
          </a:p>
          <a:p>
            <a:endParaRPr lang="en-US" dirty="0"/>
          </a:p>
        </p:txBody>
      </p:sp>
      <p:graphicFrame>
        <p:nvGraphicFramePr>
          <p:cNvPr id="6" name="Content Placeholder 14"/>
          <p:cNvGraphicFramePr>
            <a:graphicFrameLocks noGrp="1"/>
          </p:cNvGraphicFramePr>
          <p:nvPr>
            <p:ph idx="1"/>
            <p:extLst>
              <p:ext uri="{D42A27DB-BD31-4B8C-83A1-F6EECF244321}">
                <p14:modId xmlns:p14="http://schemas.microsoft.com/office/powerpoint/2010/main" val="2495555765"/>
              </p:ext>
            </p:extLst>
          </p:nvPr>
        </p:nvGraphicFramePr>
        <p:xfrm>
          <a:off x="4763387" y="251459"/>
          <a:ext cx="6836734" cy="3140327"/>
        </p:xfrm>
        <a:graphic>
          <a:graphicData uri="http://schemas.openxmlformats.org/drawingml/2006/chart">
            <c:chart xmlns:c="http://schemas.openxmlformats.org/drawingml/2006/chart" xmlns:r="http://schemas.openxmlformats.org/officeDocument/2006/relationships" r:id="rId2"/>
          </a:graphicData>
        </a:graphic>
      </p:graphicFrame>
      <p:sp>
        <p:nvSpPr>
          <p:cNvPr id="9" name="Rectangle 8"/>
          <p:cNvSpPr/>
          <p:nvPr/>
        </p:nvSpPr>
        <p:spPr>
          <a:xfrm>
            <a:off x="4763383" y="3391786"/>
            <a:ext cx="6873951" cy="430887"/>
          </a:xfrm>
          <a:prstGeom prst="rect">
            <a:avLst/>
          </a:prstGeom>
        </p:spPr>
        <p:txBody>
          <a:bodyPr wrap="square">
            <a:spAutoFit/>
          </a:bodyPr>
          <a:lstStyle/>
          <a:p>
            <a:pPr algn="ctr"/>
            <a:r>
              <a:rPr lang="en-US" sz="1100" dirty="0" smtClean="0">
                <a:solidFill>
                  <a:schemeClr val="accent1">
                    <a:lumMod val="75000"/>
                  </a:schemeClr>
                </a:solidFill>
              </a:rPr>
              <a:t>* The </a:t>
            </a:r>
            <a:r>
              <a:rPr lang="en-US" sz="1100" dirty="0">
                <a:solidFill>
                  <a:schemeClr val="accent1">
                    <a:lumMod val="75000"/>
                  </a:schemeClr>
                </a:solidFill>
              </a:rPr>
              <a:t>table provides data for the period 2005-2012 on legal persons’ bankruptcies only and data for the period </a:t>
            </a:r>
            <a:endParaRPr lang="en-US" sz="1100" dirty="0" smtClean="0">
              <a:solidFill>
                <a:schemeClr val="accent1">
                  <a:lumMod val="75000"/>
                </a:schemeClr>
              </a:solidFill>
            </a:endParaRPr>
          </a:p>
          <a:p>
            <a:pPr algn="ctr"/>
            <a:r>
              <a:rPr lang="en-US" sz="1100" dirty="0" smtClean="0">
                <a:solidFill>
                  <a:schemeClr val="accent1">
                    <a:lumMod val="75000"/>
                  </a:schemeClr>
                </a:solidFill>
              </a:rPr>
              <a:t>2013-2014 </a:t>
            </a:r>
            <a:r>
              <a:rPr lang="en-US" sz="1100" dirty="0">
                <a:solidFill>
                  <a:schemeClr val="accent1">
                    <a:lumMod val="75000"/>
                  </a:schemeClr>
                </a:solidFill>
              </a:rPr>
              <a:t>– on bankruptcies of legal and natural persons.</a:t>
            </a:r>
            <a:endParaRPr lang="lt-LT" sz="1100" dirty="0">
              <a:solidFill>
                <a:schemeClr val="accent1">
                  <a:lumMod val="75000"/>
                </a:schemeClr>
              </a:solidFill>
            </a:endParaRPr>
          </a:p>
        </p:txBody>
      </p:sp>
      <p:sp>
        <p:nvSpPr>
          <p:cNvPr id="3" name="TextBox 2"/>
          <p:cNvSpPr txBox="1"/>
          <p:nvPr/>
        </p:nvSpPr>
        <p:spPr>
          <a:xfrm>
            <a:off x="4763382" y="3895909"/>
            <a:ext cx="6873951" cy="2462213"/>
          </a:xfrm>
          <a:prstGeom prst="rect">
            <a:avLst/>
          </a:prstGeom>
          <a:solidFill>
            <a:schemeClr val="tx2">
              <a:lumMod val="60000"/>
              <a:lumOff val="40000"/>
            </a:schemeClr>
          </a:solidFill>
        </p:spPr>
        <p:txBody>
          <a:bodyPr wrap="square" rtlCol="0">
            <a:spAutoFit/>
          </a:bodyPr>
          <a:lstStyle/>
          <a:p>
            <a:pPr marL="285750" indent="-285750" algn="just">
              <a:buFont typeface="Wingdings" panose="05000000000000000000" pitchFamily="2" charset="2"/>
              <a:buChar char="ü"/>
            </a:pPr>
            <a:r>
              <a:rPr lang="en-US" sz="1400" dirty="0" smtClean="0"/>
              <a:t>Enforcement </a:t>
            </a:r>
            <a:r>
              <a:rPr lang="en-US" sz="1400" dirty="0"/>
              <a:t>agents accomplish a significant number of recovery proceedings – in 2014, they amounted to about 4 percent. </a:t>
            </a:r>
            <a:endParaRPr lang="en-US" sz="1400" dirty="0" smtClean="0"/>
          </a:p>
          <a:p>
            <a:pPr marL="285750" indent="-285750" algn="just">
              <a:buFont typeface="Wingdings" panose="05000000000000000000" pitchFamily="2" charset="2"/>
              <a:buChar char="ü"/>
            </a:pPr>
            <a:r>
              <a:rPr lang="en-GB" sz="1400" dirty="0" smtClean="0"/>
              <a:t>It </a:t>
            </a:r>
            <a:r>
              <a:rPr lang="en-GB" sz="1400" dirty="0"/>
              <a:t>would appear logical to continue the bankruptcy administration in the enforcement agent's office, where the recovery was carried out before. </a:t>
            </a:r>
            <a:endParaRPr lang="en-GB" sz="1400" dirty="0" smtClean="0"/>
          </a:p>
          <a:p>
            <a:pPr marL="285750" indent="-285750" algn="just">
              <a:buFont typeface="Wingdings" panose="05000000000000000000" pitchFamily="2" charset="2"/>
              <a:buChar char="ü"/>
            </a:pPr>
            <a:r>
              <a:rPr lang="en-GB" sz="1400" dirty="0"/>
              <a:t>P</a:t>
            </a:r>
            <a:r>
              <a:rPr lang="en-GB" sz="1400" dirty="0" smtClean="0"/>
              <a:t>rovision </a:t>
            </a:r>
            <a:r>
              <a:rPr lang="en-GB" sz="1400" dirty="0"/>
              <a:t>of bankruptcy administration services by enforcement agents is hindered by a relatively small demand in natural person bankruptcy administration and too low awareness of such services.</a:t>
            </a:r>
            <a:endParaRPr lang="en-GB" sz="1400" dirty="0" smtClean="0"/>
          </a:p>
          <a:p>
            <a:pPr marL="285750" indent="-285750" algn="just">
              <a:buFont typeface="Wingdings" panose="05000000000000000000" pitchFamily="2" charset="2"/>
              <a:buChar char="ü"/>
            </a:pPr>
            <a:r>
              <a:rPr lang="en-GB" sz="1400" b="1" dirty="0">
                <a:solidFill>
                  <a:srgbClr val="C00000"/>
                </a:solidFill>
              </a:rPr>
              <a:t>Perspective of these services and their position in the overall legal services market will largely depend on existing and future regulatory provisions defining bankruptcy procedures and conditions in the Republic of Lithuania. </a:t>
            </a:r>
            <a:endParaRPr lang="lt-LT" sz="1400" b="1" dirty="0">
              <a:solidFill>
                <a:srgbClr val="C00000"/>
              </a:solidFill>
            </a:endParaRPr>
          </a:p>
          <a:p>
            <a:pPr marL="285750" indent="-285750" algn="just">
              <a:buFont typeface="Arial" panose="020B0604020202020204" pitchFamily="34" charset="0"/>
              <a:buChar char="•"/>
            </a:pPr>
            <a:endParaRPr lang="lt-LT" sz="1400" dirty="0">
              <a:solidFill>
                <a:srgbClr val="C00000"/>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804" y="3354033"/>
            <a:ext cx="2555782" cy="255578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25074971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2700000" scaled="1"/>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Demand in bankruptcy administration to Lithuania </a:t>
            </a:r>
            <a:endParaRPr lang="lt-L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7080" y="3538834"/>
            <a:ext cx="3466213" cy="194107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11"/>
          </p:nvPr>
        </p:nvSpPr>
        <p:spPr>
          <a:xfrm>
            <a:off x="4800600" y="6459785"/>
            <a:ext cx="6492240" cy="365125"/>
          </a:xfrm>
        </p:spPr>
        <p:txBody>
          <a:bodyPr/>
          <a:lstStyle/>
          <a:p>
            <a:pPr algn="ctr"/>
            <a:r>
              <a:rPr lang="en-GB" b="1" dirty="0">
                <a:solidFill>
                  <a:schemeClr val="bg1"/>
                </a:solidFill>
              </a:rPr>
              <a:t>Dovil</a:t>
            </a:r>
            <a:r>
              <a:rPr lang="lt-LT" b="1" dirty="0">
                <a:solidFill>
                  <a:schemeClr val="bg1"/>
                </a:solidFill>
              </a:rPr>
              <a:t>ė</a:t>
            </a:r>
            <a:r>
              <a:rPr lang="en-GB" b="1" dirty="0">
                <a:solidFill>
                  <a:schemeClr val="bg1"/>
                </a:solidFill>
              </a:rPr>
              <a:t>  Satkauskienė.</a:t>
            </a:r>
            <a:r>
              <a:rPr lang="lt-LT" dirty="0">
                <a:solidFill>
                  <a:schemeClr val="bg1"/>
                </a:solidFill>
              </a:rPr>
              <a:t> </a:t>
            </a:r>
            <a:r>
              <a:rPr lang="en-GB" dirty="0">
                <a:solidFill>
                  <a:schemeClr val="bg1"/>
                </a:solidFill>
              </a:rPr>
              <a:t>Director of </a:t>
            </a:r>
            <a:r>
              <a:rPr lang="en-GB" dirty="0" smtClean="0">
                <a:solidFill>
                  <a:schemeClr val="bg1"/>
                </a:solidFill>
              </a:rPr>
              <a:t>the Chamber </a:t>
            </a:r>
            <a:r>
              <a:rPr lang="en-GB" dirty="0">
                <a:solidFill>
                  <a:schemeClr val="bg1"/>
                </a:solidFill>
              </a:rPr>
              <a:t>of Enforcement Agents of Lithuania</a:t>
            </a:r>
            <a:endParaRPr lang="lt-LT" dirty="0">
              <a:solidFill>
                <a:schemeClr val="bg1"/>
              </a:solidFill>
            </a:endParaRPr>
          </a:p>
          <a:p>
            <a:endParaRPr lang="en-US" dirty="0"/>
          </a:p>
        </p:txBody>
      </p:sp>
      <p:sp>
        <p:nvSpPr>
          <p:cNvPr id="3" name="Rounded Rectangle 2"/>
          <p:cNvSpPr/>
          <p:nvPr/>
        </p:nvSpPr>
        <p:spPr>
          <a:xfrm>
            <a:off x="4800599" y="193356"/>
            <a:ext cx="6905847" cy="2829325"/>
          </a:xfrm>
          <a:prstGeom prst="round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n-US" sz="1400" dirty="0">
                <a:solidFill>
                  <a:schemeClr val="tx1"/>
                </a:solidFill>
              </a:rPr>
              <a:t>Every year, </a:t>
            </a:r>
            <a:r>
              <a:rPr lang="en-US" sz="1400" b="1" dirty="0">
                <a:solidFill>
                  <a:srgbClr val="C00000"/>
                </a:solidFill>
              </a:rPr>
              <a:t>1-1.5 thou. </a:t>
            </a:r>
            <a:r>
              <a:rPr lang="en-US" sz="1400" dirty="0">
                <a:solidFill>
                  <a:schemeClr val="tx1"/>
                </a:solidFill>
              </a:rPr>
              <a:t>enterprises and hundreds of individuals go bankrupt Lithuania. </a:t>
            </a:r>
          </a:p>
          <a:p>
            <a:pPr marL="285750" indent="-285750" algn="just">
              <a:buFont typeface="Arial" panose="020B0604020202020204" pitchFamily="34" charset="0"/>
              <a:buChar char="•"/>
            </a:pPr>
            <a:endParaRPr lang="en-US" sz="1400" dirty="0">
              <a:solidFill>
                <a:schemeClr val="tx1"/>
              </a:solidFill>
            </a:endParaRPr>
          </a:p>
          <a:p>
            <a:pPr marL="285750" indent="-285750" algn="just">
              <a:buFont typeface="Wingdings" panose="05000000000000000000" pitchFamily="2" charset="2"/>
              <a:buChar char="ü"/>
            </a:pPr>
            <a:r>
              <a:rPr lang="en-US" sz="1400" dirty="0">
                <a:solidFill>
                  <a:schemeClr val="tx1"/>
                </a:solidFill>
              </a:rPr>
              <a:t>In 2014, </a:t>
            </a:r>
            <a:r>
              <a:rPr lang="en-US" sz="1400" b="1" dirty="0">
                <a:solidFill>
                  <a:srgbClr val="C00000"/>
                </a:solidFill>
              </a:rPr>
              <a:t>350</a:t>
            </a:r>
            <a:r>
              <a:rPr lang="en-US" sz="1400" dirty="0">
                <a:solidFill>
                  <a:schemeClr val="tx1"/>
                </a:solidFill>
              </a:rPr>
              <a:t> natural person bankruptcies were registered. Over two years (from 1 March, 2013, to 1 March, 2015), under the effect of the Law on Bankruptcy of Natural Persons of the Republic of Lithuania, bankruptcy proceedings were initiated, in total, against </a:t>
            </a:r>
            <a:r>
              <a:rPr lang="en-US" sz="1400" b="1" dirty="0">
                <a:solidFill>
                  <a:srgbClr val="C00000"/>
                </a:solidFill>
              </a:rPr>
              <a:t>517</a:t>
            </a:r>
            <a:r>
              <a:rPr lang="en-US" sz="1400" dirty="0">
                <a:solidFill>
                  <a:schemeClr val="tx1"/>
                </a:solidFill>
              </a:rPr>
              <a:t> individuals.</a:t>
            </a:r>
          </a:p>
          <a:p>
            <a:pPr marL="285750" indent="-285750" algn="just">
              <a:buFont typeface="Arial" panose="020B0604020202020204" pitchFamily="34" charset="0"/>
              <a:buChar char="•"/>
            </a:pPr>
            <a:endParaRPr lang="en-US" sz="1400" dirty="0">
              <a:solidFill>
                <a:schemeClr val="tx1"/>
              </a:solidFill>
            </a:endParaRPr>
          </a:p>
          <a:p>
            <a:pPr marL="285750" indent="-285750" algn="just">
              <a:buFont typeface="Wingdings" panose="05000000000000000000" pitchFamily="2" charset="2"/>
              <a:buChar char="ü"/>
            </a:pPr>
            <a:r>
              <a:rPr lang="en-US" sz="1400" dirty="0">
                <a:solidFill>
                  <a:schemeClr val="tx1"/>
                </a:solidFill>
              </a:rPr>
              <a:t>In 2014, one natural person bankruptcy proceeding fell on </a:t>
            </a:r>
            <a:r>
              <a:rPr lang="en-US" sz="1400" b="1" dirty="0">
                <a:solidFill>
                  <a:srgbClr val="C00000"/>
                </a:solidFill>
              </a:rPr>
              <a:t>10,000 </a:t>
            </a:r>
            <a:r>
              <a:rPr lang="en-US" sz="1400" dirty="0">
                <a:solidFill>
                  <a:schemeClr val="tx1"/>
                </a:solidFill>
              </a:rPr>
              <a:t>of</a:t>
            </a:r>
            <a:r>
              <a:rPr lang="en-US" sz="1400" dirty="0" smtClean="0">
                <a:solidFill>
                  <a:schemeClr val="tx1"/>
                </a:solidFill>
              </a:rPr>
              <a:t> the </a:t>
            </a:r>
            <a:r>
              <a:rPr lang="en-US" sz="1400" dirty="0">
                <a:solidFill>
                  <a:schemeClr val="tx1"/>
                </a:solidFill>
              </a:rPr>
              <a:t>population. </a:t>
            </a:r>
          </a:p>
          <a:p>
            <a:pPr marL="285750" indent="-285750" algn="just">
              <a:buFont typeface="Arial" panose="020B0604020202020204" pitchFamily="34" charset="0"/>
              <a:buChar char="•"/>
            </a:pPr>
            <a:endParaRPr lang="en-US" sz="1400" dirty="0">
              <a:solidFill>
                <a:schemeClr val="tx1"/>
              </a:solidFill>
            </a:endParaRPr>
          </a:p>
          <a:p>
            <a:pPr marL="285750" indent="-285750" algn="just">
              <a:buFont typeface="Wingdings" panose="05000000000000000000" pitchFamily="2" charset="2"/>
              <a:buChar char="ü"/>
            </a:pPr>
            <a:r>
              <a:rPr lang="en-US" sz="1400" dirty="0">
                <a:solidFill>
                  <a:schemeClr val="tx1"/>
                </a:solidFill>
              </a:rPr>
              <a:t>Statistically, one bankruptcy administrator (including individuals and companies) runs </a:t>
            </a:r>
            <a:r>
              <a:rPr lang="en-US" sz="1400" b="1" dirty="0">
                <a:solidFill>
                  <a:srgbClr val="C00000"/>
                </a:solidFill>
              </a:rPr>
              <a:t>2.4</a:t>
            </a:r>
            <a:r>
              <a:rPr lang="en-US" sz="1400" b="1" dirty="0">
                <a:solidFill>
                  <a:schemeClr val="tx1"/>
                </a:solidFill>
              </a:rPr>
              <a:t> </a:t>
            </a:r>
            <a:r>
              <a:rPr lang="en-US" sz="1400" dirty="0">
                <a:solidFill>
                  <a:schemeClr val="tx1"/>
                </a:solidFill>
              </a:rPr>
              <a:t>bankruptcy proceedings a year.</a:t>
            </a:r>
          </a:p>
        </p:txBody>
      </p:sp>
      <p:sp>
        <p:nvSpPr>
          <p:cNvPr id="4" name="Rounded Rectangle 3"/>
          <p:cNvSpPr/>
          <p:nvPr/>
        </p:nvSpPr>
        <p:spPr>
          <a:xfrm>
            <a:off x="4800599" y="3140248"/>
            <a:ext cx="6905847" cy="3143593"/>
          </a:xfrm>
          <a:prstGeom prst="roundRect">
            <a:avLst/>
          </a:prstGeom>
          <a:solidFill>
            <a:schemeClr val="tx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lt-LT" sz="1400" dirty="0">
              <a:solidFill>
                <a:schemeClr val="tx1"/>
              </a:solidFill>
            </a:endParaRPr>
          </a:p>
          <a:p>
            <a:pPr marL="285750" indent="-285750" algn="just">
              <a:buFont typeface="Wingdings" panose="05000000000000000000" pitchFamily="2" charset="2"/>
              <a:buChar char="ü"/>
            </a:pPr>
            <a:r>
              <a:rPr lang="en-GB" sz="1400" dirty="0" smtClean="0">
                <a:solidFill>
                  <a:schemeClr val="tx1"/>
                </a:solidFill>
              </a:rPr>
              <a:t>A natural persons’ bankruptcy procedure is fairly conservative in Lithuania. A bankruptcy process can take up to 5 years in Lithuania, while, in Latvia or England, one can go bankrupt within a year.</a:t>
            </a:r>
          </a:p>
          <a:p>
            <a:pPr algn="just"/>
            <a:endParaRPr lang="en-GB" sz="1400" dirty="0" smtClean="0">
              <a:solidFill>
                <a:schemeClr val="tx1"/>
              </a:solidFill>
            </a:endParaRPr>
          </a:p>
          <a:p>
            <a:pPr marL="285750" indent="-285750" algn="just">
              <a:buFont typeface="Wingdings" panose="05000000000000000000" pitchFamily="2" charset="2"/>
              <a:buChar char="ü"/>
            </a:pPr>
            <a:r>
              <a:rPr lang="en-GB" sz="1400" dirty="0" smtClean="0">
                <a:solidFill>
                  <a:schemeClr val="tx1"/>
                </a:solidFill>
              </a:rPr>
              <a:t>In order to address this issue, as well as in light of the EU Commission Recommendation of 12 March 2014 (2014/135/EU), Ministry of Economy of the Republic of Lithuania has drafted the Law Amending the Law on Bankruptcy of Natural Persons which proposes to simplify bankruptcy procedures</a:t>
            </a:r>
            <a:r>
              <a:rPr lang="lt-LT" sz="1400" dirty="0" smtClean="0">
                <a:solidFill>
                  <a:schemeClr val="tx1"/>
                </a:solidFill>
              </a:rPr>
              <a:t>:</a:t>
            </a:r>
            <a:endParaRPr lang="en-GB" sz="1400" dirty="0">
              <a:solidFill>
                <a:schemeClr val="tx1"/>
              </a:solidFill>
            </a:endParaRPr>
          </a:p>
          <a:p>
            <a:pPr algn="just"/>
            <a:r>
              <a:rPr lang="en-GB" sz="1400" b="1" dirty="0" smtClean="0">
                <a:solidFill>
                  <a:srgbClr val="C00000"/>
                </a:solidFill>
              </a:rPr>
              <a:t>	The </a:t>
            </a:r>
            <a:r>
              <a:rPr lang="en-GB" sz="1400" b="1" dirty="0">
                <a:solidFill>
                  <a:srgbClr val="C00000"/>
                </a:solidFill>
              </a:rPr>
              <a:t>maximum 5-year duration of bankruptcy procedures would be shortened to 	</a:t>
            </a:r>
            <a:r>
              <a:rPr lang="en-GB" sz="1400" b="1" dirty="0" smtClean="0">
                <a:solidFill>
                  <a:srgbClr val="C00000"/>
                </a:solidFill>
              </a:rPr>
              <a:t>3 </a:t>
            </a:r>
            <a:r>
              <a:rPr lang="en-GB" sz="1400" b="1" dirty="0">
                <a:solidFill>
                  <a:srgbClr val="C00000"/>
                </a:solidFill>
              </a:rPr>
              <a:t>years; </a:t>
            </a:r>
            <a:r>
              <a:rPr lang="en-GB" sz="1400" dirty="0" smtClean="0">
                <a:solidFill>
                  <a:schemeClr val="tx1"/>
                </a:solidFill>
              </a:rPr>
              <a:t>a debtor would be able to keep the pledged property, to specify 	conditions for approval a solvency restoration plan; new financing tools would be 	proposed to a person engaged in individual activities. </a:t>
            </a:r>
            <a:endParaRPr lang="lt-LT" sz="1400" dirty="0">
              <a:solidFill>
                <a:schemeClr val="tx1"/>
              </a:solidFill>
            </a:endParaRPr>
          </a:p>
        </p:txBody>
      </p:sp>
    </p:spTree>
    <p:extLst>
      <p:ext uri="{BB962C8B-B14F-4D97-AF65-F5344CB8AC3E}">
        <p14:creationId xmlns:p14="http://schemas.microsoft.com/office/powerpoint/2010/main" val="7051691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94358"/>
            <a:ext cx="3200400" cy="2632935"/>
          </a:xfrm>
        </p:spPr>
        <p:txBody>
          <a:bodyPr>
            <a:noAutofit/>
          </a:bodyPr>
          <a:lstStyle/>
          <a:p>
            <a:r>
              <a:rPr lang="en-GB" sz="2800" b="1" dirty="0" smtClean="0"/>
              <a:t/>
            </a:r>
            <a:br>
              <a:rPr lang="en-GB" sz="2800" b="1" dirty="0" smtClean="0"/>
            </a:br>
            <a:r>
              <a:rPr lang="en-GB" sz="2800" b="1" dirty="0" smtClean="0"/>
              <a:t/>
            </a:r>
            <a:br>
              <a:rPr lang="en-GB" sz="2800" b="1" dirty="0" smtClean="0"/>
            </a:br>
            <a:r>
              <a:rPr lang="en-GB" sz="2800" b="1" dirty="0"/>
              <a:t/>
            </a:r>
            <a:br>
              <a:rPr lang="en-GB" sz="2800" b="1" dirty="0"/>
            </a:br>
            <a:r>
              <a:rPr lang="en-GB" sz="2800" b="1" dirty="0" smtClean="0"/>
              <a:t/>
            </a:r>
            <a:br>
              <a:rPr lang="en-GB" sz="2800" b="1" dirty="0" smtClean="0"/>
            </a:br>
            <a:r>
              <a:rPr lang="en-GB" sz="2800" b="1" dirty="0" smtClean="0"/>
              <a:t/>
            </a:r>
            <a:br>
              <a:rPr lang="en-GB" sz="2800" b="1" dirty="0" smtClean="0"/>
            </a:br>
            <a:r>
              <a:rPr lang="en-GB" sz="2800" dirty="0" smtClean="0"/>
              <a:t>Relation </a:t>
            </a:r>
            <a:r>
              <a:rPr lang="en-GB" sz="2800" dirty="0"/>
              <a:t>between enforced recovery and bankruptcy procedures carried out by enforcement agents</a:t>
            </a:r>
            <a:r>
              <a:rPr lang="lt-LT" sz="2800" dirty="0"/>
              <a:t/>
            </a:r>
            <a:br>
              <a:rPr lang="lt-LT" sz="2800" dirty="0"/>
            </a:br>
            <a:endParaRPr lang="lt-LT" sz="2400"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57200" y="3555527"/>
            <a:ext cx="3200400" cy="156530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5" name="Footer Placeholder 4"/>
          <p:cNvSpPr>
            <a:spLocks noGrp="1"/>
          </p:cNvSpPr>
          <p:nvPr>
            <p:ph type="ftr" sz="quarter" idx="11"/>
          </p:nvPr>
        </p:nvSpPr>
        <p:spPr>
          <a:xfrm>
            <a:off x="4800599" y="6459785"/>
            <a:ext cx="6873949" cy="365125"/>
          </a:xfrm>
        </p:spPr>
        <p:txBody>
          <a:bodyPr/>
          <a:lstStyle/>
          <a:p>
            <a:pPr algn="ctr"/>
            <a:r>
              <a:rPr lang="en-GB" b="1" dirty="0">
                <a:solidFill>
                  <a:schemeClr val="bg1"/>
                </a:solidFill>
              </a:rPr>
              <a:t>Dovil</a:t>
            </a:r>
            <a:r>
              <a:rPr lang="lt-LT" b="1" dirty="0">
                <a:solidFill>
                  <a:schemeClr val="bg1"/>
                </a:solidFill>
              </a:rPr>
              <a:t>ė</a:t>
            </a:r>
            <a:r>
              <a:rPr lang="en-GB" b="1" dirty="0">
                <a:solidFill>
                  <a:schemeClr val="bg1"/>
                </a:solidFill>
              </a:rPr>
              <a:t>  Satkauskienė.</a:t>
            </a:r>
            <a:r>
              <a:rPr lang="lt-LT" dirty="0">
                <a:solidFill>
                  <a:schemeClr val="bg1"/>
                </a:solidFill>
              </a:rPr>
              <a:t> </a:t>
            </a:r>
            <a:r>
              <a:rPr lang="en-GB" dirty="0">
                <a:solidFill>
                  <a:schemeClr val="bg1"/>
                </a:solidFill>
              </a:rPr>
              <a:t>Director of </a:t>
            </a:r>
            <a:r>
              <a:rPr lang="en-GB" dirty="0" smtClean="0">
                <a:solidFill>
                  <a:schemeClr val="bg1"/>
                </a:solidFill>
              </a:rPr>
              <a:t>the </a:t>
            </a:r>
            <a:r>
              <a:rPr lang="en-GB" dirty="0">
                <a:solidFill>
                  <a:schemeClr val="bg1"/>
                </a:solidFill>
              </a:rPr>
              <a:t>Chamber of Enforcement Agents of Lithuania</a:t>
            </a:r>
            <a:endParaRPr lang="lt-LT" dirty="0">
              <a:solidFill>
                <a:schemeClr val="bg1"/>
              </a:solidFill>
            </a:endParaRPr>
          </a:p>
          <a:p>
            <a:pPr algn="ctr"/>
            <a:endParaRPr lang="en-US" dirty="0"/>
          </a:p>
        </p:txBody>
      </p:sp>
      <p:sp>
        <p:nvSpPr>
          <p:cNvPr id="8" name="TextBox 7"/>
          <p:cNvSpPr txBox="1"/>
          <p:nvPr/>
        </p:nvSpPr>
        <p:spPr>
          <a:xfrm>
            <a:off x="4933507" y="2658140"/>
            <a:ext cx="184731" cy="369332"/>
          </a:xfrm>
          <a:prstGeom prst="rect">
            <a:avLst/>
          </a:prstGeom>
          <a:noFill/>
        </p:spPr>
        <p:txBody>
          <a:bodyPr wrap="none" rtlCol="0">
            <a:spAutoFit/>
          </a:bodyPr>
          <a:lstStyle/>
          <a:p>
            <a:endParaRPr lang="lt-LT"/>
          </a:p>
        </p:txBody>
      </p:sp>
      <p:sp>
        <p:nvSpPr>
          <p:cNvPr id="3" name="Rounded Rectangle 2"/>
          <p:cNvSpPr/>
          <p:nvPr/>
        </p:nvSpPr>
        <p:spPr>
          <a:xfrm>
            <a:off x="4455042" y="182288"/>
            <a:ext cx="7161025" cy="2168039"/>
          </a:xfrm>
          <a:prstGeom prst="roundRect">
            <a:avLst/>
          </a:prstGeom>
          <a:solidFill>
            <a:schemeClr val="accent5"/>
          </a:solid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just">
              <a:buFont typeface="Wingdings" panose="05000000000000000000" pitchFamily="2" charset="2"/>
              <a:buChar char="ü"/>
            </a:pPr>
            <a:r>
              <a:rPr lang="en-US" sz="1400" b="1" dirty="0">
                <a:solidFill>
                  <a:srgbClr val="C00000"/>
                </a:solidFill>
              </a:rPr>
              <a:t>A general principle: </a:t>
            </a:r>
            <a:r>
              <a:rPr lang="en-US" sz="1400" dirty="0">
                <a:solidFill>
                  <a:schemeClr val="bg1"/>
                </a:solidFill>
              </a:rPr>
              <a:t>natural or legal persons’ bankruptcy and restructuring procedures terminate and accomplish an individual recovery carried out by enforcement agents in favour of a single creditor, in order to bring together all creditors' claims and all the debtor's assets in one place. </a:t>
            </a:r>
          </a:p>
          <a:p>
            <a:pPr algn="just"/>
            <a:endParaRPr lang="en-US" sz="1400" b="1" dirty="0">
              <a:solidFill>
                <a:schemeClr val="bg1"/>
              </a:solidFill>
            </a:endParaRPr>
          </a:p>
          <a:p>
            <a:pPr marL="285750" indent="-285750" algn="just">
              <a:buFont typeface="Wingdings" panose="05000000000000000000" pitchFamily="2" charset="2"/>
              <a:buChar char="ü"/>
            </a:pPr>
            <a:r>
              <a:rPr lang="en-US" sz="1400" dirty="0">
                <a:solidFill>
                  <a:schemeClr val="bg1"/>
                </a:solidFill>
              </a:rPr>
              <a:t>Upon enforcement of the ruling on initiation of bankruptcy proceedings, an enforcement agent “hands over” tasks to a bankruptcy administrator. Yet, in certain cases, procedures carried out by the enforcement agent and the bankruptcy administrator against the same person may be parallel.</a:t>
            </a:r>
            <a:endParaRPr lang="lt-LT" sz="1400" dirty="0">
              <a:solidFill>
                <a:schemeClr val="bg1"/>
              </a:solidFill>
            </a:endParaRPr>
          </a:p>
        </p:txBody>
      </p:sp>
      <p:sp>
        <p:nvSpPr>
          <p:cNvPr id="4" name="Rounded Rectangle 3"/>
          <p:cNvSpPr/>
          <p:nvPr/>
        </p:nvSpPr>
        <p:spPr>
          <a:xfrm>
            <a:off x="4460358" y="2477387"/>
            <a:ext cx="7155709" cy="3147236"/>
          </a:xfrm>
          <a:prstGeom prst="round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sz="1400" dirty="0" smtClean="0">
              <a:solidFill>
                <a:schemeClr val="tx1"/>
              </a:solidFill>
            </a:endParaRPr>
          </a:p>
          <a:p>
            <a:pPr algn="ctr"/>
            <a:endParaRPr lang="lt-LT" sz="1400" dirty="0">
              <a:solidFill>
                <a:schemeClr val="tx1"/>
              </a:solidFill>
            </a:endParaRPr>
          </a:p>
          <a:p>
            <a:pPr marL="285750" indent="-285750">
              <a:buFont typeface="Wingdings" panose="05000000000000000000" pitchFamily="2" charset="2"/>
              <a:buChar char="ü"/>
            </a:pPr>
            <a:endParaRPr lang="lt-LT" sz="1400" dirty="0" smtClean="0">
              <a:solidFill>
                <a:schemeClr val="tx1"/>
              </a:solidFill>
            </a:endParaRPr>
          </a:p>
          <a:p>
            <a:pPr marL="285750" indent="-285750">
              <a:buFont typeface="Wingdings" panose="05000000000000000000" pitchFamily="2" charset="2"/>
              <a:buChar char="ü"/>
            </a:pPr>
            <a:r>
              <a:rPr lang="en-US" sz="1400" dirty="0" smtClean="0">
                <a:solidFill>
                  <a:schemeClr val="tx1"/>
                </a:solidFill>
              </a:rPr>
              <a:t>As </a:t>
            </a:r>
            <a:r>
              <a:rPr lang="en-US" sz="1400" dirty="0">
                <a:solidFill>
                  <a:schemeClr val="tx1"/>
                </a:solidFill>
              </a:rPr>
              <a:t>per policy of the Supreme Court of Lithuania, enforcement procedures, opened by an enforcement agent and terminated during the bankruptcy proceedings, are subject to resumption and completion, upon consent of the court that is investigating a person’ bankruptcy case, after hearing the creditors’ and the natural person’s opinion.</a:t>
            </a:r>
          </a:p>
          <a:p>
            <a:endParaRPr lang="en-US" sz="1400" u="sng" dirty="0">
              <a:solidFill>
                <a:schemeClr val="tx1"/>
              </a:solidFill>
            </a:endParaRPr>
          </a:p>
          <a:p>
            <a:pPr marL="285750" indent="-285750">
              <a:buFont typeface="Wingdings" panose="05000000000000000000" pitchFamily="2" charset="2"/>
              <a:buChar char="ü"/>
            </a:pPr>
            <a:r>
              <a:rPr lang="en-US" sz="1400" dirty="0">
                <a:solidFill>
                  <a:schemeClr val="tx1"/>
                </a:solidFill>
              </a:rPr>
              <a:t>As practice shows, if assets are mortgaged and owned by several persons, the sale of the same assets can be completed by both an enforcement agent and a bankruptcy administrator at auction. This means that different regulated processes may take place in parallel.</a:t>
            </a:r>
          </a:p>
          <a:p>
            <a:endParaRPr lang="en-US" sz="1400" dirty="0">
              <a:solidFill>
                <a:schemeClr val="tx1"/>
              </a:solidFill>
            </a:endParaRPr>
          </a:p>
          <a:p>
            <a:pPr marL="285750" indent="-285750">
              <a:buFont typeface="Wingdings" panose="05000000000000000000" pitchFamily="2" charset="2"/>
              <a:buChar char="ü"/>
            </a:pPr>
            <a:r>
              <a:rPr lang="en-US" sz="1400" dirty="0">
                <a:solidFill>
                  <a:schemeClr val="tx1"/>
                </a:solidFill>
              </a:rPr>
              <a:t>The same asset may happen to be evaluated differently in the recovery and bankruptcy processes (the meeting of creditors is not bound by requirements of the Code of Civil Procedure of the Republic of Lithuania applicable to enforcement agents) and sold in a different procedure, i.e., the relation between the procedures can be inconsistent. </a:t>
            </a:r>
          </a:p>
          <a:p>
            <a:pPr algn="ctr"/>
            <a:endParaRPr lang="en-US" dirty="0"/>
          </a:p>
          <a:p>
            <a:pPr algn="ctr"/>
            <a:endParaRPr lang="en-US" dirty="0"/>
          </a:p>
        </p:txBody>
      </p:sp>
      <p:sp>
        <p:nvSpPr>
          <p:cNvPr id="10" name="Rounded Rectangle 9"/>
          <p:cNvSpPr/>
          <p:nvPr/>
        </p:nvSpPr>
        <p:spPr>
          <a:xfrm>
            <a:off x="4455042" y="5751683"/>
            <a:ext cx="7161025" cy="35034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lt-LT" dirty="0" smtClean="0"/>
          </a:p>
          <a:p>
            <a:pPr algn="ctr"/>
            <a:r>
              <a:rPr lang="en-US" sz="1600" b="1" dirty="0" smtClean="0">
                <a:solidFill>
                  <a:srgbClr val="C00000"/>
                </a:solidFill>
              </a:rPr>
              <a:t>Only </a:t>
            </a:r>
            <a:r>
              <a:rPr lang="en-US" sz="1600" b="1" dirty="0">
                <a:solidFill>
                  <a:srgbClr val="C00000"/>
                </a:solidFill>
              </a:rPr>
              <a:t>the emerging case law may answer most questions arising.</a:t>
            </a:r>
          </a:p>
          <a:p>
            <a:pPr algn="ctr"/>
            <a:endParaRPr lang="en-US" dirty="0"/>
          </a:p>
        </p:txBody>
      </p:sp>
    </p:spTree>
    <p:extLst>
      <p:ext uri="{BB962C8B-B14F-4D97-AF65-F5344CB8AC3E}">
        <p14:creationId xmlns:p14="http://schemas.microsoft.com/office/powerpoint/2010/main" val="2986819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Bankruptcy administrators – ones of enforcement agents’ clients </a:t>
            </a:r>
            <a:endParaRPr lang="lt-LT" dirty="0"/>
          </a:p>
        </p:txBody>
      </p:sp>
      <p:sp>
        <p:nvSpPr>
          <p:cNvPr id="5" name="Footer Placeholder 4"/>
          <p:cNvSpPr>
            <a:spLocks noGrp="1"/>
          </p:cNvSpPr>
          <p:nvPr>
            <p:ph type="ftr" sz="quarter" idx="11"/>
          </p:nvPr>
        </p:nvSpPr>
        <p:spPr>
          <a:xfrm>
            <a:off x="4928189" y="6507126"/>
            <a:ext cx="6576237" cy="350874"/>
          </a:xfrm>
        </p:spPr>
        <p:txBody>
          <a:bodyPr/>
          <a:lstStyle/>
          <a:p>
            <a:pPr algn="ctr"/>
            <a:r>
              <a:rPr lang="en-US" b="1" dirty="0">
                <a:solidFill>
                  <a:schemeClr val="bg1"/>
                </a:solidFill>
              </a:rPr>
              <a:t>Dovilė  Satkauskienė. Director of </a:t>
            </a:r>
            <a:r>
              <a:rPr lang="en-US" b="1" dirty="0" smtClean="0">
                <a:solidFill>
                  <a:schemeClr val="bg1"/>
                </a:solidFill>
              </a:rPr>
              <a:t>the Chamber </a:t>
            </a:r>
            <a:r>
              <a:rPr lang="en-US" b="1" dirty="0">
                <a:solidFill>
                  <a:schemeClr val="bg1"/>
                </a:solidFill>
              </a:rPr>
              <a:t>of Enforcement Agents of Lithuania</a:t>
            </a:r>
          </a:p>
          <a:p>
            <a:pPr algn="ctr"/>
            <a:endParaRPr lang="en-US" b="1" dirty="0"/>
          </a:p>
          <a:p>
            <a:pPr algn="ctr"/>
            <a:endParaRPr lang="en-US" b="1" dirty="0"/>
          </a:p>
        </p:txBody>
      </p:sp>
      <p:pic>
        <p:nvPicPr>
          <p:cNvPr id="1026" name="Picture 2" descr="Vaizdo rezultatas pagal u&amp;zcaron;klaus&amp;aogon; „collaboration with partn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3560983"/>
            <a:ext cx="2989250" cy="198921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4" name="Picture 13" descr="C:\Users\Dorute\Desktop\IMG_6091.jpg"/>
          <p:cNvPicPr>
            <a:picLocks noChangeAspect="1" noChangeArrowheads="1"/>
          </p:cNvPicPr>
          <p:nvPr/>
        </p:nvPicPr>
        <p:blipFill>
          <a:blip r:embed="rId3"/>
          <a:srcRect/>
          <a:stretch>
            <a:fillRect/>
          </a:stretch>
        </p:blipFill>
        <p:spPr bwMode="auto">
          <a:xfrm>
            <a:off x="7410578" y="1600923"/>
            <a:ext cx="2653177" cy="1232170"/>
          </a:xfrm>
          <a:prstGeom prst="rect">
            <a:avLst/>
          </a:prstGeom>
          <a:noFill/>
          <a:ln w="9525">
            <a:noFill/>
            <a:miter lim="800000"/>
            <a:headEnd/>
            <a:tailEnd/>
          </a:ln>
        </p:spPr>
      </p:pic>
      <p:pic>
        <p:nvPicPr>
          <p:cNvPr id="13" name="Picture 12"/>
          <p:cNvPicPr>
            <a:picLocks noChangeAspect="1"/>
          </p:cNvPicPr>
          <p:nvPr/>
        </p:nvPicPr>
        <p:blipFill>
          <a:blip r:embed="rId4"/>
          <a:stretch>
            <a:fillRect/>
          </a:stretch>
        </p:blipFill>
        <p:spPr>
          <a:xfrm>
            <a:off x="6190894" y="1600923"/>
            <a:ext cx="1134940" cy="1232706"/>
          </a:xfrm>
          <a:prstGeom prst="rect">
            <a:avLst/>
          </a:prstGeom>
          <a:effectLst/>
        </p:spPr>
      </p:pic>
      <p:sp>
        <p:nvSpPr>
          <p:cNvPr id="3" name="Rounded Rectangle 2"/>
          <p:cNvSpPr/>
          <p:nvPr/>
        </p:nvSpPr>
        <p:spPr>
          <a:xfrm>
            <a:off x="4646426" y="594359"/>
            <a:ext cx="6974959" cy="935665"/>
          </a:xfrm>
          <a:prstGeom prst="roundRec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Bankruptcy administrators quite often resort to enough to enforcement agents when initiating enforcement measures, without which a duly performance of the functions is impossible. </a:t>
            </a:r>
          </a:p>
        </p:txBody>
      </p:sp>
      <p:sp>
        <p:nvSpPr>
          <p:cNvPr id="6" name="Rounded Rectangle 5"/>
          <p:cNvSpPr/>
          <p:nvPr/>
        </p:nvSpPr>
        <p:spPr>
          <a:xfrm>
            <a:off x="4646428" y="2880359"/>
            <a:ext cx="6974957" cy="1765600"/>
          </a:xfrm>
          <a:prstGeom prst="roundRect">
            <a:avLst/>
          </a:prstGeom>
          <a:solidFill>
            <a:schemeClr val="accent5">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pitchFamily="2" charset="2"/>
              <a:buChar char="ü"/>
            </a:pPr>
            <a:r>
              <a:rPr lang="en-US" sz="1500" dirty="0">
                <a:solidFill>
                  <a:schemeClr val="bg1"/>
                </a:solidFill>
              </a:rPr>
              <a:t>Enforcement agents are often asked to enforce a transfer of corporate assets/documents to persons concerned: a manager, management bodies, financial statement handling companies. </a:t>
            </a:r>
            <a:endParaRPr lang="lt-LT" sz="1500" dirty="0" smtClean="0">
              <a:solidFill>
                <a:schemeClr val="bg1"/>
              </a:solidFill>
            </a:endParaRPr>
          </a:p>
          <a:p>
            <a:pPr algn="just">
              <a:buFont typeface="Wingdings" panose="05000000000000000000" pitchFamily="2" charset="2"/>
              <a:buChar char="ü"/>
            </a:pPr>
            <a:r>
              <a:rPr lang="en-US" sz="1500" dirty="0">
                <a:solidFill>
                  <a:schemeClr val="bg1"/>
                </a:solidFill>
              </a:rPr>
              <a:t>Enforcement agents are also needed to act where a creditor is a bankruptcy initiator, and a manager (management bodies) either does not hand over assets/documents to a bankruptcy administrator or their whereabouts are unknown. </a:t>
            </a:r>
          </a:p>
        </p:txBody>
      </p:sp>
      <p:sp>
        <p:nvSpPr>
          <p:cNvPr id="7" name="Rounded Rectangle 6"/>
          <p:cNvSpPr/>
          <p:nvPr/>
        </p:nvSpPr>
        <p:spPr>
          <a:xfrm>
            <a:off x="4646428" y="4740491"/>
            <a:ext cx="6974957" cy="146892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buFont typeface="Wingdings" panose="05000000000000000000" pitchFamily="2" charset="2"/>
              <a:buChar char="ü"/>
            </a:pPr>
            <a:r>
              <a:rPr lang="en-US" sz="1400" dirty="0">
                <a:solidFill>
                  <a:schemeClr val="tx1"/>
                </a:solidFill>
              </a:rPr>
              <a:t>In addition, bankruptcy administrators often use legal services provided by enforcement agents:</a:t>
            </a:r>
          </a:p>
          <a:p>
            <a:pPr lvl="1" algn="just">
              <a:buFont typeface="Arial" panose="020B0604020202020204" pitchFamily="34" charset="0"/>
              <a:buChar char="•"/>
            </a:pPr>
            <a:r>
              <a:rPr lang="en-US" sz="1400" dirty="0">
                <a:solidFill>
                  <a:schemeClr val="tx1"/>
                </a:solidFill>
              </a:rPr>
              <a:t>This includes a delivery of service documents to parties concerned;</a:t>
            </a:r>
          </a:p>
          <a:p>
            <a:pPr lvl="1" algn="just">
              <a:buFont typeface="Arial" panose="020B0604020202020204" pitchFamily="34" charset="0"/>
              <a:buChar char="•"/>
            </a:pPr>
            <a:r>
              <a:rPr lang="en-US" sz="1400" dirty="0">
                <a:solidFill>
                  <a:schemeClr val="tx1"/>
                </a:solidFill>
              </a:rPr>
              <a:t>Submission of other documentation to debtors and creditors;</a:t>
            </a:r>
          </a:p>
          <a:p>
            <a:pPr lvl="1" algn="just">
              <a:buFont typeface="Arial" panose="020B0604020202020204" pitchFamily="34" charset="0"/>
              <a:buChar char="•"/>
            </a:pPr>
            <a:r>
              <a:rPr lang="en-US" sz="1400" dirty="0">
                <a:solidFill>
                  <a:schemeClr val="tx1"/>
                </a:solidFill>
              </a:rPr>
              <a:t>Statement of facts (in taking over assets and/or documentation, inspecting property, looking for property, stating a process of creditors’ meetings).</a:t>
            </a:r>
          </a:p>
        </p:txBody>
      </p:sp>
    </p:spTree>
    <p:extLst>
      <p:ext uri="{BB962C8B-B14F-4D97-AF65-F5344CB8AC3E}">
        <p14:creationId xmlns:p14="http://schemas.microsoft.com/office/powerpoint/2010/main" val="356068339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Forced recovery and international bankruptcy proceedings</a:t>
            </a:r>
            <a:endParaRPr lang="lt-LT" dirty="0"/>
          </a:p>
        </p:txBody>
      </p:sp>
      <p:sp>
        <p:nvSpPr>
          <p:cNvPr id="5" name="Footer Placeholder 4"/>
          <p:cNvSpPr>
            <a:spLocks noGrp="1"/>
          </p:cNvSpPr>
          <p:nvPr>
            <p:ph type="ftr" sz="quarter" idx="11"/>
          </p:nvPr>
        </p:nvSpPr>
        <p:spPr>
          <a:xfrm>
            <a:off x="4800600" y="6459785"/>
            <a:ext cx="6927112" cy="365125"/>
          </a:xfrm>
        </p:spPr>
        <p:txBody>
          <a:bodyPr/>
          <a:lstStyle/>
          <a:p>
            <a:pPr algn="ctr"/>
            <a:r>
              <a:rPr lang="en-US" b="1" dirty="0">
                <a:solidFill>
                  <a:schemeClr val="bg1"/>
                </a:solidFill>
              </a:rPr>
              <a:t>Dovilė  Satkauskienė. Director of </a:t>
            </a:r>
            <a:r>
              <a:rPr lang="en-US" b="1" dirty="0" smtClean="0">
                <a:solidFill>
                  <a:schemeClr val="bg1"/>
                </a:solidFill>
              </a:rPr>
              <a:t>the chamber of Enforcement </a:t>
            </a:r>
            <a:r>
              <a:rPr lang="en-US" b="1" dirty="0">
                <a:solidFill>
                  <a:schemeClr val="bg1"/>
                </a:solidFill>
              </a:rPr>
              <a:t>Agents of Lithuania</a:t>
            </a:r>
          </a:p>
          <a:p>
            <a:pPr algn="ctr"/>
            <a:endParaRPr lang="en-US" dirty="0"/>
          </a:p>
        </p:txBody>
      </p:sp>
      <p:sp>
        <p:nvSpPr>
          <p:cNvPr id="4" name="Rounded Rectangle 3"/>
          <p:cNvSpPr/>
          <p:nvPr/>
        </p:nvSpPr>
        <p:spPr>
          <a:xfrm>
            <a:off x="4263655" y="1041992"/>
            <a:ext cx="7464056" cy="776177"/>
          </a:xfrm>
          <a:prstGeom prst="roundRect">
            <a:avLst/>
          </a:prstGeom>
          <a:solidFill>
            <a:schemeClr val="bg2">
              <a:lumMod val="50000"/>
            </a:schemeClr>
          </a:solidFill>
        </p:spPr>
        <p:style>
          <a:lnRef idx="3">
            <a:schemeClr val="lt1"/>
          </a:lnRef>
          <a:fillRef idx="1">
            <a:schemeClr val="accent4"/>
          </a:fillRef>
          <a:effectRef idx="1">
            <a:schemeClr val="accent4"/>
          </a:effectRef>
          <a:fontRef idx="minor">
            <a:schemeClr val="lt1"/>
          </a:fontRef>
        </p:style>
        <p:txBody>
          <a:bodyPr rtlCol="0" anchor="ctr"/>
          <a:lstStyle/>
          <a:p>
            <a:pPr algn="ctr"/>
            <a:r>
              <a:rPr lang="en-US" dirty="0"/>
              <a:t>A number of foreign state-based bankruptcy proceedings is growing in Lithuania.</a:t>
            </a:r>
          </a:p>
        </p:txBody>
      </p:sp>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5833" y="3306726"/>
            <a:ext cx="3311767" cy="248062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Rounded Rectangle 8"/>
          <p:cNvSpPr/>
          <p:nvPr/>
        </p:nvSpPr>
        <p:spPr>
          <a:xfrm>
            <a:off x="5507664" y="1953987"/>
            <a:ext cx="6220047" cy="723013"/>
          </a:xfrm>
          <a:prstGeom prst="roundRect">
            <a:avLst/>
          </a:prstGeom>
          <a:solidFill>
            <a:schemeClr val="accent5">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There are many </a:t>
            </a:r>
            <a:r>
              <a:rPr lang="en-US" dirty="0"/>
              <a:t>uncertainties where a debtor and his/her assets are situated in more than one country.</a:t>
            </a:r>
            <a:endParaRPr lang="lt-LT" dirty="0"/>
          </a:p>
        </p:txBody>
      </p:sp>
      <p:sp>
        <p:nvSpPr>
          <p:cNvPr id="10" name="Rounded Rectangle 9"/>
          <p:cNvSpPr/>
          <p:nvPr/>
        </p:nvSpPr>
        <p:spPr>
          <a:xfrm>
            <a:off x="5507663" y="2880358"/>
            <a:ext cx="6220047" cy="2906997"/>
          </a:xfrm>
          <a:prstGeom prst="roundRect">
            <a:avLst/>
          </a:prstGeom>
          <a:solidFill>
            <a:srgbClr val="71896D"/>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lt-LT" b="1" dirty="0" smtClean="0">
                <a:solidFill>
                  <a:srgbClr val="C00000"/>
                </a:solidFill>
              </a:rPr>
              <a:t>       </a:t>
            </a:r>
            <a:r>
              <a:rPr lang="en-GB" b="1" dirty="0" smtClean="0">
                <a:solidFill>
                  <a:srgbClr val="C00000"/>
                </a:solidFill>
              </a:rPr>
              <a:t>The conclusion</a:t>
            </a:r>
            <a:r>
              <a:rPr lang="lt-LT" b="1" dirty="0" smtClean="0">
                <a:solidFill>
                  <a:srgbClr val="C00000"/>
                </a:solidFill>
              </a:rPr>
              <a:t>s</a:t>
            </a:r>
            <a:r>
              <a:rPr lang="en-GB" b="1" dirty="0" smtClean="0">
                <a:solidFill>
                  <a:srgbClr val="C00000"/>
                </a:solidFill>
              </a:rPr>
              <a:t> </a:t>
            </a:r>
            <a:r>
              <a:rPr lang="en-GB" b="1" dirty="0">
                <a:solidFill>
                  <a:srgbClr val="C00000"/>
                </a:solidFill>
              </a:rPr>
              <a:t>of the </a:t>
            </a:r>
            <a:r>
              <a:rPr lang="en-US" b="1" dirty="0">
                <a:solidFill>
                  <a:srgbClr val="C00000"/>
                </a:solidFill>
              </a:rPr>
              <a:t>Supreme Court of </a:t>
            </a:r>
            <a:r>
              <a:rPr lang="en-US" b="1" dirty="0" smtClean="0">
                <a:solidFill>
                  <a:srgbClr val="C00000"/>
                </a:solidFill>
              </a:rPr>
              <a:t>Lithuania</a:t>
            </a:r>
            <a:r>
              <a:rPr lang="lt-LT" b="1" dirty="0" smtClean="0">
                <a:solidFill>
                  <a:srgbClr val="C00000"/>
                </a:solidFill>
              </a:rPr>
              <a:t>:</a:t>
            </a:r>
            <a:r>
              <a:rPr lang="en-US" b="1" dirty="0" smtClean="0">
                <a:solidFill>
                  <a:srgbClr val="C00000"/>
                </a:solidFill>
              </a:rPr>
              <a:t> </a:t>
            </a:r>
            <a:endParaRPr lang="lt-LT" b="1" dirty="0" smtClean="0">
              <a:solidFill>
                <a:srgbClr val="C00000"/>
              </a:solidFill>
            </a:endParaRPr>
          </a:p>
          <a:p>
            <a:pPr algn="ctr"/>
            <a:endParaRPr lang="lt-LT" dirty="0" smtClean="0"/>
          </a:p>
          <a:p>
            <a:pPr marL="285750" indent="-285750">
              <a:buFont typeface="Wingdings" panose="05000000000000000000" pitchFamily="2" charset="2"/>
              <a:buChar char="ü"/>
            </a:pPr>
            <a:r>
              <a:rPr lang="en-GB" sz="1400" b="1" dirty="0" smtClean="0"/>
              <a:t>after </a:t>
            </a:r>
            <a:r>
              <a:rPr lang="en-GB" sz="1400" b="1" dirty="0"/>
              <a:t>initiating bankruptcy proceedings against a debtor in a Member State, no individual recovery procedures can be executed in any other Member State, </a:t>
            </a:r>
            <a:r>
              <a:rPr lang="en-GB" sz="1400" b="1" dirty="0" smtClean="0"/>
              <a:t>including Lithuania</a:t>
            </a:r>
            <a:r>
              <a:rPr lang="lt-LT" sz="1400" b="1" dirty="0" smtClean="0"/>
              <a:t> </a:t>
            </a:r>
            <a:r>
              <a:rPr lang="lt-LT" sz="1400" dirty="0" smtClean="0"/>
              <a:t> (</a:t>
            </a:r>
            <a:r>
              <a:rPr lang="en-US" sz="1400" dirty="0"/>
              <a:t>Ruling of 14 November 2013 (CB No. 3K-3-580/2013</a:t>
            </a:r>
            <a:r>
              <a:rPr lang="en-US" sz="1400" dirty="0" smtClean="0"/>
              <a:t>)</a:t>
            </a:r>
            <a:r>
              <a:rPr lang="lt-LT" sz="1400" dirty="0" smtClean="0"/>
              <a:t>.</a:t>
            </a:r>
            <a:r>
              <a:rPr lang="en-US" sz="1400" dirty="0" smtClean="0"/>
              <a:t> </a:t>
            </a:r>
            <a:endParaRPr lang="lt-LT" sz="1400" dirty="0" smtClean="0"/>
          </a:p>
          <a:p>
            <a:pPr marL="285750" indent="-285750">
              <a:buFont typeface="Wingdings" panose="05000000000000000000" pitchFamily="2" charset="2"/>
              <a:buChar char="ü"/>
            </a:pPr>
            <a:r>
              <a:rPr lang="en-GB" sz="1400" b="1" dirty="0"/>
              <a:t>judicial decisions of other EU </a:t>
            </a:r>
            <a:r>
              <a:rPr lang="en-GB" sz="1400" b="1" dirty="0" smtClean="0"/>
              <a:t>countries, </a:t>
            </a:r>
            <a:r>
              <a:rPr lang="en-GB" sz="1400" b="1" dirty="0"/>
              <a:t>on initiation and completion of personal insolvency proceedings, that are automatically recognized and enforced in Lithuania, do not eliminate debtors’ liabilities to creditors in Lithuania, which were not recorded in a personal debt relief plan, approved by a court of the other Member </a:t>
            </a:r>
            <a:r>
              <a:rPr lang="en-GB" sz="1400" b="1" dirty="0" smtClean="0"/>
              <a:t>State</a:t>
            </a:r>
            <a:r>
              <a:rPr lang="lt-LT" sz="1400" b="1" dirty="0"/>
              <a:t> </a:t>
            </a:r>
            <a:r>
              <a:rPr lang="lt-LT" sz="1400" dirty="0" smtClean="0"/>
              <a:t>(</a:t>
            </a:r>
            <a:r>
              <a:rPr lang="en-GB" sz="1400" dirty="0"/>
              <a:t>Ruling of the Supreme Court of Lithuania as of 8 April 2015 (CB No. 3K-3-197-611/2015). </a:t>
            </a:r>
            <a:endParaRPr lang="lt-LT" sz="1400" b="1" dirty="0"/>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1309" y="3040188"/>
            <a:ext cx="471902" cy="533075"/>
          </a:xfrm>
          <a:prstGeom prst="rect">
            <a:avLst/>
          </a:prstGeom>
        </p:spPr>
      </p:pic>
    </p:spTree>
    <p:extLst>
      <p:ext uri="{BB962C8B-B14F-4D97-AF65-F5344CB8AC3E}">
        <p14:creationId xmlns:p14="http://schemas.microsoft.com/office/powerpoint/2010/main" val="333947316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800" dirty="0"/>
              <a:t>Perspectives for expansion of enforcement agents’ legal services in Lithuania</a:t>
            </a:r>
            <a:endParaRPr lang="lt-LT" sz="2800" dirty="0"/>
          </a:p>
        </p:txBody>
      </p:sp>
      <p:sp>
        <p:nvSpPr>
          <p:cNvPr id="5" name="Footer Placeholder 4"/>
          <p:cNvSpPr>
            <a:spLocks noGrp="1"/>
          </p:cNvSpPr>
          <p:nvPr>
            <p:ph type="ftr" sz="quarter" idx="11"/>
          </p:nvPr>
        </p:nvSpPr>
        <p:spPr>
          <a:xfrm>
            <a:off x="4800600" y="6459785"/>
            <a:ext cx="6645536" cy="365125"/>
          </a:xfrm>
        </p:spPr>
        <p:txBody>
          <a:bodyPr/>
          <a:lstStyle/>
          <a:p>
            <a:pPr algn="ctr"/>
            <a:endParaRPr lang="en-US" dirty="0"/>
          </a:p>
          <a:p>
            <a:pPr algn="ctr"/>
            <a:r>
              <a:rPr lang="en-US" dirty="0">
                <a:solidFill>
                  <a:schemeClr val="bg1"/>
                </a:solidFill>
              </a:rPr>
              <a:t>Dovilė  Satkauskienė. Director of </a:t>
            </a:r>
            <a:r>
              <a:rPr lang="en-US" dirty="0" smtClean="0">
                <a:solidFill>
                  <a:schemeClr val="bg1"/>
                </a:solidFill>
              </a:rPr>
              <a:t>the Chamber </a:t>
            </a:r>
            <a:r>
              <a:rPr lang="en-US" dirty="0">
                <a:solidFill>
                  <a:schemeClr val="bg1"/>
                </a:solidFill>
              </a:rPr>
              <a:t>of Enforcement Agents of Lithuania</a:t>
            </a:r>
          </a:p>
          <a:p>
            <a:endParaRPr lang="en-US" dirty="0"/>
          </a:p>
          <a:p>
            <a:endParaRPr lang="en-US" dirty="0"/>
          </a:p>
        </p:txBody>
      </p:sp>
      <p:graphicFrame>
        <p:nvGraphicFramePr>
          <p:cNvPr id="14" name="Diagram 13"/>
          <p:cNvGraphicFramePr/>
          <p:nvPr>
            <p:extLst>
              <p:ext uri="{D42A27DB-BD31-4B8C-83A1-F6EECF244321}">
                <p14:modId xmlns:p14="http://schemas.microsoft.com/office/powerpoint/2010/main" val="4213540607"/>
              </p:ext>
            </p:extLst>
          </p:nvPr>
        </p:nvGraphicFramePr>
        <p:xfrm>
          <a:off x="3965945" y="719666"/>
          <a:ext cx="7708604"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7" name="Picture 1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17018" y="3290988"/>
            <a:ext cx="3434316" cy="229132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23" name="Content Placeholder 22"/>
          <p:cNvSpPr>
            <a:spLocks noGrp="1"/>
          </p:cNvSpPr>
          <p:nvPr>
            <p:ph idx="1"/>
          </p:nvPr>
        </p:nvSpPr>
        <p:spPr>
          <a:xfrm>
            <a:off x="4800600" y="4823023"/>
            <a:ext cx="224534" cy="376517"/>
          </a:xfrm>
        </p:spPr>
        <p:txBody>
          <a:bodyPr/>
          <a:lstStyle/>
          <a:p>
            <a:r>
              <a:rPr lang="lt-LT" dirty="0" smtClean="0">
                <a:solidFill>
                  <a:schemeClr val="bg1"/>
                </a:solidFill>
              </a:rPr>
              <a:t>.</a:t>
            </a:r>
            <a:endParaRPr lang="lt-LT" dirty="0">
              <a:solidFill>
                <a:schemeClr val="bg1"/>
              </a:solidFill>
            </a:endParaRPr>
          </a:p>
        </p:txBody>
      </p:sp>
    </p:spTree>
    <p:extLst>
      <p:ext uri="{BB962C8B-B14F-4D97-AF65-F5344CB8AC3E}">
        <p14:creationId xmlns:p14="http://schemas.microsoft.com/office/powerpoint/2010/main" val="194468640"/>
      </p:ext>
    </p:extLst>
  </p:cSld>
  <p:clrMapOvr>
    <a:masterClrMapping/>
  </p:clrMapOvr>
</p:sld>
</file>

<file path=ppt/theme/theme1.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8717</TotalTime>
  <Words>1468</Words>
  <Application>Microsoft Macintosh PowerPoint</Application>
  <PresentationFormat>Custom</PresentationFormat>
  <Paragraphs>89</Paragraphs>
  <Slides>10</Slides>
  <Notes>1</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Retrospect</vt:lpstr>
      <vt:lpstr>Bankruptcy Administration  Enforcement Agents’ Legal Service Extension and Introduction to the Market </vt:lpstr>
      <vt:lpstr>An enforcement agent's right to administer bankruptcy of natural and legal persons</vt:lpstr>
      <vt:lpstr>The challenge - introduction of the new service to the market</vt:lpstr>
      <vt:lpstr>The peak of bankruptcy proceedings that terminated the enforced recovery carried out by enforcement agents was recorded in 2009-2010</vt:lpstr>
      <vt:lpstr>Demand in bankruptcy administration to Lithuania </vt:lpstr>
      <vt:lpstr>     Relation between enforced recovery and bankruptcy procedures carried out by enforcement agents </vt:lpstr>
      <vt:lpstr>Bankruptcy administrators – ones of enforcement agents’ clients </vt:lpstr>
      <vt:lpstr>Forced recovery and international bankruptcy proceedings</vt:lpstr>
      <vt:lpstr>Perspectives for expansion of enforcement agents’ legal services in Lithuania</vt:lpstr>
      <vt:lpstr>Thank you ! Contact me: dovile@antstoliurumai.lt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info003</dc:creator>
  <cp:lastModifiedBy>Dovile Satkauskiene | Lietuvos antstoliu rumai</cp:lastModifiedBy>
  <cp:revision>145</cp:revision>
  <cp:lastPrinted>2015-05-20T09:32:59Z</cp:lastPrinted>
  <dcterms:created xsi:type="dcterms:W3CDTF">2014-12-03T11:50:59Z</dcterms:created>
  <dcterms:modified xsi:type="dcterms:W3CDTF">2015-05-22T09:20:41Z</dcterms:modified>
</cp:coreProperties>
</file>