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4"/>
  </p:notesMasterIdLst>
  <p:sldIdLst>
    <p:sldId id="256" r:id="rId2"/>
    <p:sldId id="286" r:id="rId3"/>
    <p:sldId id="287" r:id="rId4"/>
    <p:sldId id="288" r:id="rId5"/>
    <p:sldId id="289" r:id="rId6"/>
    <p:sldId id="290" r:id="rId7"/>
    <p:sldId id="292" r:id="rId8"/>
    <p:sldId id="291" r:id="rId9"/>
    <p:sldId id="257" r:id="rId10"/>
    <p:sldId id="293" r:id="rId11"/>
    <p:sldId id="284" r:id="rId12"/>
    <p:sldId id="28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52" autoAdjust="0"/>
  </p:normalViewPr>
  <p:slideViewPr>
    <p:cSldViewPr>
      <p:cViewPr>
        <p:scale>
          <a:sx n="75" d="100"/>
          <a:sy n="75" d="100"/>
        </p:scale>
        <p:origin x="-124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23743-711F-489A-AA74-AF268AECAA30}" type="datetimeFigureOut">
              <a:rPr lang="en-GB" smtClean="0"/>
              <a:t>01-06-15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81EC-8C28-4D34-AF89-7C31BC347D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5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smtClean="0">
                <a:latin typeface="Arial" pitchFamily="34" charset="0"/>
                <a:ea typeface="ＭＳ Ｐゴシック" pitchFamily="34" charset="-128"/>
              </a:rPr>
              <a:t>Met andere woorden de doelstellingen van e-Codex…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01-06-15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t>‹nr.›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-bS_N7eZmI" TargetMode="External"/><Relationship Id="rId4" Type="http://schemas.openxmlformats.org/officeDocument/2006/relationships/hyperlink" Target="http://www.esens.eu/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-codex.e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.j.steigenga@minvenj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960511"/>
          </a:xfrm>
        </p:spPr>
        <p:txBody>
          <a:bodyPr>
            <a:normAutofit fontScale="90000"/>
          </a:bodyPr>
          <a:lstStyle/>
          <a:p>
            <a:r>
              <a:rPr lang="en-US" sz="4000">
                <a:ea typeface="Geneva"/>
              </a:rPr>
              <a:t>Electronic cross border Justice </a:t>
            </a:r>
            <a:r>
              <a:rPr lang="en-US" sz="4000" smtClean="0">
                <a:ea typeface="Geneva"/>
              </a:rPr>
              <a:t/>
            </a:r>
            <a:br>
              <a:rPr lang="en-US" sz="4000" smtClean="0">
                <a:ea typeface="Geneva"/>
              </a:rPr>
            </a:br>
            <a:r>
              <a:rPr lang="en-US" sz="4000" smtClean="0">
                <a:ea typeface="Geneva"/>
              </a:rPr>
              <a:t>in Europe in practice</a:t>
            </a:r>
            <a:endParaRPr lang="en-US" sz="4000">
              <a:ea typeface="Genev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3284984"/>
            <a:ext cx="8001000" cy="1584176"/>
          </a:xfrm>
        </p:spPr>
        <p:txBody>
          <a:bodyPr>
            <a:normAutofit/>
          </a:bodyPr>
          <a:lstStyle/>
          <a:p>
            <a:r>
              <a:rPr lang="fr-FR" smtClean="0"/>
              <a:t>Ernst Steigenga</a:t>
            </a:r>
            <a:endParaRPr lang="fr-FR" dirty="0"/>
          </a:p>
          <a:p>
            <a:r>
              <a:rPr lang="fr-FR" smtClean="0"/>
              <a:t>Manager Dutch contribution to e-CODEX</a:t>
            </a:r>
          </a:p>
          <a:p>
            <a:r>
              <a:rPr lang="fr-FR" smtClean="0"/>
              <a:t>Process manager digital interaction EAPO in e-SENS</a:t>
            </a:r>
            <a:endParaRPr lang="fr-FR"/>
          </a:p>
          <a:p>
            <a:endParaRPr lang="fr-FR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5390933"/>
            <a:ext cx="2120900" cy="1485900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151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Electronic cross border Justice in practice in Europe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03385"/>
              </p:ext>
            </p:extLst>
          </p:nvPr>
        </p:nvGraphicFramePr>
        <p:xfrm>
          <a:off x="1043610" y="1556792"/>
          <a:ext cx="7704852" cy="5040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142"/>
                <a:gridCol w="1284142"/>
                <a:gridCol w="1284142"/>
                <a:gridCol w="1284142"/>
                <a:gridCol w="1284142"/>
                <a:gridCol w="1284142"/>
              </a:tblGrid>
              <a:tr h="63181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Piloting</a:t>
                      </a:r>
                      <a:endParaRPr lang="en-GB" sz="1600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Testing</a:t>
                      </a:r>
                      <a:endParaRPr lang="en-GB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System set up</a:t>
                      </a:r>
                      <a:endParaRPr lang="en-GB" sz="1600" b="1" dirty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Piloting intention</a:t>
                      </a:r>
                      <a:endParaRPr lang="en-GB" sz="16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Other</a:t>
                      </a:r>
                      <a:endParaRPr lang="en-GB" sz="16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62022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EPO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AT,</a:t>
                      </a:r>
                      <a:r>
                        <a:rPr lang="en-GB" sz="1600" baseline="0" dirty="0" smtClean="0"/>
                        <a:t> DE, EE, IT, GR</a:t>
                      </a:r>
                      <a:endParaRPr lang="en-GB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PL</a:t>
                      </a:r>
                      <a:endParaRPr lang="en-GB" sz="1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FR, NL</a:t>
                      </a:r>
                      <a:endParaRPr lang="en-GB" sz="1600" dirty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62022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Small Claims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CZ, PL</a:t>
                      </a:r>
                      <a:endParaRPr lang="en-GB" sz="1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FR, DE, AT, NL</a:t>
                      </a:r>
                      <a:endParaRPr lang="en-GB" sz="1600" dirty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88137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MLA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/>
                        <a:t>DE, BE, NL</a:t>
                      </a:r>
                    </a:p>
                    <a:p>
                      <a:endParaRPr lang="en-GB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ES, FR</a:t>
                      </a:r>
                      <a:endParaRPr lang="en-GB" sz="1600" dirty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AT, GR</a:t>
                      </a:r>
                      <a:r>
                        <a:rPr lang="en-GB" sz="1600" smtClean="0"/>
                        <a:t>, UK, TR</a:t>
                      </a:r>
                      <a:endParaRPr lang="en-GB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39016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FD 909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BE, NL, FR</a:t>
                      </a:r>
                      <a:endParaRPr lang="en-GB" sz="1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656322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EAW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CCBE, FR, NL, ES</a:t>
                      </a:r>
                      <a:endParaRPr lang="en-GB" sz="1600" dirty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62022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Financial</a:t>
                      </a:r>
                      <a:r>
                        <a:rPr lang="en-GB" sz="1600" b="1" baseline="0" dirty="0" smtClean="0"/>
                        <a:t> Penalties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FR,</a:t>
                      </a:r>
                      <a:r>
                        <a:rPr lang="en-GB" sz="1600" baseline="0" dirty="0" smtClean="0"/>
                        <a:t> BE, HU</a:t>
                      </a:r>
                      <a:endParaRPr lang="en-GB" sz="1600" dirty="0" smtClean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NL,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DE</a:t>
                      </a:r>
                      <a:endParaRPr lang="en-GB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62022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Business Registers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/>
                        <a:t>IE,</a:t>
                      </a:r>
                      <a:r>
                        <a:rPr lang="en-GB" sz="1600" baseline="0" smtClean="0"/>
                        <a:t> IT, DE</a:t>
                      </a:r>
                      <a:endParaRPr lang="en-GB" sz="1600" smtClean="0"/>
                    </a:p>
                    <a:p>
                      <a:endParaRPr lang="en-GB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AT, FR, DE</a:t>
                      </a:r>
                      <a:endParaRPr lang="en-GB" sz="1600" dirty="0"/>
                    </a:p>
                  </a:txBody>
                  <a:tcP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</a:t>
                      </a:r>
                      <a:endParaRPr lang="en-GB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55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Get Connected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smtClean="0"/>
              <a:t>Find </a:t>
            </a:r>
            <a:r>
              <a:rPr lang="en-GB" sz="2200"/>
              <a:t>your national </a:t>
            </a:r>
            <a:r>
              <a:rPr lang="en-GB" sz="2200" smtClean="0"/>
              <a:t>coordinator for e-CODEX or e-SENS</a:t>
            </a:r>
            <a:endParaRPr lang="en-GB" sz="2200"/>
          </a:p>
          <a:p>
            <a:r>
              <a:rPr lang="en-GB" sz="2200" smtClean="0">
                <a:hlinkClick r:id="rId2"/>
              </a:rPr>
              <a:t>www.e-codex.eu</a:t>
            </a:r>
            <a:endParaRPr lang="en-GB" sz="2200" smtClean="0"/>
          </a:p>
          <a:p>
            <a:r>
              <a:rPr lang="fr-FR" sz="2200" smtClean="0">
                <a:hlinkClick r:id="rId3"/>
              </a:rPr>
              <a:t>www.youtube.com/watch?v=p-bS_N7eZmI</a:t>
            </a:r>
            <a:r>
              <a:rPr lang="fr-FR" sz="2200" smtClean="0"/>
              <a:t> </a:t>
            </a:r>
          </a:p>
          <a:p>
            <a:r>
              <a:rPr lang="fr-FR" sz="2200" smtClean="0"/>
              <a:t>Example for digital </a:t>
            </a:r>
            <a:r>
              <a:rPr lang="fr-FR" sz="2200"/>
              <a:t>interaction EAPO </a:t>
            </a:r>
            <a:r>
              <a:rPr lang="fr-FR" sz="2200" smtClean="0"/>
              <a:t>available through </a:t>
            </a:r>
            <a:r>
              <a:rPr lang="fr-FR" sz="2200" smtClean="0">
                <a:hlinkClick r:id="rId4"/>
              </a:rPr>
              <a:t>www.esens.eu</a:t>
            </a:r>
            <a:r>
              <a:rPr lang="fr-FR" sz="2200" smtClean="0"/>
              <a:t> by late June 2015</a:t>
            </a:r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960511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Thank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 smtClean="0"/>
              <a:t> - Merci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3284984"/>
            <a:ext cx="8001000" cy="1584176"/>
          </a:xfrm>
        </p:spPr>
        <p:txBody>
          <a:bodyPr>
            <a:normAutofit/>
          </a:bodyPr>
          <a:lstStyle/>
          <a:p>
            <a:r>
              <a:rPr lang="fr-FR" smtClean="0"/>
              <a:t>Ernst Steigenga</a:t>
            </a:r>
          </a:p>
          <a:p>
            <a:r>
              <a:rPr lang="fr-FR" smtClean="0">
                <a:hlinkClick r:id="rId2"/>
              </a:rPr>
              <a:t>e.j.steigenga@minvenj.nl</a:t>
            </a:r>
            <a:r>
              <a:rPr lang="fr-FR" smtClean="0"/>
              <a:t>, +31653337374</a:t>
            </a:r>
          </a:p>
          <a:p>
            <a:r>
              <a:rPr lang="fr-FR" smtClean="0"/>
              <a:t>Process manager digital interaction EAPO</a:t>
            </a:r>
            <a:endParaRPr lang="fr-FR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5366615"/>
            <a:ext cx="2120900" cy="1485900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ea typeface="ＭＳ Ｐゴシック" pitchFamily="34" charset="-128"/>
              </a:rPr>
              <a:t>From</a:t>
            </a:r>
          </a:p>
        </p:txBody>
      </p:sp>
      <p:pic>
        <p:nvPicPr>
          <p:cNvPr id="39939" name="Afbeelding 3" descr="Franz05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88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 ...</a:t>
            </a:r>
            <a:endParaRPr lang="en-GB"/>
          </a:p>
        </p:txBody>
      </p:sp>
      <p:pic>
        <p:nvPicPr>
          <p:cNvPr id="5" name="Afbeelding 3" descr="Franz06-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785921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Large scale pilots in Europe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Competiveness and Innovation Program ICT policy support from DG Connect – 50% funding</a:t>
            </a:r>
          </a:p>
          <a:p>
            <a:r>
              <a:rPr lang="en-GB" smtClean="0"/>
              <a:t>e-CODEX</a:t>
            </a:r>
          </a:p>
          <a:p>
            <a:pPr lvl="1"/>
            <a:r>
              <a:rPr lang="en-GB" smtClean="0"/>
              <a:t>e-Justice</a:t>
            </a:r>
          </a:p>
          <a:p>
            <a:pPr lvl="1"/>
            <a:r>
              <a:rPr lang="en-GB" smtClean="0"/>
              <a:t>20 countries, 25 partners</a:t>
            </a:r>
          </a:p>
          <a:p>
            <a:pPr lvl="1"/>
            <a:r>
              <a:rPr lang="en-GB" smtClean="0"/>
              <a:t>1-12-2010 – 31-5-2016 (final date)</a:t>
            </a:r>
          </a:p>
          <a:p>
            <a:pPr lvl="1"/>
            <a:r>
              <a:rPr lang="en-GB" smtClean="0"/>
              <a:t>€24Mio</a:t>
            </a:r>
          </a:p>
          <a:p>
            <a:r>
              <a:rPr lang="en-GB" smtClean="0"/>
              <a:t>e-SENS</a:t>
            </a:r>
          </a:p>
          <a:p>
            <a:pPr lvl="1"/>
            <a:r>
              <a:rPr lang="en-GB" smtClean="0"/>
              <a:t>Justice, Procurement, Health, Business lifecycle</a:t>
            </a:r>
          </a:p>
          <a:p>
            <a:pPr lvl="1"/>
            <a:r>
              <a:rPr lang="en-GB" smtClean="0"/>
              <a:t>22 countries, &gt;100 partners</a:t>
            </a:r>
          </a:p>
          <a:p>
            <a:pPr lvl="1"/>
            <a:r>
              <a:rPr lang="en-GB" smtClean="0"/>
              <a:t>1-4-2013  - 31-3-2016 (extension possible)</a:t>
            </a:r>
          </a:p>
          <a:p>
            <a:pPr lvl="1"/>
            <a:r>
              <a:rPr lang="en-GB" smtClean="0"/>
              <a:t>€25 Mio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0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e-Justice conference 2016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140" y="1902885"/>
            <a:ext cx="8170545" cy="4415367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Day 1 Closing event e-CODEX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Opening by ministers of Justice NL and NRW and Eurocommissioner Justice 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Stakeholders on stage 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Succes stories e-CODEX from civil and criminal law</a:t>
            </a:r>
            <a:endParaRPr lang="en-GB">
              <a:solidFill>
                <a:schemeClr val="tx1"/>
              </a:solidFill>
            </a:endParaRPr>
          </a:p>
          <a:p>
            <a:r>
              <a:rPr lang="en-GB" smtClean="0">
                <a:solidFill>
                  <a:schemeClr val="tx1"/>
                </a:solidFill>
              </a:rPr>
              <a:t>Day 2 e-Justice </a:t>
            </a:r>
          </a:p>
          <a:p>
            <a:pPr lvl="1"/>
            <a:r>
              <a:rPr lang="en-GB" smtClean="0"/>
              <a:t>1</a:t>
            </a:r>
            <a:r>
              <a:rPr lang="en-GB" baseline="30000" smtClean="0"/>
              <a:t>st</a:t>
            </a:r>
            <a:r>
              <a:rPr lang="en-GB" smtClean="0"/>
              <a:t> steps to 3</a:t>
            </a:r>
            <a:r>
              <a:rPr lang="en-GB" baseline="30000" smtClean="0"/>
              <a:t>rd</a:t>
            </a:r>
            <a:r>
              <a:rPr lang="en-GB" smtClean="0"/>
              <a:t> European e-Justice Action Plan</a:t>
            </a:r>
          </a:p>
          <a:p>
            <a:pPr lvl="1"/>
            <a:r>
              <a:rPr lang="en-GB" smtClean="0"/>
              <a:t>Handover e-CODEX heritage to Eurocommissioner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Example use cases in Justice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European Procedure for Payment Order (1896/2006)</a:t>
            </a:r>
          </a:p>
          <a:p>
            <a:r>
              <a:rPr lang="nl-NL" smtClean="0"/>
              <a:t>European Small Claims Procedure (861/2007)</a:t>
            </a:r>
          </a:p>
          <a:p>
            <a:r>
              <a:rPr lang="nl-NL" smtClean="0"/>
              <a:t>European Account Preservation Order (655/2014)</a:t>
            </a:r>
          </a:p>
          <a:p>
            <a:pPr lvl="1"/>
            <a:r>
              <a:rPr lang="nl-NL"/>
              <a:t>Implementation from 1-1-2017</a:t>
            </a:r>
          </a:p>
          <a:p>
            <a:pPr lvl="1"/>
            <a:r>
              <a:rPr lang="nl-NL" smtClean="0"/>
              <a:t>Citizens, Companies, Bailiffs, Legal Officers, Banks, Judges and other legal professionals</a:t>
            </a:r>
          </a:p>
          <a:p>
            <a:pPr lvl="1"/>
            <a:r>
              <a:rPr lang="nl-NL" smtClean="0"/>
              <a:t>e-SENS develops example digital interaction based on preliminary forms – </a:t>
            </a:r>
            <a:r>
              <a:rPr lang="nl-NL" i="1" smtClean="0"/>
              <a:t>see examples in next slides</a:t>
            </a:r>
          </a:p>
        </p:txBody>
      </p:sp>
    </p:spTree>
    <p:extLst>
      <p:ext uri="{BB962C8B-B14F-4D97-AF65-F5344CB8AC3E}">
        <p14:creationId xmlns:p14="http://schemas.microsoft.com/office/powerpoint/2010/main" val="344810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Practice</a:t>
            </a:r>
            <a:br>
              <a:rPr lang="en-GB" smtClean="0"/>
            </a:br>
            <a:r>
              <a:rPr lang="en-GB" smtClean="0"/>
              <a:t>Small Claims Form </a:t>
            </a:r>
            <a:r>
              <a:rPr lang="en-GB"/>
              <a:t>A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178" y="1600200"/>
            <a:ext cx="346835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1070" y="1600201"/>
            <a:ext cx="4069401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7.3 Are you claiming the costs of proceedings? </a:t>
            </a:r>
            <a:br>
              <a:rPr lang="en-US"/>
            </a:br>
            <a:r>
              <a:rPr lang="en-US"/>
              <a:t>7.3.1. Yes    ❒ </a:t>
            </a:r>
            <a:br>
              <a:rPr lang="en-US"/>
            </a:br>
            <a:r>
              <a:rPr lang="en-US"/>
              <a:t>7.3.2. No     ❒ </a:t>
            </a:r>
            <a:br>
              <a:rPr lang="en-US"/>
            </a:br>
            <a:r>
              <a:rPr lang="en-US"/>
              <a:t>7.3.3. If yes, please specify which costs and indicate the amount claimed or incurred so far: </a:t>
            </a:r>
            <a:br>
              <a:rPr lang="en-US"/>
            </a:br>
            <a:endParaRPr lang="en-US" smtClean="0"/>
          </a:p>
          <a:p>
            <a:pPr marL="0" indent="0">
              <a:buNone/>
            </a:pPr>
            <a:r>
              <a:rPr lang="en-US" smtClean="0"/>
              <a:t>7.4</a:t>
            </a:r>
            <a:r>
              <a:rPr lang="en-US"/>
              <a:t>. Are you claiming interest? </a:t>
            </a:r>
            <a:br>
              <a:rPr lang="en-US"/>
            </a:br>
            <a:r>
              <a:rPr lang="en-US"/>
              <a:t>Yes    ❒</a:t>
            </a:r>
            <a:br>
              <a:rPr lang="en-US"/>
            </a:br>
            <a:r>
              <a:rPr lang="en-US"/>
              <a:t>No     ❒</a:t>
            </a:r>
            <a:br>
              <a:rPr lang="en-US"/>
            </a:br>
            <a:r>
              <a:rPr lang="en-US"/>
              <a:t>if yes, is the interest: </a:t>
            </a:r>
            <a:br>
              <a:rPr lang="en-US"/>
            </a:br>
            <a:r>
              <a:rPr lang="en-US"/>
              <a:t>Contractual?             ❒       if so, go to 7.4.1</a:t>
            </a:r>
            <a:br>
              <a:rPr lang="en-US"/>
            </a:br>
            <a:r>
              <a:rPr lang="en-US"/>
              <a:t>Statutory?                ❒       If so, go to 7.4.2 </a:t>
            </a:r>
            <a:br>
              <a:rPr lang="en-US"/>
            </a:br>
            <a:r>
              <a:rPr lang="en-US"/>
              <a:t>7.4.1. If contractual</a:t>
            </a:r>
            <a:br>
              <a:rPr lang="en-US"/>
            </a:br>
            <a:r>
              <a:rPr lang="en-US"/>
              <a:t>(1)the rate is: </a:t>
            </a:r>
            <a:br>
              <a:rPr lang="en-US"/>
            </a:br>
            <a:r>
              <a:rPr lang="en-US"/>
              <a:t>                        ❒   .........................%</a:t>
            </a:r>
            <a:br>
              <a:rPr lang="en-US"/>
            </a:br>
            <a:r>
              <a:rPr lang="en-US"/>
              <a:t>                        ❒   .........................% above the base rate of the ECB</a:t>
            </a:r>
            <a:br>
              <a:rPr lang="en-US"/>
            </a:br>
            <a:r>
              <a:rPr lang="en-US"/>
              <a:t>                        ❒   other: ........................................ </a:t>
            </a:r>
            <a:br>
              <a:rPr lang="en-US"/>
            </a:br>
            <a:r>
              <a:rPr lang="en-US"/>
              <a:t>(2) the interest should run from: .............. /............... /............ (date)</a:t>
            </a:r>
            <a:br>
              <a:rPr lang="en-US"/>
            </a:br>
            <a:r>
              <a:rPr lang="en-US"/>
              <a:t>7.4.2. If statutory</a:t>
            </a:r>
            <a:br>
              <a:rPr lang="en-US"/>
            </a:br>
            <a:r>
              <a:rPr lang="en-US"/>
              <a:t>the interest should run from: ........... /.............. /............... (date)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0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Snap shot 1</a:t>
            </a:r>
            <a:r>
              <a:rPr lang="en-GB" baseline="30000" smtClean="0"/>
              <a:t>st</a:t>
            </a:r>
            <a:r>
              <a:rPr lang="en-GB" smtClean="0"/>
              <a:t> design EAPO - I</a:t>
            </a:r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8136904" cy="461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53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9274" y="107576"/>
            <a:ext cx="8127181" cy="1336956"/>
          </a:xfrm>
        </p:spPr>
        <p:txBody>
          <a:bodyPr/>
          <a:lstStyle/>
          <a:p>
            <a:r>
              <a:rPr lang="en-GB" smtClean="0"/>
              <a:t>Snap shot </a:t>
            </a:r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design </a:t>
            </a:r>
            <a:r>
              <a:rPr lang="en-GB" smtClean="0"/>
              <a:t>EAPO - II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4" y="1474909"/>
            <a:ext cx="7620436" cy="47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Briesje.thmx</Template>
  <TotalTime>0</TotalTime>
  <Words>426</Words>
  <Application>Microsoft Macintosh PowerPoint</Application>
  <PresentationFormat>Diavoorstelling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Briesje</vt:lpstr>
      <vt:lpstr>Electronic cross border Justice  in Europe in practice</vt:lpstr>
      <vt:lpstr>From</vt:lpstr>
      <vt:lpstr>To ...</vt:lpstr>
      <vt:lpstr>Large scale pilots in Europe</vt:lpstr>
      <vt:lpstr>e-Justice conference 2016</vt:lpstr>
      <vt:lpstr>Example use cases in Justice</vt:lpstr>
      <vt:lpstr>Current Practice Small Claims Form A </vt:lpstr>
      <vt:lpstr>Snap shot 1st design EAPO - I</vt:lpstr>
      <vt:lpstr>Snap shot 1st design EAPO - II</vt:lpstr>
      <vt:lpstr>Electronic cross border Justice in practice in Europe</vt:lpstr>
      <vt:lpstr>Get Connected</vt:lpstr>
      <vt:lpstr>Thank you - 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STATEMENTS OF FACTS CARRIED OUT BY JUDICIAL OFFICERS</dc:title>
  <dc:creator>CHARDON</dc:creator>
  <cp:lastModifiedBy>Jos UITDEHAAG</cp:lastModifiedBy>
  <cp:revision>65</cp:revision>
  <dcterms:created xsi:type="dcterms:W3CDTF">2011-10-09T12:32:06Z</dcterms:created>
  <dcterms:modified xsi:type="dcterms:W3CDTF">2015-06-01T07:18:36Z</dcterms:modified>
</cp:coreProperties>
</file>